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79" r:id="rId5"/>
    <p:sldId id="280" r:id="rId6"/>
    <p:sldId id="260" r:id="rId7"/>
    <p:sldId id="261" r:id="rId8"/>
    <p:sldId id="802" r:id="rId9"/>
    <p:sldId id="804" r:id="rId10"/>
    <p:sldId id="800" r:id="rId11"/>
    <p:sldId id="266" r:id="rId12"/>
    <p:sldId id="267" r:id="rId13"/>
    <p:sldId id="268" r:id="rId14"/>
    <p:sldId id="269" r:id="rId15"/>
    <p:sldId id="270" r:id="rId16"/>
    <p:sldId id="271" r:id="rId17"/>
    <p:sldId id="272" r:id="rId18"/>
    <p:sldId id="273" r:id="rId19"/>
    <p:sldId id="274" r:id="rId20"/>
    <p:sldId id="275" r:id="rId21"/>
    <p:sldId id="276" r:id="rId22"/>
    <p:sldId id="805" r:id="rId23"/>
    <p:sldId id="277" r:id="rId24"/>
  </p:sldIdLst>
  <p:sldSz cx="12192000" cy="6858000"/>
  <p:notesSz cx="6858000" cy="9144000"/>
  <p:embeddedFontLst>
    <p:embeddedFont>
      <p:font typeface="Montserrat Black" panose="00000A00000000000000" pitchFamily="2" charset="0"/>
      <p:bold r:id="rId26"/>
      <p:boldItalic r:id="rId27"/>
    </p:embeddedFont>
    <p:embeddedFont>
      <p:font typeface="Montserrat Medium" panose="00000600000000000000" pitchFamily="2"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34" userDrawn="1">
          <p15:clr>
            <a:srgbClr val="A4A3A4"/>
          </p15:clr>
        </p15:guide>
        <p15:guide id="2" pos="2570" userDrawn="1">
          <p15:clr>
            <a:srgbClr val="A4A3A4"/>
          </p15:clr>
        </p15:guide>
        <p15:guide id="3" pos="5110" userDrawn="1">
          <p15:clr>
            <a:srgbClr val="A4A3A4"/>
          </p15:clr>
        </p15:guide>
        <p15:guide id="4" orient="horz" pos="2886"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nZK2wGWOxOjoI3r4m+hUnIGdZl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2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47645E-D29A-4778-AD0E-88EA9FFD199A}">
  <a:tblStyle styleId="{A547645E-D29A-4778-AD0E-88EA9FFD199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7"/>
          </a:solidFill>
        </a:fill>
      </a:tcStyle>
    </a:wholeTbl>
    <a:band1H>
      <a:tcTxStyle/>
      <a:tcStyle>
        <a:tcBdr/>
        <a:fill>
          <a:solidFill>
            <a:srgbClr val="E4CBCC"/>
          </a:solidFill>
        </a:fill>
      </a:tcStyle>
    </a:band1H>
    <a:band2H>
      <a:tcTxStyle/>
      <a:tcStyle>
        <a:tcBdr/>
      </a:tcStyle>
    </a:band2H>
    <a:band1V>
      <a:tcTxStyle/>
      <a:tcStyle>
        <a:tcBdr/>
        <a:fill>
          <a:solidFill>
            <a:srgbClr val="E4CB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580" autoAdjust="0"/>
  </p:normalViewPr>
  <p:slideViewPr>
    <p:cSldViewPr snapToGrid="0">
      <p:cViewPr varScale="1">
        <p:scale>
          <a:sx n="99" d="100"/>
          <a:sy n="99" d="100"/>
        </p:scale>
        <p:origin x="90" y="180"/>
      </p:cViewPr>
      <p:guideLst>
        <p:guide orient="horz" pos="1434"/>
        <p:guide pos="2570"/>
        <p:guide pos="5110"/>
        <p:guide orient="horz"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burib\Documents\Indata\DOMEL\BBDD%20Depurada%20con%20graf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urib\Documents\Indata\DOMEL\BBDD%20Depurada%20con%20gra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urib\Documents\Indata\DOMEL\BBDD%20Depurada%20con%20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urib\Documents\Indata\DOMEL\BBDD%20Depurada%20con%20grafi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urib\Documents\Indata\DOMEL\BBDD%20Depurada%20con%20grafico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100" b="1" i="0" u="none" strike="noStrike" kern="1200" cap="none" spc="0" baseline="0" dirty="0">
                <a:solidFill>
                  <a:srgbClr val="453D2B"/>
                </a:solidFill>
                <a:latin typeface="Montserrat Medium"/>
                <a:ea typeface="Montserrat Medium"/>
                <a:cs typeface="Montserrat Medium"/>
                <a:sym typeface="Arial"/>
              </a:defRPr>
            </a:pPr>
            <a:r>
              <a:rPr lang="es-ES" sz="1100" b="1" i="0" u="none" strike="noStrike" cap="none" dirty="0">
                <a:solidFill>
                  <a:srgbClr val="453D2B"/>
                </a:solidFill>
                <a:latin typeface="Montserrat Medium"/>
                <a:ea typeface="Montserrat Medium"/>
                <a:cs typeface="Montserrat Medium"/>
                <a:sym typeface="Arial"/>
              </a:rPr>
              <a:t>Cantidad de comunas con trámites aprobados</a:t>
            </a:r>
          </a:p>
        </c:rich>
      </c:tx>
      <c:overlay val="0"/>
      <c:spPr>
        <a:noFill/>
        <a:ln>
          <a:noFill/>
        </a:ln>
        <a:effectLst/>
      </c:spPr>
      <c:txPr>
        <a:bodyPr rot="0" spcFirstLastPara="1" vertOverflow="ellipsis" vert="horz" wrap="square" anchor="ctr" anchorCtr="1"/>
        <a:lstStyle/>
        <a:p>
          <a:pPr>
            <a:defRPr lang="es-ES" sz="1100" b="1" i="0" u="none" strike="noStrike" kern="1200" cap="none" spc="0" baseline="0" dirty="0">
              <a:solidFill>
                <a:srgbClr val="453D2B"/>
              </a:solidFill>
              <a:latin typeface="Montserrat Medium"/>
              <a:ea typeface="Montserrat Medium"/>
              <a:cs typeface="Montserrat Medium"/>
              <a:sym typeface="Arial"/>
            </a:defRPr>
          </a:pPr>
          <a:endParaRPr lang="es-CL"/>
        </a:p>
      </c:txPr>
    </c:title>
    <c:autoTitleDeleted val="0"/>
    <c:plotArea>
      <c:layout/>
      <c:barChart>
        <c:barDir val="col"/>
        <c:grouping val="clustered"/>
        <c:varyColors val="0"/>
        <c:ser>
          <c:idx val="0"/>
          <c:order val="0"/>
          <c:tx>
            <c:strRef>
              <c:f>'GRAFICO 1 2 Y 3'!$O$11</c:f>
              <c:strCache>
                <c:ptCount val="1"/>
                <c:pt idx="0">
                  <c:v>Sin trámites aprobados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1 2 Y 3'!$N$12:$N$14</c:f>
              <c:strCache>
                <c:ptCount val="3"/>
                <c:pt idx="0">
                  <c:v>Zona Norte</c:v>
                </c:pt>
                <c:pt idx="1">
                  <c:v>Zona Central</c:v>
                </c:pt>
                <c:pt idx="2">
                  <c:v>Zona Sur</c:v>
                </c:pt>
              </c:strCache>
            </c:strRef>
          </c:cat>
          <c:val>
            <c:numRef>
              <c:f>'GRAFICO 1 2 Y 3'!$O$12:$O$14</c:f>
              <c:numCache>
                <c:formatCode>General</c:formatCode>
                <c:ptCount val="3"/>
                <c:pt idx="0">
                  <c:v>10</c:v>
                </c:pt>
                <c:pt idx="1">
                  <c:v>17</c:v>
                </c:pt>
                <c:pt idx="2">
                  <c:v>7</c:v>
                </c:pt>
              </c:numCache>
            </c:numRef>
          </c:val>
          <c:extLst>
            <c:ext xmlns:c16="http://schemas.microsoft.com/office/drawing/2014/chart" uri="{C3380CC4-5D6E-409C-BE32-E72D297353CC}">
              <c16:uniqueId val="{00000000-6B33-48A7-9C90-F337CDF326ED}"/>
            </c:ext>
          </c:extLst>
        </c:ser>
        <c:ser>
          <c:idx val="1"/>
          <c:order val="1"/>
          <c:tx>
            <c:strRef>
              <c:f>'GRAFICO 1 2 Y 3'!$P$11</c:f>
              <c:strCache>
                <c:ptCount val="1"/>
                <c:pt idx="0">
                  <c:v>Con trámites aprobados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1 2 Y 3'!$N$12:$N$14</c:f>
              <c:strCache>
                <c:ptCount val="3"/>
                <c:pt idx="0">
                  <c:v>Zona Norte</c:v>
                </c:pt>
                <c:pt idx="1">
                  <c:v>Zona Central</c:v>
                </c:pt>
                <c:pt idx="2">
                  <c:v>Zona Sur</c:v>
                </c:pt>
              </c:strCache>
            </c:strRef>
          </c:cat>
          <c:val>
            <c:numRef>
              <c:f>'GRAFICO 1 2 Y 3'!$P$12:$P$14</c:f>
              <c:numCache>
                <c:formatCode>General</c:formatCode>
                <c:ptCount val="3"/>
                <c:pt idx="0">
                  <c:v>11</c:v>
                </c:pt>
                <c:pt idx="1">
                  <c:v>39</c:v>
                </c:pt>
                <c:pt idx="2">
                  <c:v>22</c:v>
                </c:pt>
              </c:numCache>
            </c:numRef>
          </c:val>
          <c:extLst>
            <c:ext xmlns:c16="http://schemas.microsoft.com/office/drawing/2014/chart" uri="{C3380CC4-5D6E-409C-BE32-E72D297353CC}">
              <c16:uniqueId val="{00000001-6B33-48A7-9C90-F337CDF326ED}"/>
            </c:ext>
          </c:extLst>
        </c:ser>
        <c:dLbls>
          <c:dLblPos val="outEnd"/>
          <c:showLegendKey val="0"/>
          <c:showVal val="1"/>
          <c:showCatName val="0"/>
          <c:showSerName val="0"/>
          <c:showPercent val="0"/>
          <c:showBubbleSize val="0"/>
        </c:dLbls>
        <c:gapWidth val="219"/>
        <c:overlap val="-27"/>
        <c:axId val="1107090960"/>
        <c:axId val="1107091792"/>
      </c:barChart>
      <c:catAx>
        <c:axId val="110709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107091792"/>
        <c:crosses val="autoZero"/>
        <c:auto val="1"/>
        <c:lblAlgn val="ctr"/>
        <c:lblOffset val="100"/>
        <c:noMultiLvlLbl val="0"/>
      </c:catAx>
      <c:valAx>
        <c:axId val="1107091792"/>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10709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ES" sz="1200" b="1" i="0" u="none" strike="noStrike" kern="1200" spc="0" baseline="0" dirty="0">
                <a:solidFill>
                  <a:srgbClr val="000000">
                    <a:lumMod val="65000"/>
                    <a:lumOff val="35000"/>
                  </a:srgbClr>
                </a:solidFill>
                <a:latin typeface="+mn-lt"/>
                <a:ea typeface="+mn-ea"/>
                <a:cs typeface="+mn-cs"/>
              </a:defRPr>
            </a:pPr>
            <a:r>
              <a:rPr lang="es-ES" sz="1200" b="1" i="0" u="none" strike="noStrike" kern="1200" spc="0" baseline="0" dirty="0">
                <a:solidFill>
                  <a:srgbClr val="000000">
                    <a:lumMod val="65000"/>
                    <a:lumOff val="35000"/>
                  </a:srgbClr>
                </a:solidFill>
                <a:latin typeface="+mn-lt"/>
                <a:ea typeface="+mn-ea"/>
                <a:cs typeface="+mn-cs"/>
              </a:rPr>
              <a:t>Cantidad y porcentaje de trámites aprobados por zona</a:t>
            </a:r>
          </a:p>
        </c:rich>
      </c:tx>
      <c:overlay val="0"/>
      <c:spPr>
        <a:noFill/>
        <a:ln>
          <a:noFill/>
        </a:ln>
        <a:effectLst/>
      </c:spPr>
      <c:txPr>
        <a:bodyPr rot="0" spcFirstLastPara="1" vertOverflow="ellipsis" vert="horz" wrap="square" anchor="ctr" anchorCtr="1"/>
        <a:lstStyle/>
        <a:p>
          <a:pPr algn="ctr" rtl="0">
            <a:defRPr lang="es-ES" sz="1200" b="1" i="0" u="none" strike="noStrike" kern="1200" spc="0" baseline="0" dirty="0">
              <a:solidFill>
                <a:srgbClr val="000000">
                  <a:lumMod val="65000"/>
                  <a:lumOff val="35000"/>
                </a:srgbClr>
              </a:solidFill>
              <a:latin typeface="+mn-lt"/>
              <a:ea typeface="+mn-ea"/>
              <a:cs typeface="+mn-cs"/>
            </a:defRPr>
          </a:pPr>
          <a:endParaRPr lang="es-CL"/>
        </a:p>
      </c:txPr>
    </c:title>
    <c:autoTitleDeleted val="0"/>
    <c:plotArea>
      <c:layout/>
      <c:pieChart>
        <c:varyColors val="1"/>
        <c:ser>
          <c:idx val="0"/>
          <c:order val="0"/>
          <c:dPt>
            <c:idx val="0"/>
            <c:bubble3D val="0"/>
            <c:spPr>
              <a:solidFill>
                <a:schemeClr val="bg2"/>
              </a:solidFill>
              <a:ln w="19050">
                <a:solidFill>
                  <a:schemeClr val="lt1"/>
                </a:solidFill>
              </a:ln>
              <a:effectLst/>
            </c:spPr>
            <c:extLst>
              <c:ext xmlns:c16="http://schemas.microsoft.com/office/drawing/2014/chart" uri="{C3380CC4-5D6E-409C-BE32-E72D297353CC}">
                <c16:uniqueId val="{00000001-401C-48FE-BC37-EA15EE5E33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1C-48FE-BC37-EA15EE5E33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1C-48FE-BC37-EA15EE5E339A}"/>
              </c:ext>
            </c:extLst>
          </c:dPt>
          <c:dLbls>
            <c:dLbl>
              <c:idx val="0"/>
              <c:layout>
                <c:manualLayout>
                  <c:x val="1.8296710979630676E-2"/>
                  <c:y val="3.890133700439990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fld id="{4E1589C2-4757-47F8-BA3D-C920EDB13CAC}" type="VALUE">
                      <a:rPr lang="en-US" sz="1100"/>
                      <a:pPr>
                        <a:defRPr sz="1100" b="1"/>
                      </a:pPr>
                      <a:t>[VALOR]</a:t>
                    </a:fld>
                    <a:r>
                      <a:rPr lang="en-US" sz="1100" baseline="0"/>
                      <a:t> </a:t>
                    </a:r>
                  </a:p>
                  <a:p>
                    <a:pPr>
                      <a:defRPr sz="1100" b="1"/>
                    </a:pPr>
                    <a:fld id="{91CEA77D-CD3C-441A-BD9A-848E034231F0}" type="PERCENTAGE">
                      <a:rPr lang="en-US" sz="1100" baseline="0"/>
                      <a:pPr>
                        <a:defRPr sz="1100" b="1"/>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bestFit"/>
              <c:showLegendKey val="0"/>
              <c:showVal val="1"/>
              <c:showCatName val="0"/>
              <c:showSerName val="0"/>
              <c:showPercent val="1"/>
              <c:showBubbleSize val="0"/>
              <c:extLst>
                <c:ext xmlns:c15="http://schemas.microsoft.com/office/drawing/2012/chart" uri="{CE6537A1-D6FC-4f65-9D91-7224C49458BB}">
                  <c15:layout>
                    <c:manualLayout>
                      <c:w val="9.4555582939138863E-2"/>
                      <c:h val="0.13090427024608997"/>
                    </c:manualLayout>
                  </c15:layout>
                  <c15:dlblFieldTable/>
                  <c15:showDataLabelsRange val="0"/>
                </c:ext>
                <c:ext xmlns:c16="http://schemas.microsoft.com/office/drawing/2014/chart" uri="{C3380CC4-5D6E-409C-BE32-E72D297353CC}">
                  <c16:uniqueId val="{00000001-401C-48FE-BC37-EA15EE5E339A}"/>
                </c:ext>
              </c:extLst>
            </c:dLbl>
            <c:dLbl>
              <c:idx val="1"/>
              <c:tx>
                <c:rich>
                  <a:bodyPr/>
                  <a:lstStyle/>
                  <a:p>
                    <a:fld id="{746E6CA3-979B-4C08-8683-E9C657BCFCC1}" type="VALUE">
                      <a:rPr lang="en-US"/>
                      <a:pPr/>
                      <a:t>[VALOR]</a:t>
                    </a:fld>
                    <a:br>
                      <a:rPr lang="en-US" baseline="0"/>
                    </a:br>
                    <a:r>
                      <a:rPr lang="en-US" baseline="0"/>
                      <a:t> </a:t>
                    </a:r>
                    <a:fld id="{AB71004B-B072-4A4C-A216-2F4B1A299DA6}"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1C-48FE-BC37-EA15EE5E339A}"/>
                </c:ext>
              </c:extLst>
            </c:dLbl>
            <c:dLbl>
              <c:idx val="2"/>
              <c:tx>
                <c:rich>
                  <a:bodyPr/>
                  <a:lstStyle/>
                  <a:p>
                    <a:fld id="{F78ADF4F-04BF-4C37-BEB2-DE6B08027743}" type="VALUE">
                      <a:rPr lang="en-US"/>
                      <a:pPr/>
                      <a:t>[VALOR]</a:t>
                    </a:fld>
                    <a:r>
                      <a:rPr lang="en-US" baseline="0"/>
                      <a:t> </a:t>
                    </a:r>
                    <a:br>
                      <a:rPr lang="en-US" baseline="0"/>
                    </a:br>
                    <a:fld id="{63C4988F-C31F-4507-B269-566AC262F261}" type="PERCENTAGE">
                      <a:rPr lang="en-US" baseline="0"/>
                      <a:pPr/>
                      <a:t>[PORCENTAJE]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01C-48FE-BC37-EA15EE5E339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 1 2 Y 3'!$N$28:$N$30</c:f>
              <c:strCache>
                <c:ptCount val="3"/>
                <c:pt idx="0">
                  <c:v>Zona Norte</c:v>
                </c:pt>
                <c:pt idx="1">
                  <c:v>Zona Central</c:v>
                </c:pt>
                <c:pt idx="2">
                  <c:v>Zona Sur</c:v>
                </c:pt>
              </c:strCache>
            </c:strRef>
          </c:cat>
          <c:val>
            <c:numRef>
              <c:f>'GRAFICO 1 2 Y 3'!$O$28:$O$30</c:f>
              <c:numCache>
                <c:formatCode>General</c:formatCode>
                <c:ptCount val="3"/>
                <c:pt idx="0">
                  <c:v>397</c:v>
                </c:pt>
                <c:pt idx="1">
                  <c:v>8451</c:v>
                </c:pt>
                <c:pt idx="2">
                  <c:v>8570</c:v>
                </c:pt>
              </c:numCache>
            </c:numRef>
          </c:val>
          <c:extLst>
            <c:ext xmlns:c16="http://schemas.microsoft.com/office/drawing/2014/chart" uri="{C3380CC4-5D6E-409C-BE32-E72D297353CC}">
              <c16:uniqueId val="{00000006-401C-48FE-BC37-EA15EE5E339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01C-48FE-BC37-EA15EE5E33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01C-48FE-BC37-EA15EE5E33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01C-48FE-BC37-EA15EE5E339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 1 2 Y 3'!$N$28:$N$30</c:f>
              <c:strCache>
                <c:ptCount val="3"/>
                <c:pt idx="0">
                  <c:v>Zona Norte</c:v>
                </c:pt>
                <c:pt idx="1">
                  <c:v>Zona Central</c:v>
                </c:pt>
                <c:pt idx="2">
                  <c:v>Zona Sur</c:v>
                </c:pt>
              </c:strCache>
            </c:strRef>
          </c:cat>
          <c:val>
            <c:numRef>
              <c:f>'GRAFICO 1 2 Y 3'!$P$28:$P$30</c:f>
              <c:numCache>
                <c:formatCode>0%</c:formatCode>
                <c:ptCount val="3"/>
                <c:pt idx="0">
                  <c:v>2.2792513491790102E-2</c:v>
                </c:pt>
                <c:pt idx="1">
                  <c:v>0.4851877368239752</c:v>
                </c:pt>
                <c:pt idx="2">
                  <c:v>0.49201974968423468</c:v>
                </c:pt>
              </c:numCache>
            </c:numRef>
          </c:val>
          <c:extLst>
            <c:ext xmlns:c16="http://schemas.microsoft.com/office/drawing/2014/chart" uri="{C3380CC4-5D6E-409C-BE32-E72D297353CC}">
              <c16:uniqueId val="{0000000D-401C-48FE-BC37-EA15EE5E339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s-ES" sz="1200" b="1"/>
              <a:t>Municipalidades con mayor número de trámites aprobados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'GRAFICO 1 2 Y 3'!$R$47:$S$57</c:f>
              <c:multiLvlStrCache>
                <c:ptCount val="11"/>
                <c:lvl>
                  <c:pt idx="0">
                    <c:v>SAN VICENTE</c:v>
                  </c:pt>
                  <c:pt idx="1">
                    <c:v>CALLE LARGA</c:v>
                  </c:pt>
                  <c:pt idx="2">
                    <c:v>GRANEROS</c:v>
                  </c:pt>
                  <c:pt idx="3">
                    <c:v>SAN CLEMENTE</c:v>
                  </c:pt>
                  <c:pt idx="4">
                    <c:v>VICHUQUEN</c:v>
                  </c:pt>
                  <c:pt idx="5">
                    <c:v>LINARES</c:v>
                  </c:pt>
                  <c:pt idx="6">
                    <c:v>SAN JAVIER</c:v>
                  </c:pt>
                  <c:pt idx="7">
                    <c:v>LOS ANGELES</c:v>
                  </c:pt>
                  <c:pt idx="8">
                    <c:v>NACIMIENTO</c:v>
                  </c:pt>
                  <c:pt idx="9">
                    <c:v>LOS ÁLAMOS</c:v>
                  </c:pt>
                  <c:pt idx="10">
                    <c:v>OTROS</c:v>
                  </c:pt>
                </c:lvl>
                <c:lvl>
                  <c:pt idx="0">
                    <c:v>Zona Central</c:v>
                  </c:pt>
                  <c:pt idx="7">
                    <c:v>Zona Sur</c:v>
                  </c:pt>
                  <c:pt idx="10">
                    <c:v>.</c:v>
                  </c:pt>
                </c:lvl>
              </c:multiLvlStrCache>
            </c:multiLvlStrRef>
          </c:cat>
          <c:val>
            <c:numRef>
              <c:f>'GRAFICO 1 2 Y 3'!$T$47:$T$57</c:f>
              <c:numCache>
                <c:formatCode>0%</c:formatCode>
                <c:ptCount val="11"/>
                <c:pt idx="0">
                  <c:v>9.5000000000000001E-2</c:v>
                </c:pt>
                <c:pt idx="1">
                  <c:v>9.2999999999999999E-2</c:v>
                </c:pt>
                <c:pt idx="2">
                  <c:v>0.05</c:v>
                </c:pt>
                <c:pt idx="3">
                  <c:v>4.3999999999999997E-2</c:v>
                </c:pt>
                <c:pt idx="4">
                  <c:v>3.3815593064645766E-2</c:v>
                </c:pt>
                <c:pt idx="5">
                  <c:v>3.3011826845791709E-2</c:v>
                </c:pt>
                <c:pt idx="6">
                  <c:v>1.9749684234699735E-2</c:v>
                </c:pt>
                <c:pt idx="7">
                  <c:v>0.33729475255482833</c:v>
                </c:pt>
                <c:pt idx="8">
                  <c:v>6.8779423584797342E-2</c:v>
                </c:pt>
                <c:pt idx="9">
                  <c:v>3.2208060626937651E-2</c:v>
                </c:pt>
                <c:pt idx="10">
                  <c:v>0.19</c:v>
                </c:pt>
              </c:numCache>
            </c:numRef>
          </c:val>
          <c:extLst>
            <c:ext xmlns:c16="http://schemas.microsoft.com/office/drawing/2014/chart" uri="{C3380CC4-5D6E-409C-BE32-E72D297353CC}">
              <c16:uniqueId val="{00000000-E189-4913-9E15-193668C97255}"/>
            </c:ext>
          </c:extLst>
        </c:ser>
        <c:dLbls>
          <c:dLblPos val="outEnd"/>
          <c:showLegendKey val="0"/>
          <c:showVal val="1"/>
          <c:showCatName val="0"/>
          <c:showSerName val="0"/>
          <c:showPercent val="0"/>
          <c:showBubbleSize val="0"/>
        </c:dLbls>
        <c:gapWidth val="219"/>
        <c:overlap val="-27"/>
        <c:axId val="1797529599"/>
        <c:axId val="1797530015"/>
      </c:barChart>
      <c:catAx>
        <c:axId val="179752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797530015"/>
        <c:crosses val="autoZero"/>
        <c:auto val="1"/>
        <c:lblAlgn val="ctr"/>
        <c:lblOffset val="100"/>
        <c:noMultiLvlLbl val="0"/>
      </c:catAx>
      <c:valAx>
        <c:axId val="1797530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797529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 b="1"/>
              <a:t>Trámites aprobados por año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5'!$I$3:$L$3</c:f>
              <c:strCache>
                <c:ptCount val="4"/>
                <c:pt idx="0">
                  <c:v>2021</c:v>
                </c:pt>
                <c:pt idx="1">
                  <c:v>2022</c:v>
                </c:pt>
                <c:pt idx="2">
                  <c:v>2023</c:v>
                </c:pt>
                <c:pt idx="3">
                  <c:v>2024</c:v>
                </c:pt>
              </c:strCache>
            </c:strRef>
          </c:cat>
          <c:val>
            <c:numRef>
              <c:f>'GRAFICO 5'!$I$4:$L$4</c:f>
              <c:numCache>
                <c:formatCode>0%</c:formatCode>
                <c:ptCount val="4"/>
                <c:pt idx="0">
                  <c:v>0.16218854059019405</c:v>
                </c:pt>
                <c:pt idx="1">
                  <c:v>0.35779079113560686</c:v>
                </c:pt>
                <c:pt idx="2">
                  <c:v>0.37036399127339537</c:v>
                </c:pt>
                <c:pt idx="3">
                  <c:v>0.10965667700080377</c:v>
                </c:pt>
              </c:numCache>
            </c:numRef>
          </c:val>
          <c:extLst>
            <c:ext xmlns:c16="http://schemas.microsoft.com/office/drawing/2014/chart" uri="{C3380CC4-5D6E-409C-BE32-E72D297353CC}">
              <c16:uniqueId val="{00000000-36BD-4876-A03D-419F9189CEEB}"/>
            </c:ext>
          </c:extLst>
        </c:ser>
        <c:dLbls>
          <c:dLblPos val="outEnd"/>
          <c:showLegendKey val="0"/>
          <c:showVal val="1"/>
          <c:showCatName val="0"/>
          <c:showSerName val="0"/>
          <c:showPercent val="0"/>
          <c:showBubbleSize val="0"/>
        </c:dLbls>
        <c:gapWidth val="219"/>
        <c:overlap val="-27"/>
        <c:axId val="1210431104"/>
        <c:axId val="1210443584"/>
      </c:barChart>
      <c:catAx>
        <c:axId val="121043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210443584"/>
        <c:crosses val="autoZero"/>
        <c:auto val="1"/>
        <c:lblAlgn val="ctr"/>
        <c:lblOffset val="100"/>
        <c:noMultiLvlLbl val="0"/>
      </c:catAx>
      <c:valAx>
        <c:axId val="1210443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210431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S" sz="1400" b="1" i="0" u="none" strike="noStrike">
                <a:effectLst/>
              </a:rPr>
              <a:t> </a:t>
            </a:r>
            <a:r>
              <a:rPr lang="es-ES" sz="1400" b="1" i="0" u="none" strike="noStrike" baseline="0">
                <a:effectLst/>
              </a:rPr>
              <a:t>C</a:t>
            </a:r>
            <a:r>
              <a:rPr lang="es-ES" sz="1400" b="1" i="0" u="none" strike="noStrike">
                <a:effectLst/>
              </a:rPr>
              <a:t>antidad de comunas por zona con trámites aprobados por año</a:t>
            </a:r>
            <a:endParaRPr lang="es-ES" sz="1400"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'GRAFICO 6 Y 7'!$F$15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6 Y 7'!$E$16:$E$18</c:f>
              <c:strCache>
                <c:ptCount val="3"/>
                <c:pt idx="0">
                  <c:v>Zona Norte</c:v>
                </c:pt>
                <c:pt idx="1">
                  <c:v>Zona Central</c:v>
                </c:pt>
                <c:pt idx="2">
                  <c:v>Zona Sur</c:v>
                </c:pt>
              </c:strCache>
            </c:strRef>
          </c:cat>
          <c:val>
            <c:numRef>
              <c:f>'GRAFICO 6 Y 7'!$F$16:$F$18</c:f>
              <c:numCache>
                <c:formatCode>General</c:formatCode>
                <c:ptCount val="3"/>
                <c:pt idx="0">
                  <c:v>4</c:v>
                </c:pt>
                <c:pt idx="1">
                  <c:v>19</c:v>
                </c:pt>
                <c:pt idx="2">
                  <c:v>14</c:v>
                </c:pt>
              </c:numCache>
            </c:numRef>
          </c:val>
          <c:extLst>
            <c:ext xmlns:c16="http://schemas.microsoft.com/office/drawing/2014/chart" uri="{C3380CC4-5D6E-409C-BE32-E72D297353CC}">
              <c16:uniqueId val="{00000000-F4AC-472D-98DC-FB8118EA2052}"/>
            </c:ext>
          </c:extLst>
        </c:ser>
        <c:ser>
          <c:idx val="1"/>
          <c:order val="1"/>
          <c:tx>
            <c:strRef>
              <c:f>'GRAFICO 6 Y 7'!$G$15</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6 Y 7'!$E$16:$E$18</c:f>
              <c:strCache>
                <c:ptCount val="3"/>
                <c:pt idx="0">
                  <c:v>Zona Norte</c:v>
                </c:pt>
                <c:pt idx="1">
                  <c:v>Zona Central</c:v>
                </c:pt>
                <c:pt idx="2">
                  <c:v>Zona Sur</c:v>
                </c:pt>
              </c:strCache>
            </c:strRef>
          </c:cat>
          <c:val>
            <c:numRef>
              <c:f>'GRAFICO 6 Y 7'!$G$16:$G$18</c:f>
              <c:numCache>
                <c:formatCode>General</c:formatCode>
                <c:ptCount val="3"/>
                <c:pt idx="0">
                  <c:v>10</c:v>
                </c:pt>
                <c:pt idx="1">
                  <c:v>23</c:v>
                </c:pt>
                <c:pt idx="2">
                  <c:v>19</c:v>
                </c:pt>
              </c:numCache>
            </c:numRef>
          </c:val>
          <c:extLst>
            <c:ext xmlns:c16="http://schemas.microsoft.com/office/drawing/2014/chart" uri="{C3380CC4-5D6E-409C-BE32-E72D297353CC}">
              <c16:uniqueId val="{00000001-F4AC-472D-98DC-FB8118EA2052}"/>
            </c:ext>
          </c:extLst>
        </c:ser>
        <c:ser>
          <c:idx val="2"/>
          <c:order val="2"/>
          <c:tx>
            <c:strRef>
              <c:f>'GRAFICO 6 Y 7'!$H$15</c:f>
              <c:strCache>
                <c:ptCount val="1"/>
                <c:pt idx="0">
                  <c:v>2023</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6 Y 7'!$E$16:$E$18</c:f>
              <c:strCache>
                <c:ptCount val="3"/>
                <c:pt idx="0">
                  <c:v>Zona Norte</c:v>
                </c:pt>
                <c:pt idx="1">
                  <c:v>Zona Central</c:v>
                </c:pt>
                <c:pt idx="2">
                  <c:v>Zona Sur</c:v>
                </c:pt>
              </c:strCache>
            </c:strRef>
          </c:cat>
          <c:val>
            <c:numRef>
              <c:f>'GRAFICO 6 Y 7'!$H$16:$H$18</c:f>
              <c:numCache>
                <c:formatCode>General</c:formatCode>
                <c:ptCount val="3"/>
                <c:pt idx="0">
                  <c:v>10</c:v>
                </c:pt>
                <c:pt idx="1">
                  <c:v>24</c:v>
                </c:pt>
                <c:pt idx="2">
                  <c:v>21</c:v>
                </c:pt>
              </c:numCache>
            </c:numRef>
          </c:val>
          <c:extLst>
            <c:ext xmlns:c16="http://schemas.microsoft.com/office/drawing/2014/chart" uri="{C3380CC4-5D6E-409C-BE32-E72D297353CC}">
              <c16:uniqueId val="{00000002-F4AC-472D-98DC-FB8118EA2052}"/>
            </c:ext>
          </c:extLst>
        </c:ser>
        <c:ser>
          <c:idx val="3"/>
          <c:order val="3"/>
          <c:tx>
            <c:strRef>
              <c:f>'GRAFICO 6 Y 7'!$I$15</c:f>
              <c:strCache>
                <c:ptCount val="1"/>
                <c:pt idx="0">
                  <c:v>2024</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 6 Y 7'!$E$16:$E$18</c:f>
              <c:strCache>
                <c:ptCount val="3"/>
                <c:pt idx="0">
                  <c:v>Zona Norte</c:v>
                </c:pt>
                <c:pt idx="1">
                  <c:v>Zona Central</c:v>
                </c:pt>
                <c:pt idx="2">
                  <c:v>Zona Sur</c:v>
                </c:pt>
              </c:strCache>
            </c:strRef>
          </c:cat>
          <c:val>
            <c:numRef>
              <c:f>'GRAFICO 6 Y 7'!$I$16:$I$18</c:f>
              <c:numCache>
                <c:formatCode>General</c:formatCode>
                <c:ptCount val="3"/>
                <c:pt idx="0">
                  <c:v>8</c:v>
                </c:pt>
                <c:pt idx="1">
                  <c:v>17</c:v>
                </c:pt>
                <c:pt idx="2">
                  <c:v>20</c:v>
                </c:pt>
              </c:numCache>
            </c:numRef>
          </c:val>
          <c:extLst>
            <c:ext xmlns:c16="http://schemas.microsoft.com/office/drawing/2014/chart" uri="{C3380CC4-5D6E-409C-BE32-E72D297353CC}">
              <c16:uniqueId val="{00000003-F4AC-472D-98DC-FB8118EA2052}"/>
            </c:ext>
          </c:extLst>
        </c:ser>
        <c:dLbls>
          <c:dLblPos val="outEnd"/>
          <c:showLegendKey val="0"/>
          <c:showVal val="1"/>
          <c:showCatName val="0"/>
          <c:showSerName val="0"/>
          <c:showPercent val="0"/>
          <c:showBubbleSize val="0"/>
        </c:dLbls>
        <c:gapWidth val="219"/>
        <c:overlap val="-27"/>
        <c:axId val="1197270000"/>
        <c:axId val="1197265840"/>
      </c:barChart>
      <c:catAx>
        <c:axId val="119727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197265840"/>
        <c:crosses val="autoZero"/>
        <c:auto val="1"/>
        <c:lblAlgn val="ctr"/>
        <c:lblOffset val="100"/>
        <c:noMultiLvlLbl val="0"/>
      </c:catAx>
      <c:valAx>
        <c:axId val="119726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119727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1890-2805-445A-9FCA-B89018EB8465}"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s-CL"/>
        </a:p>
      </dgm:t>
    </dgm:pt>
    <dgm:pt modelId="{DE5B9896-900C-4201-85E1-FCC7DD62728E}">
      <dgm:prSet phldrT="[Texto]"/>
      <dgm:spPr/>
      <dgm:t>
        <a:bodyPr/>
        <a:lstStyle/>
        <a:p>
          <a:r>
            <a:rPr lang="es-CL" dirty="0"/>
            <a:t>ZONA NORTE</a:t>
          </a:r>
        </a:p>
      </dgm:t>
    </dgm:pt>
    <dgm:pt modelId="{E706C571-F9A1-44E5-BCE9-6F64F7D2A7D6}" type="parTrans" cxnId="{EE5B99C5-3E2B-455D-91F8-946769768699}">
      <dgm:prSet/>
      <dgm:spPr/>
      <dgm:t>
        <a:bodyPr/>
        <a:lstStyle/>
        <a:p>
          <a:endParaRPr lang="es-CL"/>
        </a:p>
      </dgm:t>
    </dgm:pt>
    <dgm:pt modelId="{427E33CB-DC5A-4C28-B441-30E1BC6B04F6}" type="sibTrans" cxnId="{EE5B99C5-3E2B-455D-91F8-946769768699}">
      <dgm:prSet/>
      <dgm:spPr/>
      <dgm:t>
        <a:bodyPr/>
        <a:lstStyle/>
        <a:p>
          <a:endParaRPr lang="es-CL"/>
        </a:p>
      </dgm:t>
    </dgm:pt>
    <dgm:pt modelId="{5613F0B4-92A5-452B-96C8-FAC72237104E}">
      <dgm:prSet custT="1"/>
      <dgm:spPr/>
      <dgm:t>
        <a:bodyPr/>
        <a:lstStyle/>
        <a:p>
          <a:pPr algn="l"/>
          <a:r>
            <a:rPr lang="es-CL" sz="1100" dirty="0"/>
            <a:t>De las 21 municipalidades 11 ha ingresado trámites que han sido aprobados o emitidos, es decir, un 52%.</a:t>
          </a:r>
        </a:p>
      </dgm:t>
    </dgm:pt>
    <dgm:pt modelId="{7FF6DD3A-7DE4-4AC0-B112-C18E8A562961}" type="parTrans" cxnId="{359E0E4A-AB8A-431E-89F7-515527349E3C}">
      <dgm:prSet/>
      <dgm:spPr/>
      <dgm:t>
        <a:bodyPr/>
        <a:lstStyle/>
        <a:p>
          <a:endParaRPr lang="es-CL"/>
        </a:p>
      </dgm:t>
    </dgm:pt>
    <dgm:pt modelId="{6C53D304-45AF-474D-917A-C0D790BBB4AE}" type="sibTrans" cxnId="{359E0E4A-AB8A-431E-89F7-515527349E3C}">
      <dgm:prSet/>
      <dgm:spPr/>
      <dgm:t>
        <a:bodyPr/>
        <a:lstStyle/>
        <a:p>
          <a:endParaRPr lang="es-CL"/>
        </a:p>
      </dgm:t>
    </dgm:pt>
    <dgm:pt modelId="{68B41335-2209-4081-A873-483CCFD2E92A}">
      <dgm:prSet/>
      <dgm:spPr/>
      <dgm:t>
        <a:bodyPr/>
        <a:lstStyle/>
        <a:p>
          <a:r>
            <a:rPr lang="es-CL" dirty="0"/>
            <a:t>De las 39 municipalidades 56 ha ingresado trámites que han sido aprobados o emitidos, es decir, un 70%.</a:t>
          </a:r>
        </a:p>
      </dgm:t>
    </dgm:pt>
    <dgm:pt modelId="{C82110AD-2E43-47C5-BF93-900907D41E97}" type="parTrans" cxnId="{6526CC38-E577-407B-B4DC-2C3C9BF92BEA}">
      <dgm:prSet/>
      <dgm:spPr/>
      <dgm:t>
        <a:bodyPr/>
        <a:lstStyle/>
        <a:p>
          <a:endParaRPr lang="es-CL"/>
        </a:p>
      </dgm:t>
    </dgm:pt>
    <dgm:pt modelId="{98EF7826-5E65-431E-BAE7-8661AB95D88B}" type="sibTrans" cxnId="{6526CC38-E577-407B-B4DC-2C3C9BF92BEA}">
      <dgm:prSet/>
      <dgm:spPr/>
      <dgm:t>
        <a:bodyPr/>
        <a:lstStyle/>
        <a:p>
          <a:endParaRPr lang="es-CL"/>
        </a:p>
      </dgm:t>
    </dgm:pt>
    <dgm:pt modelId="{5526AB34-C9C3-4999-AD5B-35941868D4ED}">
      <dgm:prSet phldrT="[Texto]"/>
      <dgm:spPr/>
      <dgm:t>
        <a:bodyPr/>
        <a:lstStyle/>
        <a:p>
          <a:r>
            <a:rPr lang="es-CL" dirty="0"/>
            <a:t>ZONA SUR </a:t>
          </a:r>
        </a:p>
      </dgm:t>
    </dgm:pt>
    <dgm:pt modelId="{F6741D16-E2A8-4809-9794-52A1E9CC8E8A}" type="parTrans" cxnId="{C3D1A6CF-CA4D-479F-B338-67CA97BBB585}">
      <dgm:prSet/>
      <dgm:spPr/>
      <dgm:t>
        <a:bodyPr/>
        <a:lstStyle/>
        <a:p>
          <a:endParaRPr lang="es-CL"/>
        </a:p>
      </dgm:t>
    </dgm:pt>
    <dgm:pt modelId="{09ECF687-FD24-4F6C-A5D1-2343520215B7}" type="sibTrans" cxnId="{C3D1A6CF-CA4D-479F-B338-67CA97BBB585}">
      <dgm:prSet/>
      <dgm:spPr/>
      <dgm:t>
        <a:bodyPr/>
        <a:lstStyle/>
        <a:p>
          <a:endParaRPr lang="es-CL"/>
        </a:p>
      </dgm:t>
    </dgm:pt>
    <dgm:pt modelId="{C5CA7DDF-FEC3-4FD4-8CD6-CAC2CB22D00B}">
      <dgm:prSet phldrT="[Texto]"/>
      <dgm:spPr/>
      <dgm:t>
        <a:bodyPr/>
        <a:lstStyle/>
        <a:p>
          <a:r>
            <a:rPr lang="es-CL" dirty="0"/>
            <a:t>ZONA CENTRAL</a:t>
          </a:r>
        </a:p>
      </dgm:t>
    </dgm:pt>
    <dgm:pt modelId="{4C19FD5F-5324-4D52-BD46-0C2E3C54B07C}" type="sibTrans" cxnId="{834D86F5-9C88-455B-9B1A-711351128848}">
      <dgm:prSet/>
      <dgm:spPr/>
      <dgm:t>
        <a:bodyPr/>
        <a:lstStyle/>
        <a:p>
          <a:endParaRPr lang="es-CL"/>
        </a:p>
      </dgm:t>
    </dgm:pt>
    <dgm:pt modelId="{558A5E52-4CC1-4001-8148-EEF5021FC646}" type="parTrans" cxnId="{834D86F5-9C88-455B-9B1A-711351128848}">
      <dgm:prSet/>
      <dgm:spPr/>
      <dgm:t>
        <a:bodyPr/>
        <a:lstStyle/>
        <a:p>
          <a:endParaRPr lang="es-CL"/>
        </a:p>
      </dgm:t>
    </dgm:pt>
    <dgm:pt modelId="{8BBDFDE0-FC97-42C1-B876-C8C40A8D8B2D}">
      <dgm:prSet/>
      <dgm:spPr/>
      <dgm:t>
        <a:bodyPr/>
        <a:lstStyle/>
        <a:p>
          <a:r>
            <a:rPr lang="es-CL" dirty="0"/>
            <a:t>De las 22 municipalidades 29 ha ingresado trámites que han sido aprobados o emitidos, es decir, un 52%.</a:t>
          </a:r>
        </a:p>
      </dgm:t>
    </dgm:pt>
    <dgm:pt modelId="{6552D9A2-4D8A-4779-B793-C06D9F6C6010}" type="parTrans" cxnId="{D93DC842-45FB-4E09-91F8-59B94DF65A44}">
      <dgm:prSet/>
      <dgm:spPr/>
      <dgm:t>
        <a:bodyPr/>
        <a:lstStyle/>
        <a:p>
          <a:endParaRPr lang="es-CL"/>
        </a:p>
      </dgm:t>
    </dgm:pt>
    <dgm:pt modelId="{2059BB51-E2B0-4FDA-B6D4-F324E37E33EE}" type="sibTrans" cxnId="{D93DC842-45FB-4E09-91F8-59B94DF65A44}">
      <dgm:prSet/>
      <dgm:spPr/>
      <dgm:t>
        <a:bodyPr/>
        <a:lstStyle/>
        <a:p>
          <a:endParaRPr lang="es-CL"/>
        </a:p>
      </dgm:t>
    </dgm:pt>
    <dgm:pt modelId="{63773D96-4C53-4B85-9ACD-74E26651E470}" type="pres">
      <dgm:prSet presAssocID="{38051890-2805-445A-9FCA-B89018EB8465}" presName="diagram" presStyleCnt="0">
        <dgm:presLayoutVars>
          <dgm:dir/>
          <dgm:animLvl val="lvl"/>
          <dgm:resizeHandles val="exact"/>
        </dgm:presLayoutVars>
      </dgm:prSet>
      <dgm:spPr/>
    </dgm:pt>
    <dgm:pt modelId="{2349D9D1-0F49-4E85-86F5-999FC6CF21D1}" type="pres">
      <dgm:prSet presAssocID="{DE5B9896-900C-4201-85E1-FCC7DD62728E}" presName="compNode" presStyleCnt="0"/>
      <dgm:spPr/>
    </dgm:pt>
    <dgm:pt modelId="{1C0E3D0E-20DF-4751-A5F6-4710BB6D3315}" type="pres">
      <dgm:prSet presAssocID="{DE5B9896-900C-4201-85E1-FCC7DD62728E}" presName="childRect" presStyleLbl="bgAcc1" presStyleIdx="0" presStyleCnt="3">
        <dgm:presLayoutVars>
          <dgm:bulletEnabled val="1"/>
        </dgm:presLayoutVars>
      </dgm:prSet>
      <dgm:spPr/>
    </dgm:pt>
    <dgm:pt modelId="{12CB319C-09A6-49C5-8331-AED6084B10AC}" type="pres">
      <dgm:prSet presAssocID="{DE5B9896-900C-4201-85E1-FCC7DD62728E}" presName="parentText" presStyleLbl="node1" presStyleIdx="0" presStyleCnt="0">
        <dgm:presLayoutVars>
          <dgm:chMax val="0"/>
          <dgm:bulletEnabled val="1"/>
        </dgm:presLayoutVars>
      </dgm:prSet>
      <dgm:spPr/>
    </dgm:pt>
    <dgm:pt modelId="{B4025E4C-5BD7-459B-B8FF-81535CCEE1BE}" type="pres">
      <dgm:prSet presAssocID="{DE5B9896-900C-4201-85E1-FCC7DD62728E}" presName="parentRect" presStyleLbl="alignNode1" presStyleIdx="0" presStyleCnt="3"/>
      <dgm:spPr/>
    </dgm:pt>
    <dgm:pt modelId="{2B6936BB-E9F7-4CB3-8D6E-8BF45AA88A33}" type="pres">
      <dgm:prSet presAssocID="{DE5B9896-900C-4201-85E1-FCC7DD62728E}" presName="adorn" presStyleLbl="fgAccFollowNode1" presStyleIdx="0" presStyleCnt="3"/>
      <dgm:spPr>
        <a:xfrm>
          <a:off x="1802446" y="1934820"/>
          <a:ext cx="846791" cy="84679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rgbClr val="B22231">
              <a:alpha val="90000"/>
              <a:tint val="40000"/>
              <a:hueOff val="0"/>
              <a:satOff val="0"/>
              <a:lumOff val="0"/>
              <a:alphaOff val="0"/>
            </a:srgbClr>
          </a:solidFill>
          <a:prstDash val="solid"/>
        </a:ln>
        <a:effectLst/>
      </dgm:spPr>
    </dgm:pt>
    <dgm:pt modelId="{E7009A42-7D4A-44F6-BC10-EEB412C49007}" type="pres">
      <dgm:prSet presAssocID="{427E33CB-DC5A-4C28-B441-30E1BC6B04F6}" presName="sibTrans" presStyleLbl="sibTrans2D1" presStyleIdx="0" presStyleCnt="0"/>
      <dgm:spPr/>
    </dgm:pt>
    <dgm:pt modelId="{5F05C638-8824-4332-9538-F0A94AB6CB2D}" type="pres">
      <dgm:prSet presAssocID="{C5CA7DDF-FEC3-4FD4-8CD6-CAC2CB22D00B}" presName="compNode" presStyleCnt="0"/>
      <dgm:spPr/>
    </dgm:pt>
    <dgm:pt modelId="{0866268B-44A7-44A5-AFF0-E3C440EB2F09}" type="pres">
      <dgm:prSet presAssocID="{C5CA7DDF-FEC3-4FD4-8CD6-CAC2CB22D00B}" presName="childRect" presStyleLbl="bgAcc1" presStyleIdx="1" presStyleCnt="3">
        <dgm:presLayoutVars>
          <dgm:bulletEnabled val="1"/>
        </dgm:presLayoutVars>
      </dgm:prSet>
      <dgm:spPr/>
    </dgm:pt>
    <dgm:pt modelId="{BD21CCFC-C675-4710-8CF9-CD45C6B2901A}" type="pres">
      <dgm:prSet presAssocID="{C5CA7DDF-FEC3-4FD4-8CD6-CAC2CB22D00B}" presName="parentText" presStyleLbl="node1" presStyleIdx="0" presStyleCnt="0">
        <dgm:presLayoutVars>
          <dgm:chMax val="0"/>
          <dgm:bulletEnabled val="1"/>
        </dgm:presLayoutVars>
      </dgm:prSet>
      <dgm:spPr/>
    </dgm:pt>
    <dgm:pt modelId="{E41C8A03-D33F-4E74-957C-58937C1EB3E7}" type="pres">
      <dgm:prSet presAssocID="{C5CA7DDF-FEC3-4FD4-8CD6-CAC2CB22D00B}" presName="parentRect" presStyleLbl="alignNode1" presStyleIdx="1" presStyleCnt="3"/>
      <dgm:spPr/>
    </dgm:pt>
    <dgm:pt modelId="{62189143-62F7-4AAD-A311-6C54CB9B1482}" type="pres">
      <dgm:prSet presAssocID="{C5CA7DDF-FEC3-4FD4-8CD6-CAC2CB22D00B}" presName="adorn" presStyleLbl="fgAccFollowNode1" presStyleIdx="1" presStyleCnt="3"/>
      <dgm:spPr>
        <a:xfrm>
          <a:off x="4631272" y="1934820"/>
          <a:ext cx="846791" cy="84679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rgbClr val="B22231">
              <a:alpha val="90000"/>
              <a:tint val="40000"/>
              <a:hueOff val="0"/>
              <a:satOff val="0"/>
              <a:lumOff val="0"/>
              <a:alphaOff val="0"/>
            </a:srgbClr>
          </a:solidFill>
          <a:prstDash val="solid"/>
        </a:ln>
        <a:effectLst/>
      </dgm:spPr>
    </dgm:pt>
    <dgm:pt modelId="{E343750C-F384-429D-8E77-A24CDE89A1A0}" type="pres">
      <dgm:prSet presAssocID="{4C19FD5F-5324-4D52-BD46-0C2E3C54B07C}" presName="sibTrans" presStyleLbl="sibTrans2D1" presStyleIdx="0" presStyleCnt="0"/>
      <dgm:spPr/>
    </dgm:pt>
    <dgm:pt modelId="{8E646947-9275-4AB9-9755-BAFA50FF1655}" type="pres">
      <dgm:prSet presAssocID="{5526AB34-C9C3-4999-AD5B-35941868D4ED}" presName="compNode" presStyleCnt="0"/>
      <dgm:spPr/>
    </dgm:pt>
    <dgm:pt modelId="{567F1358-5351-4ADC-B602-9A4AA44FCD76}" type="pres">
      <dgm:prSet presAssocID="{5526AB34-C9C3-4999-AD5B-35941868D4ED}" presName="childRect" presStyleLbl="bgAcc1" presStyleIdx="2" presStyleCnt="3">
        <dgm:presLayoutVars>
          <dgm:bulletEnabled val="1"/>
        </dgm:presLayoutVars>
      </dgm:prSet>
      <dgm:spPr/>
    </dgm:pt>
    <dgm:pt modelId="{8FE6E65D-C50C-491F-BEFD-71C96249E54B}" type="pres">
      <dgm:prSet presAssocID="{5526AB34-C9C3-4999-AD5B-35941868D4ED}" presName="parentText" presStyleLbl="node1" presStyleIdx="0" presStyleCnt="0">
        <dgm:presLayoutVars>
          <dgm:chMax val="0"/>
          <dgm:bulletEnabled val="1"/>
        </dgm:presLayoutVars>
      </dgm:prSet>
      <dgm:spPr/>
    </dgm:pt>
    <dgm:pt modelId="{60BF1382-0355-4FC0-A315-2A44677BE612}" type="pres">
      <dgm:prSet presAssocID="{5526AB34-C9C3-4999-AD5B-35941868D4ED}" presName="parentRect" presStyleLbl="alignNode1" presStyleIdx="2" presStyleCnt="3"/>
      <dgm:spPr/>
    </dgm:pt>
    <dgm:pt modelId="{EEF69C98-200F-4B42-ABA8-942A6F30DB32}" type="pres">
      <dgm:prSet presAssocID="{5526AB34-C9C3-4999-AD5B-35941868D4ED}" presName="adorn" presStyleLbl="fgAccFollow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Lst>
  <dgm:cxnLst>
    <dgm:cxn modelId="{584F4721-4A76-4920-A174-8F39B9FEE1FD}" type="presOf" srcId="{68B41335-2209-4081-A873-483CCFD2E92A}" destId="{0866268B-44A7-44A5-AFF0-E3C440EB2F09}" srcOrd="0" destOrd="0" presId="urn:microsoft.com/office/officeart/2005/8/layout/bList2"/>
    <dgm:cxn modelId="{6526CC38-E577-407B-B4DC-2C3C9BF92BEA}" srcId="{C5CA7DDF-FEC3-4FD4-8CD6-CAC2CB22D00B}" destId="{68B41335-2209-4081-A873-483CCFD2E92A}" srcOrd="0" destOrd="0" parTransId="{C82110AD-2E43-47C5-BF93-900907D41E97}" sibTransId="{98EF7826-5E65-431E-BAE7-8661AB95D88B}"/>
    <dgm:cxn modelId="{C7A5B23D-CF42-4AA1-B9BF-A51AA7DBECD3}" type="presOf" srcId="{5526AB34-C9C3-4999-AD5B-35941868D4ED}" destId="{8FE6E65D-C50C-491F-BEFD-71C96249E54B}" srcOrd="0" destOrd="0" presId="urn:microsoft.com/office/officeart/2005/8/layout/bList2"/>
    <dgm:cxn modelId="{D93DC842-45FB-4E09-91F8-59B94DF65A44}" srcId="{5526AB34-C9C3-4999-AD5B-35941868D4ED}" destId="{8BBDFDE0-FC97-42C1-B876-C8C40A8D8B2D}" srcOrd="0" destOrd="0" parTransId="{6552D9A2-4D8A-4779-B793-C06D9F6C6010}" sibTransId="{2059BB51-E2B0-4FDA-B6D4-F324E37E33EE}"/>
    <dgm:cxn modelId="{D326C045-F3AC-4E4A-ADC9-82E0103D39A3}" type="presOf" srcId="{4C19FD5F-5324-4D52-BD46-0C2E3C54B07C}" destId="{E343750C-F384-429D-8E77-A24CDE89A1A0}" srcOrd="0" destOrd="0" presId="urn:microsoft.com/office/officeart/2005/8/layout/bList2"/>
    <dgm:cxn modelId="{3BFA5869-F02D-4855-BD57-520807463EBA}" type="presOf" srcId="{DE5B9896-900C-4201-85E1-FCC7DD62728E}" destId="{B4025E4C-5BD7-459B-B8FF-81535CCEE1BE}" srcOrd="1" destOrd="0" presId="urn:microsoft.com/office/officeart/2005/8/layout/bList2"/>
    <dgm:cxn modelId="{BCCCB049-5E5B-411D-994F-132AE905133C}" type="presOf" srcId="{8BBDFDE0-FC97-42C1-B876-C8C40A8D8B2D}" destId="{567F1358-5351-4ADC-B602-9A4AA44FCD76}" srcOrd="0" destOrd="0" presId="urn:microsoft.com/office/officeart/2005/8/layout/bList2"/>
    <dgm:cxn modelId="{359E0E4A-AB8A-431E-89F7-515527349E3C}" srcId="{DE5B9896-900C-4201-85E1-FCC7DD62728E}" destId="{5613F0B4-92A5-452B-96C8-FAC72237104E}" srcOrd="0" destOrd="0" parTransId="{7FF6DD3A-7DE4-4AC0-B112-C18E8A562961}" sibTransId="{6C53D304-45AF-474D-917A-C0D790BBB4AE}"/>
    <dgm:cxn modelId="{1CF7F052-5349-42CC-99BD-76747BB57958}" type="presOf" srcId="{38051890-2805-445A-9FCA-B89018EB8465}" destId="{63773D96-4C53-4B85-9ACD-74E26651E470}" srcOrd="0" destOrd="0" presId="urn:microsoft.com/office/officeart/2005/8/layout/bList2"/>
    <dgm:cxn modelId="{42E73D74-B83B-4D1C-A47C-0D4EFA9D2FB8}" type="presOf" srcId="{427E33CB-DC5A-4C28-B441-30E1BC6B04F6}" destId="{E7009A42-7D4A-44F6-BC10-EEB412C49007}" srcOrd="0" destOrd="0" presId="urn:microsoft.com/office/officeart/2005/8/layout/bList2"/>
    <dgm:cxn modelId="{01B6098D-BDC2-43DF-B274-942480680FB1}" type="presOf" srcId="{C5CA7DDF-FEC3-4FD4-8CD6-CAC2CB22D00B}" destId="{BD21CCFC-C675-4710-8CF9-CD45C6B2901A}" srcOrd="0" destOrd="0" presId="urn:microsoft.com/office/officeart/2005/8/layout/bList2"/>
    <dgm:cxn modelId="{21ABC6A1-21DC-446D-995B-AA5C9B56712B}" type="presOf" srcId="{DE5B9896-900C-4201-85E1-FCC7DD62728E}" destId="{12CB319C-09A6-49C5-8331-AED6084B10AC}" srcOrd="0" destOrd="0" presId="urn:microsoft.com/office/officeart/2005/8/layout/bList2"/>
    <dgm:cxn modelId="{FA7FF8A3-FDC5-47D3-A196-ACA3485B8AF9}" type="presOf" srcId="{C5CA7DDF-FEC3-4FD4-8CD6-CAC2CB22D00B}" destId="{E41C8A03-D33F-4E74-957C-58937C1EB3E7}" srcOrd="1" destOrd="0" presId="urn:microsoft.com/office/officeart/2005/8/layout/bList2"/>
    <dgm:cxn modelId="{EE5B99C5-3E2B-455D-91F8-946769768699}" srcId="{38051890-2805-445A-9FCA-B89018EB8465}" destId="{DE5B9896-900C-4201-85E1-FCC7DD62728E}" srcOrd="0" destOrd="0" parTransId="{E706C571-F9A1-44E5-BCE9-6F64F7D2A7D6}" sibTransId="{427E33CB-DC5A-4C28-B441-30E1BC6B04F6}"/>
    <dgm:cxn modelId="{C3D1A6CF-CA4D-479F-B338-67CA97BBB585}" srcId="{38051890-2805-445A-9FCA-B89018EB8465}" destId="{5526AB34-C9C3-4999-AD5B-35941868D4ED}" srcOrd="2" destOrd="0" parTransId="{F6741D16-E2A8-4809-9794-52A1E9CC8E8A}" sibTransId="{09ECF687-FD24-4F6C-A5D1-2343520215B7}"/>
    <dgm:cxn modelId="{091988E7-E1F8-494F-A72B-3EEBBA02B32E}" type="presOf" srcId="{5613F0B4-92A5-452B-96C8-FAC72237104E}" destId="{1C0E3D0E-20DF-4751-A5F6-4710BB6D3315}" srcOrd="0" destOrd="0" presId="urn:microsoft.com/office/officeart/2005/8/layout/bList2"/>
    <dgm:cxn modelId="{E52242E9-B00E-4E75-BB85-54393D3507A2}" type="presOf" srcId="{5526AB34-C9C3-4999-AD5B-35941868D4ED}" destId="{60BF1382-0355-4FC0-A315-2A44677BE612}" srcOrd="1" destOrd="0" presId="urn:microsoft.com/office/officeart/2005/8/layout/bList2"/>
    <dgm:cxn modelId="{834D86F5-9C88-455B-9B1A-711351128848}" srcId="{38051890-2805-445A-9FCA-B89018EB8465}" destId="{C5CA7DDF-FEC3-4FD4-8CD6-CAC2CB22D00B}" srcOrd="1" destOrd="0" parTransId="{558A5E52-4CC1-4001-8148-EEF5021FC646}" sibTransId="{4C19FD5F-5324-4D52-BD46-0C2E3C54B07C}"/>
    <dgm:cxn modelId="{38EF873D-7C5B-4B7F-A508-7FD84767C2F3}" type="presParOf" srcId="{63773D96-4C53-4B85-9ACD-74E26651E470}" destId="{2349D9D1-0F49-4E85-86F5-999FC6CF21D1}" srcOrd="0" destOrd="0" presId="urn:microsoft.com/office/officeart/2005/8/layout/bList2"/>
    <dgm:cxn modelId="{FBCFD5A0-4D8B-466A-A0E3-5F41E973FAA1}" type="presParOf" srcId="{2349D9D1-0F49-4E85-86F5-999FC6CF21D1}" destId="{1C0E3D0E-20DF-4751-A5F6-4710BB6D3315}" srcOrd="0" destOrd="0" presId="urn:microsoft.com/office/officeart/2005/8/layout/bList2"/>
    <dgm:cxn modelId="{E930E2AA-4032-46E0-AF0F-98A73CCEA6BB}" type="presParOf" srcId="{2349D9D1-0F49-4E85-86F5-999FC6CF21D1}" destId="{12CB319C-09A6-49C5-8331-AED6084B10AC}" srcOrd="1" destOrd="0" presId="urn:microsoft.com/office/officeart/2005/8/layout/bList2"/>
    <dgm:cxn modelId="{2DE0B1DB-A24F-4509-B097-437D06088D5A}" type="presParOf" srcId="{2349D9D1-0F49-4E85-86F5-999FC6CF21D1}" destId="{B4025E4C-5BD7-459B-B8FF-81535CCEE1BE}" srcOrd="2" destOrd="0" presId="urn:microsoft.com/office/officeart/2005/8/layout/bList2"/>
    <dgm:cxn modelId="{4CA84012-91FC-46D7-8A36-A9898DB23EE1}" type="presParOf" srcId="{2349D9D1-0F49-4E85-86F5-999FC6CF21D1}" destId="{2B6936BB-E9F7-4CB3-8D6E-8BF45AA88A33}" srcOrd="3" destOrd="0" presId="urn:microsoft.com/office/officeart/2005/8/layout/bList2"/>
    <dgm:cxn modelId="{84B12105-75D9-4A6B-BCA7-2ABA225E9905}" type="presParOf" srcId="{63773D96-4C53-4B85-9ACD-74E26651E470}" destId="{E7009A42-7D4A-44F6-BC10-EEB412C49007}" srcOrd="1" destOrd="0" presId="urn:microsoft.com/office/officeart/2005/8/layout/bList2"/>
    <dgm:cxn modelId="{F4CF2661-3FEB-469B-9E3A-B50616272F8F}" type="presParOf" srcId="{63773D96-4C53-4B85-9ACD-74E26651E470}" destId="{5F05C638-8824-4332-9538-F0A94AB6CB2D}" srcOrd="2" destOrd="0" presId="urn:microsoft.com/office/officeart/2005/8/layout/bList2"/>
    <dgm:cxn modelId="{F20E2D2F-2098-495A-8904-BFB0FBDE452C}" type="presParOf" srcId="{5F05C638-8824-4332-9538-F0A94AB6CB2D}" destId="{0866268B-44A7-44A5-AFF0-E3C440EB2F09}" srcOrd="0" destOrd="0" presId="urn:microsoft.com/office/officeart/2005/8/layout/bList2"/>
    <dgm:cxn modelId="{0BE8E8E7-8564-433E-8E79-940783309CDC}" type="presParOf" srcId="{5F05C638-8824-4332-9538-F0A94AB6CB2D}" destId="{BD21CCFC-C675-4710-8CF9-CD45C6B2901A}" srcOrd="1" destOrd="0" presId="urn:microsoft.com/office/officeart/2005/8/layout/bList2"/>
    <dgm:cxn modelId="{0DA5497A-D75C-4F9A-B54F-BDBF6696BE42}" type="presParOf" srcId="{5F05C638-8824-4332-9538-F0A94AB6CB2D}" destId="{E41C8A03-D33F-4E74-957C-58937C1EB3E7}" srcOrd="2" destOrd="0" presId="urn:microsoft.com/office/officeart/2005/8/layout/bList2"/>
    <dgm:cxn modelId="{D9A7A79D-0DC9-4F4A-B1D4-A26C36244BD3}" type="presParOf" srcId="{5F05C638-8824-4332-9538-F0A94AB6CB2D}" destId="{62189143-62F7-4AAD-A311-6C54CB9B1482}" srcOrd="3" destOrd="0" presId="urn:microsoft.com/office/officeart/2005/8/layout/bList2"/>
    <dgm:cxn modelId="{DC7F4E52-5713-4799-98E2-E9FEF02B7B41}" type="presParOf" srcId="{63773D96-4C53-4B85-9ACD-74E26651E470}" destId="{E343750C-F384-429D-8E77-A24CDE89A1A0}" srcOrd="3" destOrd="0" presId="urn:microsoft.com/office/officeart/2005/8/layout/bList2"/>
    <dgm:cxn modelId="{2B29728D-395B-4FB5-98E9-2BA518601B32}" type="presParOf" srcId="{63773D96-4C53-4B85-9ACD-74E26651E470}" destId="{8E646947-9275-4AB9-9755-BAFA50FF1655}" srcOrd="4" destOrd="0" presId="urn:microsoft.com/office/officeart/2005/8/layout/bList2"/>
    <dgm:cxn modelId="{77CD7446-A0AB-45E1-BA8B-2FC8226098A8}" type="presParOf" srcId="{8E646947-9275-4AB9-9755-BAFA50FF1655}" destId="{567F1358-5351-4ADC-B602-9A4AA44FCD76}" srcOrd="0" destOrd="0" presId="urn:microsoft.com/office/officeart/2005/8/layout/bList2"/>
    <dgm:cxn modelId="{D2281EE7-20EC-478D-9FDB-F26BF71EB2BD}" type="presParOf" srcId="{8E646947-9275-4AB9-9755-BAFA50FF1655}" destId="{8FE6E65D-C50C-491F-BEFD-71C96249E54B}" srcOrd="1" destOrd="0" presId="urn:microsoft.com/office/officeart/2005/8/layout/bList2"/>
    <dgm:cxn modelId="{2A847188-529F-4004-ACD3-6509D160B25D}" type="presParOf" srcId="{8E646947-9275-4AB9-9755-BAFA50FF1655}" destId="{60BF1382-0355-4FC0-A315-2A44677BE612}" srcOrd="2" destOrd="0" presId="urn:microsoft.com/office/officeart/2005/8/layout/bList2"/>
    <dgm:cxn modelId="{5D7DF162-E2AE-42FD-9567-BED5F1F79BCB}" type="presParOf" srcId="{8E646947-9275-4AB9-9755-BAFA50FF1655}" destId="{EEF69C98-200F-4B42-ABA8-942A6F30DB3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887151-84A8-412C-9D40-C7E00F08AF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A1B289D1-911E-4CF8-A62C-007DF7F3F3DD}">
      <dgm:prSet phldrT="[Texto]"/>
      <dgm:spPr/>
      <dgm:t>
        <a:bodyPr/>
        <a:lstStyle/>
        <a:p>
          <a:r>
            <a:rPr lang="es-CL" b="1" dirty="0">
              <a:latin typeface="Quattrocento Sans" panose="020B0502050000020003" pitchFamily="34" charset="0"/>
            </a:rPr>
            <a:t>Zona Norte</a:t>
          </a:r>
        </a:p>
      </dgm:t>
    </dgm:pt>
    <dgm:pt modelId="{1FEFD4EB-D8F5-4984-8B1C-E38EAD5772A0}" type="parTrans" cxnId="{F42C4FFE-AF72-4FED-A0A8-5FCA63EC3A35}">
      <dgm:prSet/>
      <dgm:spPr/>
      <dgm:t>
        <a:bodyPr/>
        <a:lstStyle/>
        <a:p>
          <a:endParaRPr lang="es-CL"/>
        </a:p>
      </dgm:t>
    </dgm:pt>
    <dgm:pt modelId="{D1949F0F-AA5D-4EA1-AC00-49E5EA42ADE9}" type="sibTrans" cxnId="{F42C4FFE-AF72-4FED-A0A8-5FCA63EC3A35}">
      <dgm:prSet/>
      <dgm:spPr/>
      <dgm:t>
        <a:bodyPr/>
        <a:lstStyle/>
        <a:p>
          <a:endParaRPr lang="es-CL"/>
        </a:p>
      </dgm:t>
    </dgm:pt>
    <dgm:pt modelId="{5BEFA9DD-2E32-4913-890A-7B357D3276EF}">
      <dgm:prSet phldrT="[Texto]" custT="1"/>
      <dgm:spPr/>
      <dgm:t>
        <a:bodyPr/>
        <a:lstStyle/>
        <a:p>
          <a:pPr>
            <a:buClr>
              <a:srgbClr val="343232"/>
            </a:buClr>
            <a:buSzPts val="1200"/>
            <a:buFont typeface="Noto Sans Symbols"/>
            <a:buChar char="⮚"/>
          </a:pPr>
          <a:r>
            <a:rPr lang="en-US" sz="1300" kern="1200" dirty="0">
              <a:solidFill>
                <a:srgbClr val="343232"/>
              </a:solidFill>
              <a:latin typeface="Quattrocento Sans"/>
              <a:ea typeface="Quattrocento Sans"/>
              <a:cs typeface="Quattrocento Sans"/>
              <a:sym typeface="Quattrocento Sans"/>
            </a:rPr>
            <a:t>Se analizaron 21 comunas.</a:t>
          </a:r>
          <a:endParaRPr lang="es-CL" sz="1300" kern="1200" dirty="0">
            <a:solidFill>
              <a:srgbClr val="343232"/>
            </a:solidFill>
            <a:latin typeface="Quattrocento Sans"/>
            <a:ea typeface="Quattrocento Sans"/>
            <a:cs typeface="Quattrocento Sans"/>
          </a:endParaRPr>
        </a:p>
      </dgm:t>
    </dgm:pt>
    <dgm:pt modelId="{9B0015F5-AEAC-487F-8FC9-BE1CD532DDF2}" type="parTrans" cxnId="{45563C7C-3684-4653-B693-AF9928F1A5F2}">
      <dgm:prSet/>
      <dgm:spPr/>
      <dgm:t>
        <a:bodyPr/>
        <a:lstStyle/>
        <a:p>
          <a:endParaRPr lang="es-CL"/>
        </a:p>
      </dgm:t>
    </dgm:pt>
    <dgm:pt modelId="{C566339F-01EC-4E9E-9736-1CB69E843DDC}" type="sibTrans" cxnId="{45563C7C-3684-4653-B693-AF9928F1A5F2}">
      <dgm:prSet/>
      <dgm:spPr/>
      <dgm:t>
        <a:bodyPr/>
        <a:lstStyle/>
        <a:p>
          <a:endParaRPr lang="es-CL"/>
        </a:p>
      </dgm:t>
    </dgm:pt>
    <dgm:pt modelId="{A0C83502-2474-4A33-ADC8-5F118521FA60}">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Los trámites de Obra Preliminar y Regularización Ley N°20.898 son los que poseen una mayor TD con 43,1% y 28,8% respectivamente.</a:t>
          </a:r>
          <a:endParaRPr lang="es-CL" sz="1300" kern="1200" dirty="0">
            <a:solidFill>
              <a:srgbClr val="343232"/>
            </a:solidFill>
            <a:latin typeface="Quattrocento Sans"/>
            <a:ea typeface="Quattrocento Sans"/>
            <a:cs typeface="Quattrocento Sans"/>
          </a:endParaRPr>
        </a:p>
      </dgm:t>
    </dgm:pt>
    <dgm:pt modelId="{A9C78512-98D5-432C-9D8C-C4C83E9A7029}" type="parTrans" cxnId="{654E0617-CEAE-43DA-8F25-C038C4690FE1}">
      <dgm:prSet/>
      <dgm:spPr/>
      <dgm:t>
        <a:bodyPr/>
        <a:lstStyle/>
        <a:p>
          <a:endParaRPr lang="es-CL"/>
        </a:p>
      </dgm:t>
    </dgm:pt>
    <dgm:pt modelId="{FCE87C7B-4945-43EC-BF36-12E47DC014CA}" type="sibTrans" cxnId="{654E0617-CEAE-43DA-8F25-C038C4690FE1}">
      <dgm:prSet/>
      <dgm:spPr/>
      <dgm:t>
        <a:bodyPr/>
        <a:lstStyle/>
        <a:p>
          <a:endParaRPr lang="es-CL"/>
        </a:p>
      </dgm:t>
    </dgm:pt>
    <dgm:pt modelId="{B96F41F3-CE82-496F-B76C-CA2BA1563634}">
      <dgm:prSet phldrT="[Texto]" custT="1"/>
      <dgm:spPr/>
      <dgm:t>
        <a:bodyPr/>
        <a:lstStyle/>
        <a:p>
          <a:pPr>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dgm:t>
    </dgm:pt>
    <dgm:pt modelId="{01161470-1494-4251-A920-5D70BC2F0ECA}" type="parTrans" cxnId="{DE596F69-26AD-4075-BFA6-6A1EDDBA4834}">
      <dgm:prSet/>
      <dgm:spPr/>
      <dgm:t>
        <a:bodyPr/>
        <a:lstStyle/>
        <a:p>
          <a:endParaRPr lang="es-CL"/>
        </a:p>
      </dgm:t>
    </dgm:pt>
    <dgm:pt modelId="{50D932D6-0445-4CDE-BDDD-5B068C67AE2B}" type="sibTrans" cxnId="{DE596F69-26AD-4075-BFA6-6A1EDDBA4834}">
      <dgm:prSet/>
      <dgm:spPr/>
      <dgm:t>
        <a:bodyPr/>
        <a:lstStyle/>
        <a:p>
          <a:endParaRPr lang="es-CL"/>
        </a:p>
      </dgm:t>
    </dgm:pt>
    <dgm:pt modelId="{163D2356-0083-488D-9709-86BC3952BBA9}">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El promedio corresponde a un 8% de TD influenciado por los trámites más comunes que corresponden a Certificado de Informaciones Previas (35.307 certificados, un 7,6% fue digital), y el Certificado de Vivienda Social (13.490 certificados, un 2,3% fue digital).</a:t>
          </a:r>
          <a:endParaRPr lang="es-CL" sz="1300" kern="1200" dirty="0">
            <a:solidFill>
              <a:srgbClr val="343232"/>
            </a:solidFill>
            <a:latin typeface="Quattrocento Sans"/>
            <a:ea typeface="Quattrocento Sans"/>
            <a:cs typeface="Quattrocento Sans"/>
          </a:endParaRPr>
        </a:p>
      </dgm:t>
    </dgm:pt>
    <dgm:pt modelId="{A4236EB5-7100-4F9C-A245-49EA51B8AFE4}" type="parTrans" cxnId="{29A6D9DD-2739-4D1A-9C4F-8B88355BF58C}">
      <dgm:prSet/>
      <dgm:spPr/>
      <dgm:t>
        <a:bodyPr/>
        <a:lstStyle/>
        <a:p>
          <a:endParaRPr lang="es-CL"/>
        </a:p>
      </dgm:t>
    </dgm:pt>
    <dgm:pt modelId="{446B9085-4F7F-4ED7-A977-22A8A364D8CB}" type="sibTrans" cxnId="{29A6D9DD-2739-4D1A-9C4F-8B88355BF58C}">
      <dgm:prSet/>
      <dgm:spPr/>
      <dgm:t>
        <a:bodyPr/>
        <a:lstStyle/>
        <a:p>
          <a:endParaRPr lang="es-CL"/>
        </a:p>
      </dgm:t>
    </dgm:pt>
    <dgm:pt modelId="{64AD21E4-E017-440C-9F8F-57A1ECC6A545}">
      <dgm:prSet phldrT="[Texto]" custT="1"/>
      <dgm:spPr/>
      <dgm:t>
        <a:bodyPr/>
        <a:lstStyle/>
        <a:p>
          <a:pPr>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dgm:t>
    </dgm:pt>
    <dgm:pt modelId="{BB37410B-FFA1-409F-A9DE-B95613217524}" type="parTrans" cxnId="{07F1305C-F573-4F59-97B1-619EF9A1BD06}">
      <dgm:prSet/>
      <dgm:spPr/>
      <dgm:t>
        <a:bodyPr/>
        <a:lstStyle/>
        <a:p>
          <a:endParaRPr lang="es-CL"/>
        </a:p>
      </dgm:t>
    </dgm:pt>
    <dgm:pt modelId="{FEF503A7-AA32-44A5-BA91-685A43366EC4}" type="sibTrans" cxnId="{07F1305C-F573-4F59-97B1-619EF9A1BD06}">
      <dgm:prSet/>
      <dgm:spPr/>
      <dgm:t>
        <a:bodyPr/>
        <a:lstStyle/>
        <a:p>
          <a:endParaRPr lang="es-CL"/>
        </a:p>
      </dgm:t>
    </dgm:pt>
    <dgm:pt modelId="{C9882DF7-E25B-489A-9D54-C9E16AFE1904}">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Las comunas con mayores TD corresponden a Purranque con 37,1 y Máfil con 28,9%. Se observa, sólo una comuna con TD cercano a 0, que corresponde a Bulnes.</a:t>
          </a:r>
          <a:endParaRPr lang="es-CL" sz="1300" kern="1200" dirty="0">
            <a:solidFill>
              <a:srgbClr val="343232"/>
            </a:solidFill>
            <a:latin typeface="Quattrocento Sans"/>
            <a:ea typeface="Quattrocento Sans"/>
            <a:cs typeface="Quattrocento Sans"/>
          </a:endParaRPr>
        </a:p>
      </dgm:t>
    </dgm:pt>
    <dgm:pt modelId="{C602529D-AC9C-4306-9AFD-E6057C4E0898}" type="parTrans" cxnId="{D3842F7E-B580-4ADE-8235-8F7C43D76C28}">
      <dgm:prSet/>
      <dgm:spPr/>
      <dgm:t>
        <a:bodyPr/>
        <a:lstStyle/>
        <a:p>
          <a:endParaRPr lang="es-CL"/>
        </a:p>
      </dgm:t>
    </dgm:pt>
    <dgm:pt modelId="{EE503FA7-4A46-4E00-A9A2-364B594C30B8}" type="sibTrans" cxnId="{D3842F7E-B580-4ADE-8235-8F7C43D76C28}">
      <dgm:prSet/>
      <dgm:spPr/>
      <dgm:t>
        <a:bodyPr/>
        <a:lstStyle/>
        <a:p>
          <a:endParaRPr lang="es-CL"/>
        </a:p>
      </dgm:t>
    </dgm:pt>
    <dgm:pt modelId="{36DB137E-0231-4C3E-8C56-6EA87B9E8B84}">
      <dgm:prSet phldrT="[Texto]" custT="1"/>
      <dgm:spPr/>
      <dgm:t>
        <a:bodyPr/>
        <a:lstStyle/>
        <a:p>
          <a:pPr>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dgm:t>
    </dgm:pt>
    <dgm:pt modelId="{114C8C04-93A1-4766-BAE9-F1538064DD81}" type="parTrans" cxnId="{B1305F7E-D612-418A-B6AA-D67CD223636D}">
      <dgm:prSet/>
      <dgm:spPr/>
      <dgm:t>
        <a:bodyPr/>
        <a:lstStyle/>
        <a:p>
          <a:endParaRPr lang="es-CL"/>
        </a:p>
      </dgm:t>
    </dgm:pt>
    <dgm:pt modelId="{529F74F4-9A33-4B86-B117-69E75B9AF96C}" type="sibTrans" cxnId="{B1305F7E-D612-418A-B6AA-D67CD223636D}">
      <dgm:prSet/>
      <dgm:spPr/>
      <dgm:t>
        <a:bodyPr/>
        <a:lstStyle/>
        <a:p>
          <a:endParaRPr lang="es-CL"/>
        </a:p>
      </dgm:t>
    </dgm:pt>
    <dgm:pt modelId="{1F618B06-C389-4629-986B-468C9171E506}">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No se observan trámites con 0% de TD.</a:t>
          </a:r>
          <a:endParaRPr lang="es-CL" sz="1300" kern="1200" dirty="0">
            <a:solidFill>
              <a:srgbClr val="343232"/>
            </a:solidFill>
            <a:latin typeface="Quattrocento Sans"/>
            <a:ea typeface="Quattrocento Sans"/>
            <a:cs typeface="Quattrocento Sans"/>
          </a:endParaRPr>
        </a:p>
      </dgm:t>
    </dgm:pt>
    <dgm:pt modelId="{B90DA768-4275-43CC-AC26-AA84CDBCD9E7}" type="parTrans" cxnId="{4785F6E1-419C-4A20-ABD8-0634F7B8AA92}">
      <dgm:prSet/>
      <dgm:spPr/>
      <dgm:t>
        <a:bodyPr/>
        <a:lstStyle/>
        <a:p>
          <a:endParaRPr lang="es-CL"/>
        </a:p>
      </dgm:t>
    </dgm:pt>
    <dgm:pt modelId="{7A4CBE8F-88AB-4A96-AE96-69E81DDFEA72}" type="sibTrans" cxnId="{4785F6E1-419C-4A20-ABD8-0634F7B8AA92}">
      <dgm:prSet/>
      <dgm:spPr/>
      <dgm:t>
        <a:bodyPr/>
        <a:lstStyle/>
        <a:p>
          <a:endParaRPr lang="es-CL"/>
        </a:p>
      </dgm:t>
    </dgm:pt>
    <dgm:pt modelId="{0D4AFE77-2672-4495-9531-FEFC067514B3}">
      <dgm:prSet phldrT="[Texto]" custT="1"/>
      <dgm:spPr/>
      <dgm:t>
        <a:bodyPr/>
        <a:lstStyle/>
        <a:p>
          <a:pPr>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dgm:t>
    </dgm:pt>
    <dgm:pt modelId="{D9EC67F1-5D20-4E1B-88FD-1782ED16124F}" type="parTrans" cxnId="{2369D189-E569-4434-9B5E-F77CC4D8851A}">
      <dgm:prSet/>
      <dgm:spPr/>
      <dgm:t>
        <a:bodyPr/>
        <a:lstStyle/>
        <a:p>
          <a:endParaRPr lang="es-CL"/>
        </a:p>
      </dgm:t>
    </dgm:pt>
    <dgm:pt modelId="{F095F8F1-A036-4939-B11E-C2361FB62897}" type="sibTrans" cxnId="{2369D189-E569-4434-9B5E-F77CC4D8851A}">
      <dgm:prSet/>
      <dgm:spPr/>
      <dgm:t>
        <a:bodyPr/>
        <a:lstStyle/>
        <a:p>
          <a:endParaRPr lang="es-CL"/>
        </a:p>
      </dgm:t>
    </dgm:pt>
    <dgm:pt modelId="{43DA12A0-2CD6-4D55-84D4-ED698F9FC399}">
      <dgm:prSet phldrT="[Texto]" custT="1"/>
      <dgm:spPr/>
      <dgm:t>
        <a:bodyPr/>
        <a:lstStyle/>
        <a:p>
          <a:pPr algn="l">
            <a:buClr>
              <a:srgbClr val="343232"/>
            </a:buClr>
            <a:buSzPts val="1200"/>
            <a:buFont typeface="Noto Sans Symbols"/>
            <a:buChar char="⮚"/>
          </a:pPr>
          <a:r>
            <a:rPr lang="es-CL" sz="1300" kern="1200" dirty="0">
              <a:solidFill>
                <a:srgbClr val="343232"/>
              </a:solidFill>
              <a:latin typeface="Quattrocento Sans"/>
              <a:ea typeface="Quattrocento Sans"/>
              <a:cs typeface="Quattrocento Sans"/>
            </a:rPr>
            <a:t>Se analizaron 7 comunas</a:t>
          </a:r>
        </a:p>
      </dgm:t>
    </dgm:pt>
    <dgm:pt modelId="{81FB80E9-CA72-4E6F-A8F1-8524B1B6EC84}" type="sibTrans" cxnId="{8FDA3A0F-30CD-4E3D-AC02-9850180361AB}">
      <dgm:prSet/>
      <dgm:spPr/>
      <dgm:t>
        <a:bodyPr/>
        <a:lstStyle/>
        <a:p>
          <a:endParaRPr lang="es-CL"/>
        </a:p>
      </dgm:t>
    </dgm:pt>
    <dgm:pt modelId="{4747EC62-6364-4848-BF2C-FFC9C724661C}" type="parTrans" cxnId="{8FDA3A0F-30CD-4E3D-AC02-9850180361AB}">
      <dgm:prSet/>
      <dgm:spPr/>
      <dgm:t>
        <a:bodyPr/>
        <a:lstStyle/>
        <a:p>
          <a:endParaRPr lang="es-CL"/>
        </a:p>
      </dgm:t>
    </dgm:pt>
    <dgm:pt modelId="{A14D4478-368A-4727-A1BF-B382D356A195}">
      <dgm:prSet phldrT="[Texto]" custT="1"/>
      <dgm:spPr/>
      <dgm:t>
        <a:bodyPr/>
        <a:lstStyle/>
        <a:p>
          <a:pPr algn="l">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dgm:t>
    </dgm:pt>
    <dgm:pt modelId="{208C36B9-734F-4C8F-95B9-06D87A1BF0B5}" type="sibTrans" cxnId="{2C91B840-8E47-4634-9F4A-96D267912AD6}">
      <dgm:prSet/>
      <dgm:spPr/>
      <dgm:t>
        <a:bodyPr/>
        <a:lstStyle/>
        <a:p>
          <a:endParaRPr lang="es-CL"/>
        </a:p>
      </dgm:t>
    </dgm:pt>
    <dgm:pt modelId="{9F8EAC75-AF89-4B8C-96C3-11341862F7DE}" type="parTrans" cxnId="{2C91B840-8E47-4634-9F4A-96D267912AD6}">
      <dgm:prSet/>
      <dgm:spPr/>
      <dgm:t>
        <a:bodyPr/>
        <a:lstStyle/>
        <a:p>
          <a:endParaRPr lang="es-CL"/>
        </a:p>
      </dgm:t>
    </dgm:pt>
    <dgm:pt modelId="{5CEFEA12-2036-43B9-9B7D-6241EC5780A7}">
      <dgm:prSet phldrT="[Texto]"/>
      <dgm:spPr/>
      <dgm:t>
        <a:bodyPr/>
        <a:lstStyle/>
        <a:p>
          <a:pPr algn="l">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Los trámites de Demolición y Subdivisión son los que poseen una mayor TD con 17% y 15% respectivamente.</a:t>
          </a:r>
          <a:endParaRPr lang="es-CL" sz="1300" kern="1200" dirty="0"/>
        </a:p>
      </dgm:t>
    </dgm:pt>
    <dgm:pt modelId="{18D8C254-F19A-412A-83F4-665B94CF39A5}" type="sibTrans" cxnId="{F2222ADF-8CBF-4BAA-BDA8-D8D0AC99987E}">
      <dgm:prSet/>
      <dgm:spPr/>
      <dgm:t>
        <a:bodyPr/>
        <a:lstStyle/>
        <a:p>
          <a:endParaRPr lang="es-CL"/>
        </a:p>
      </dgm:t>
    </dgm:pt>
    <dgm:pt modelId="{8E6DA935-D2EA-47B8-9F8F-129AD77930A0}" type="parTrans" cxnId="{F2222ADF-8CBF-4BAA-BDA8-D8D0AC99987E}">
      <dgm:prSet/>
      <dgm:spPr/>
      <dgm:t>
        <a:bodyPr/>
        <a:lstStyle/>
        <a:p>
          <a:endParaRPr lang="es-CL"/>
        </a:p>
      </dgm:t>
    </dgm:pt>
    <dgm:pt modelId="{08CCB7FF-319A-4F40-9A7F-5D88FA1765A0}">
      <dgm:prSet phldrT="[Texto]"/>
      <dgm:spPr/>
      <dgm:t>
        <a:bodyPr/>
        <a:lstStyle/>
        <a:p>
          <a:pPr algn="l">
            <a:buClr>
              <a:srgbClr val="343232"/>
            </a:buClr>
            <a:buSzPts val="1200"/>
            <a:buFont typeface="Noto Sans Symbols"/>
            <a:buNone/>
          </a:pPr>
          <a:endParaRPr lang="es-CL" sz="1300" kern="1200" dirty="0"/>
        </a:p>
      </dgm:t>
    </dgm:pt>
    <dgm:pt modelId="{764F8DF6-88DC-4160-9671-2DB497FF8AE9}" type="sibTrans" cxnId="{953A9449-B26D-48C2-8E4A-91389EA92DA0}">
      <dgm:prSet/>
      <dgm:spPr/>
      <dgm:t>
        <a:bodyPr/>
        <a:lstStyle/>
        <a:p>
          <a:endParaRPr lang="es-CL"/>
        </a:p>
      </dgm:t>
    </dgm:pt>
    <dgm:pt modelId="{2D9FE1F7-0789-4B6D-830A-2F8C26F7E4DF}" type="parTrans" cxnId="{953A9449-B26D-48C2-8E4A-91389EA92DA0}">
      <dgm:prSet/>
      <dgm:spPr/>
      <dgm:t>
        <a:bodyPr/>
        <a:lstStyle/>
        <a:p>
          <a:endParaRPr lang="es-CL"/>
        </a:p>
      </dgm:t>
    </dgm:pt>
    <dgm:pt modelId="{B4B70793-275C-4D92-B558-7D277657E374}">
      <dgm:prSet phldrT="[Texto]"/>
      <dgm:spPr/>
      <dgm:t>
        <a:bodyPr/>
        <a:lstStyle/>
        <a:p>
          <a:pPr algn="l">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Trámites como Alteración, Ampliación menor o igual a 100 m2, Ampliación Vivienda Social, Modificación sin alterar estructura y Obra Preliminar aún tienen 0% de TD.</a:t>
          </a:r>
          <a:endParaRPr lang="es-CL" sz="1300" kern="1200" dirty="0"/>
        </a:p>
      </dgm:t>
    </dgm:pt>
    <dgm:pt modelId="{997E899F-263C-47BC-9698-7AE1AC47BA45}" type="sibTrans" cxnId="{329B3246-B0FC-4DBA-BCF3-E601E66BF92E}">
      <dgm:prSet/>
      <dgm:spPr/>
      <dgm:t>
        <a:bodyPr/>
        <a:lstStyle/>
        <a:p>
          <a:endParaRPr lang="es-CL"/>
        </a:p>
      </dgm:t>
    </dgm:pt>
    <dgm:pt modelId="{ADA3A39D-6D77-438D-A48F-064E99B0E4FB}" type="parTrans" cxnId="{329B3246-B0FC-4DBA-BCF3-E601E66BF92E}">
      <dgm:prSet/>
      <dgm:spPr/>
      <dgm:t>
        <a:bodyPr/>
        <a:lstStyle/>
        <a:p>
          <a:endParaRPr lang="es-CL"/>
        </a:p>
      </dgm:t>
    </dgm:pt>
    <dgm:pt modelId="{499ADD18-C429-43AB-B272-4B076EA014BB}">
      <dgm:prSet phldrT="[Texto]"/>
      <dgm:spPr/>
      <dgm:t>
        <a:bodyPr/>
        <a:lstStyle/>
        <a:p>
          <a:pPr algn="l">
            <a:buClr>
              <a:srgbClr val="343232"/>
            </a:buClr>
            <a:buSzPts val="1200"/>
            <a:buFont typeface="Noto Sans Symbols"/>
            <a:buChar char="⮚"/>
          </a:pPr>
          <a:endParaRPr lang="es-CL" sz="1300" kern="1200" dirty="0"/>
        </a:p>
      </dgm:t>
    </dgm:pt>
    <dgm:pt modelId="{B9A5BD8B-406D-47AA-9AC5-7DEE621FE6E6}" type="sibTrans" cxnId="{CE4FF793-F93C-4DCE-921B-CA2B3AC43B7A}">
      <dgm:prSet/>
      <dgm:spPr/>
      <dgm:t>
        <a:bodyPr/>
        <a:lstStyle/>
        <a:p>
          <a:endParaRPr lang="es-CL"/>
        </a:p>
      </dgm:t>
    </dgm:pt>
    <dgm:pt modelId="{EF8652A3-1135-45A5-93D6-81383674514C}" type="parTrans" cxnId="{CE4FF793-F93C-4DCE-921B-CA2B3AC43B7A}">
      <dgm:prSet/>
      <dgm:spPr/>
      <dgm:t>
        <a:bodyPr/>
        <a:lstStyle/>
        <a:p>
          <a:endParaRPr lang="es-CL"/>
        </a:p>
      </dgm:t>
    </dgm:pt>
    <dgm:pt modelId="{8433F86E-82BE-4F90-8C56-6CC7BED5BCD4}">
      <dgm:prSet phldrT="[Texto]"/>
      <dgm:spPr/>
      <dgm:t>
        <a:bodyPr/>
        <a:lstStyle/>
        <a:p>
          <a:pPr algn="l">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El promedio corresponde a un 2% de TD influenciado por las TD de los trámites más comunes, que corresponden a Certificado de Informaciones Previas (1.940 certificados, un 2,5% fue digital), y el Certificado de Número (1,345 certificados, un 1,4% fue digital).</a:t>
          </a:r>
          <a:endParaRPr lang="es-CL" sz="1300" kern="1200" dirty="0"/>
        </a:p>
      </dgm:t>
    </dgm:pt>
    <dgm:pt modelId="{BA7F9721-D0BA-46FA-B8A6-179412A8FF20}" type="sibTrans" cxnId="{A833C1A7-161F-4A36-A5FA-B017570A60A8}">
      <dgm:prSet/>
      <dgm:spPr/>
      <dgm:t>
        <a:bodyPr/>
        <a:lstStyle/>
        <a:p>
          <a:endParaRPr lang="es-CL"/>
        </a:p>
      </dgm:t>
    </dgm:pt>
    <dgm:pt modelId="{7066FC5E-41A8-44DB-9E93-B8C9D58EB8CC}" type="parTrans" cxnId="{A833C1A7-161F-4A36-A5FA-B017570A60A8}">
      <dgm:prSet/>
      <dgm:spPr/>
      <dgm:t>
        <a:bodyPr/>
        <a:lstStyle/>
        <a:p>
          <a:endParaRPr lang="es-CL"/>
        </a:p>
      </dgm:t>
    </dgm:pt>
    <dgm:pt modelId="{12B851FE-84BB-4CCA-8E74-5AA1C6DFF93E}">
      <dgm:prSet phldrT="[Texto]"/>
      <dgm:spPr/>
      <dgm:t>
        <a:bodyPr/>
        <a:lstStyle/>
        <a:p>
          <a:pPr algn="l">
            <a:buClr>
              <a:srgbClr val="343232"/>
            </a:buClr>
            <a:buSzPts val="1200"/>
            <a:buFont typeface="Noto Sans Symbols"/>
            <a:buChar char="⮚"/>
          </a:pPr>
          <a:endParaRPr lang="es-CL" sz="1300" kern="1200" dirty="0"/>
        </a:p>
      </dgm:t>
    </dgm:pt>
    <dgm:pt modelId="{FF6AAA3F-2106-425E-8B91-59F833D381AB}" type="sibTrans" cxnId="{64FFAA6B-00EB-4583-8074-93F98F856616}">
      <dgm:prSet/>
      <dgm:spPr/>
      <dgm:t>
        <a:bodyPr/>
        <a:lstStyle/>
        <a:p>
          <a:endParaRPr lang="es-CL"/>
        </a:p>
      </dgm:t>
    </dgm:pt>
    <dgm:pt modelId="{304222B7-DA00-4010-BE50-28F877BAC030}" type="parTrans" cxnId="{64FFAA6B-00EB-4583-8074-93F98F856616}">
      <dgm:prSet/>
      <dgm:spPr/>
      <dgm:t>
        <a:bodyPr/>
        <a:lstStyle/>
        <a:p>
          <a:endParaRPr lang="es-CL"/>
        </a:p>
      </dgm:t>
    </dgm:pt>
    <dgm:pt modelId="{CA25885D-8149-4B63-8A53-3C168FE0BA84}">
      <dgm:prSet phldrT="[Texto]"/>
      <dgm:spPr/>
      <dgm:t>
        <a:bodyPr/>
        <a:lstStyle/>
        <a:p>
          <a:pPr algn="l">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La comuna con mayor TD es Sierra Gorda con un 13,9% y la menor Huara con un 0%.</a:t>
          </a:r>
          <a:endParaRPr lang="es-CL" sz="1300" kern="1200" dirty="0"/>
        </a:p>
      </dgm:t>
    </dgm:pt>
    <dgm:pt modelId="{0EDD1F37-47A6-4D86-B575-E4783FAF35C7}" type="sibTrans" cxnId="{26D603C7-6A8C-4836-A8EF-1C66B2884F46}">
      <dgm:prSet/>
      <dgm:spPr/>
      <dgm:t>
        <a:bodyPr/>
        <a:lstStyle/>
        <a:p>
          <a:endParaRPr lang="es-CL"/>
        </a:p>
      </dgm:t>
    </dgm:pt>
    <dgm:pt modelId="{676389B3-A43C-4335-8A73-1E0F402A9003}" type="parTrans" cxnId="{26D603C7-6A8C-4836-A8EF-1C66B2884F46}">
      <dgm:prSet/>
      <dgm:spPr/>
      <dgm:t>
        <a:bodyPr/>
        <a:lstStyle/>
        <a:p>
          <a:endParaRPr lang="es-CL"/>
        </a:p>
      </dgm:t>
    </dgm:pt>
    <dgm:pt modelId="{C5A11FB7-A6E3-41BD-8CE7-3566B441A140}">
      <dgm:prSet phldrT="[Texto]" custT="1"/>
      <dgm:spPr/>
      <dgm:t>
        <a:bodyPr/>
        <a:lstStyle/>
        <a:p>
          <a:r>
            <a:rPr lang="es-CL" sz="2800" b="1" kern="1200" dirty="0">
              <a:solidFill>
                <a:srgbClr val="FFFFFF"/>
              </a:solidFill>
              <a:latin typeface="Quattrocento Sans" panose="020B0502050000020003" pitchFamily="34" charset="0"/>
              <a:ea typeface="+mn-ea"/>
              <a:cs typeface="+mn-cs"/>
            </a:rPr>
            <a:t>Zona Sur</a:t>
          </a:r>
        </a:p>
      </dgm:t>
    </dgm:pt>
    <dgm:pt modelId="{799BBD84-1067-47BC-9682-FE1AE166FFED}" type="sibTrans" cxnId="{8AFC72C6-6AB3-43E1-BB19-003D0536505D}">
      <dgm:prSet/>
      <dgm:spPr/>
      <dgm:t>
        <a:bodyPr/>
        <a:lstStyle/>
        <a:p>
          <a:endParaRPr lang="es-CL"/>
        </a:p>
      </dgm:t>
    </dgm:pt>
    <dgm:pt modelId="{2A418EFA-D1FA-4816-AB56-637CDB5C4FCA}" type="parTrans" cxnId="{8AFC72C6-6AB3-43E1-BB19-003D0536505D}">
      <dgm:prSet/>
      <dgm:spPr/>
      <dgm:t>
        <a:bodyPr/>
        <a:lstStyle/>
        <a:p>
          <a:endParaRPr lang="es-CL"/>
        </a:p>
      </dgm:t>
    </dgm:pt>
    <dgm:pt modelId="{76A3AC3F-F0B1-4470-8735-27F4809E4DE0}">
      <dgm:prSet phldrT="[Texto]" custT="1"/>
      <dgm:spPr/>
      <dgm:t>
        <a:bodyPr/>
        <a:lstStyle/>
        <a:p>
          <a:r>
            <a:rPr lang="es-CL" sz="2800" b="1" kern="1200" dirty="0">
              <a:solidFill>
                <a:srgbClr val="FFFFFF"/>
              </a:solidFill>
              <a:latin typeface="Quattrocento Sans" panose="020B0502050000020003" pitchFamily="34" charset="0"/>
              <a:ea typeface="+mn-ea"/>
              <a:cs typeface="+mn-cs"/>
            </a:rPr>
            <a:t>Zona</a:t>
          </a:r>
          <a:r>
            <a:rPr lang="es-CL" sz="2800" kern="1200" dirty="0"/>
            <a:t> </a:t>
          </a:r>
          <a:r>
            <a:rPr lang="es-CL" sz="2800" b="1" kern="1200" dirty="0">
              <a:solidFill>
                <a:srgbClr val="FFFFFF"/>
              </a:solidFill>
              <a:latin typeface="Quattrocento Sans" panose="020B0502050000020003" pitchFamily="34" charset="0"/>
              <a:ea typeface="+mn-ea"/>
              <a:cs typeface="+mn-cs"/>
            </a:rPr>
            <a:t>Central</a:t>
          </a:r>
        </a:p>
      </dgm:t>
    </dgm:pt>
    <dgm:pt modelId="{F5E11C40-6A53-49DC-AD01-4F7A236F534E}" type="sibTrans" cxnId="{E035E135-BF5F-4A6C-A115-55199D5DB493}">
      <dgm:prSet/>
      <dgm:spPr/>
      <dgm:t>
        <a:bodyPr/>
        <a:lstStyle/>
        <a:p>
          <a:endParaRPr lang="es-CL"/>
        </a:p>
      </dgm:t>
    </dgm:pt>
    <dgm:pt modelId="{D7253329-815B-47E6-91F4-F6864B1B5FAE}" type="parTrans" cxnId="{E035E135-BF5F-4A6C-A115-55199D5DB493}">
      <dgm:prSet/>
      <dgm:spPr/>
      <dgm:t>
        <a:bodyPr/>
        <a:lstStyle/>
        <a:p>
          <a:endParaRPr lang="es-CL"/>
        </a:p>
      </dgm:t>
    </dgm:pt>
    <dgm:pt modelId="{19B0C4B0-8925-4776-A413-947D487B4159}">
      <dgm:prSet phldrT="[Texto]" custT="1"/>
      <dgm:spPr/>
      <dgm:t>
        <a:bodyPr/>
        <a:lstStyle/>
        <a:p>
          <a:pPr>
            <a:buClr>
              <a:srgbClr val="343232"/>
            </a:buClr>
            <a:buSzPts val="1200"/>
            <a:buFont typeface="Noto Sans Symbols"/>
            <a:buChar char="⮚"/>
          </a:pPr>
          <a:r>
            <a:rPr lang="en-US" sz="1300" kern="1200" dirty="0">
              <a:solidFill>
                <a:srgbClr val="343232"/>
              </a:solidFill>
              <a:latin typeface="Quattrocento Sans"/>
              <a:ea typeface="Quattrocento Sans"/>
              <a:cs typeface="Quattrocento Sans"/>
              <a:sym typeface="Quattrocento Sans"/>
            </a:rPr>
            <a:t>Se analizaron 31 comunas.</a:t>
          </a:r>
          <a:endParaRPr lang="es-CL" sz="1300" kern="1200" dirty="0">
            <a:solidFill>
              <a:srgbClr val="343232"/>
            </a:solidFill>
            <a:latin typeface="Quattrocento Sans"/>
            <a:ea typeface="Quattrocento Sans"/>
            <a:cs typeface="Quattrocento Sans"/>
          </a:endParaRPr>
        </a:p>
      </dgm:t>
    </dgm:pt>
    <dgm:pt modelId="{A212BFFB-323E-49E6-96C4-71F4AA22FE9F}" type="sibTrans" cxnId="{020F4CE8-AD40-480F-A83F-FC80BCCC46C5}">
      <dgm:prSet/>
      <dgm:spPr/>
      <dgm:t>
        <a:bodyPr/>
        <a:lstStyle/>
        <a:p>
          <a:endParaRPr lang="es-CL"/>
        </a:p>
      </dgm:t>
    </dgm:pt>
    <dgm:pt modelId="{822CCF3A-9231-4163-AFE4-D59A48DF550A}" type="parTrans" cxnId="{020F4CE8-AD40-480F-A83F-FC80BCCC46C5}">
      <dgm:prSet/>
      <dgm:spPr/>
      <dgm:t>
        <a:bodyPr/>
        <a:lstStyle/>
        <a:p>
          <a:endParaRPr lang="es-CL"/>
        </a:p>
      </dgm:t>
    </dgm:pt>
    <dgm:pt modelId="{CF98F5C1-B127-4F88-B38F-CA60036C70A5}">
      <dgm:prSet phldrT="[Texto]" custT="1"/>
      <dgm:spPr/>
      <dgm:t>
        <a:bodyPr/>
        <a:lstStyle/>
        <a:p>
          <a:pPr>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dgm:t>
    </dgm:pt>
    <dgm:pt modelId="{06161077-C977-4137-A2CD-4E3DBDCAD7FC}" type="sibTrans" cxnId="{E69A96C3-1245-4D20-8BC6-102CFA80CEFD}">
      <dgm:prSet/>
      <dgm:spPr/>
      <dgm:t>
        <a:bodyPr/>
        <a:lstStyle/>
        <a:p>
          <a:endParaRPr lang="es-CL"/>
        </a:p>
      </dgm:t>
    </dgm:pt>
    <dgm:pt modelId="{B3F281BC-6C50-47BA-956B-0680128FB5D4}" type="parTrans" cxnId="{E69A96C3-1245-4D20-8BC6-102CFA80CEFD}">
      <dgm:prSet/>
      <dgm:spPr/>
      <dgm:t>
        <a:bodyPr/>
        <a:lstStyle/>
        <a:p>
          <a:endParaRPr lang="es-CL"/>
        </a:p>
      </dgm:t>
    </dgm:pt>
    <dgm:pt modelId="{941EF1C6-803D-4EB6-AB34-94080002939D}">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Los trámites de Alteración y Obra Preliminar son los que poseen una mayor TD con 11,4% y 8% respectivamente.</a:t>
          </a:r>
          <a:endParaRPr lang="es-CL" sz="1300" kern="1200" dirty="0">
            <a:solidFill>
              <a:srgbClr val="343232"/>
            </a:solidFill>
            <a:latin typeface="Quattrocento Sans"/>
            <a:ea typeface="Quattrocento Sans"/>
            <a:cs typeface="Quattrocento Sans"/>
          </a:endParaRPr>
        </a:p>
      </dgm:t>
    </dgm:pt>
    <dgm:pt modelId="{028CB440-1155-4ABC-8F11-735F2F9C72D3}" type="sibTrans" cxnId="{7F3E2986-3B3B-4BB2-9EF8-9461AEB6E9B9}">
      <dgm:prSet/>
      <dgm:spPr/>
      <dgm:t>
        <a:bodyPr/>
        <a:lstStyle/>
        <a:p>
          <a:endParaRPr lang="es-CL"/>
        </a:p>
      </dgm:t>
    </dgm:pt>
    <dgm:pt modelId="{5532DCC2-79D4-4674-851D-9FE1A902FBBD}" type="parTrans" cxnId="{7F3E2986-3B3B-4BB2-9EF8-9461AEB6E9B9}">
      <dgm:prSet/>
      <dgm:spPr/>
      <dgm:t>
        <a:bodyPr/>
        <a:lstStyle/>
        <a:p>
          <a:endParaRPr lang="es-CL"/>
        </a:p>
      </dgm:t>
    </dgm:pt>
    <dgm:pt modelId="{B79B1E1D-6AF2-4EB9-9FE9-38D223EBB689}">
      <dgm:prSet phldrT="[Texto]" custT="1"/>
      <dgm:spPr/>
      <dgm:t>
        <a:bodyPr/>
        <a:lstStyle/>
        <a:p>
          <a:pPr>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dgm:t>
    </dgm:pt>
    <dgm:pt modelId="{DC7A00B0-A89D-4DE0-BC7E-569397C48AAD}" type="sibTrans" cxnId="{664563D1-A189-47AD-A9B0-10497849AE71}">
      <dgm:prSet/>
      <dgm:spPr/>
      <dgm:t>
        <a:bodyPr/>
        <a:lstStyle/>
        <a:p>
          <a:endParaRPr lang="es-CL"/>
        </a:p>
      </dgm:t>
    </dgm:pt>
    <dgm:pt modelId="{C6120F00-47C8-4C3F-9ABA-F8E75F6096A2}" type="parTrans" cxnId="{664563D1-A189-47AD-A9B0-10497849AE71}">
      <dgm:prSet/>
      <dgm:spPr/>
      <dgm:t>
        <a:bodyPr/>
        <a:lstStyle/>
        <a:p>
          <a:endParaRPr lang="es-CL"/>
        </a:p>
      </dgm:t>
    </dgm:pt>
    <dgm:pt modelId="{4B94F54D-D2D0-4781-8251-32B1391CA6DB}">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No se observan trámites con TD 0%.</a:t>
          </a:r>
          <a:endParaRPr lang="es-CL" sz="1300" kern="1200" dirty="0">
            <a:solidFill>
              <a:srgbClr val="343232"/>
            </a:solidFill>
            <a:latin typeface="Quattrocento Sans"/>
            <a:ea typeface="Quattrocento Sans"/>
            <a:cs typeface="Quattrocento Sans"/>
          </a:endParaRPr>
        </a:p>
      </dgm:t>
    </dgm:pt>
    <dgm:pt modelId="{00D850F6-3D4F-444F-8F1F-2558AAF74DD7}" type="sibTrans" cxnId="{354319F7-D650-461A-B31E-A749BABA84EC}">
      <dgm:prSet/>
      <dgm:spPr/>
      <dgm:t>
        <a:bodyPr/>
        <a:lstStyle/>
        <a:p>
          <a:endParaRPr lang="es-CL"/>
        </a:p>
      </dgm:t>
    </dgm:pt>
    <dgm:pt modelId="{6A3BF65E-B8DF-4412-AD2E-DC4C6558624C}" type="parTrans" cxnId="{354319F7-D650-461A-B31E-A749BABA84EC}">
      <dgm:prSet/>
      <dgm:spPr/>
      <dgm:t>
        <a:bodyPr/>
        <a:lstStyle/>
        <a:p>
          <a:endParaRPr lang="es-CL"/>
        </a:p>
      </dgm:t>
    </dgm:pt>
    <dgm:pt modelId="{BC9931C8-47D8-455E-8D0A-02E7653F03C4}">
      <dgm:prSet phldrT="[Texto]" custT="1"/>
      <dgm:spPr/>
      <dgm:t>
        <a:bodyPr/>
        <a:lstStyle/>
        <a:p>
          <a:pPr>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dgm:t>
    </dgm:pt>
    <dgm:pt modelId="{A739EF6C-EA05-4F45-BF4E-0A988696400E}" type="sibTrans" cxnId="{646F6089-79A9-48BF-80B1-B14573A7975E}">
      <dgm:prSet/>
      <dgm:spPr/>
      <dgm:t>
        <a:bodyPr/>
        <a:lstStyle/>
        <a:p>
          <a:endParaRPr lang="es-CL"/>
        </a:p>
      </dgm:t>
    </dgm:pt>
    <dgm:pt modelId="{42EA6D1D-F3E0-4317-A9B5-CDE4CE960E1F}" type="parTrans" cxnId="{646F6089-79A9-48BF-80B1-B14573A7975E}">
      <dgm:prSet/>
      <dgm:spPr/>
      <dgm:t>
        <a:bodyPr/>
        <a:lstStyle/>
        <a:p>
          <a:endParaRPr lang="es-CL"/>
        </a:p>
      </dgm:t>
    </dgm:pt>
    <dgm:pt modelId="{96FB7477-A080-491B-BEB8-3D19CCC29677}">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El promedio corresponde a un 2,9% de TD influenciado por los trámites más comunes que corresponden a Certificado de Número (71.229 aprobaciones, un 1,9% fue digital), y el Certificado de Informaciones Previas (51.866 certificados, un 4,1% fue digital).</a:t>
          </a:r>
          <a:endParaRPr lang="es-CL" sz="1300" kern="1200" dirty="0">
            <a:solidFill>
              <a:srgbClr val="343232"/>
            </a:solidFill>
            <a:latin typeface="Quattrocento Sans"/>
            <a:ea typeface="Quattrocento Sans"/>
            <a:cs typeface="Quattrocento Sans"/>
          </a:endParaRPr>
        </a:p>
      </dgm:t>
    </dgm:pt>
    <dgm:pt modelId="{1DC8AEDA-3714-47BC-828D-A37FC3048000}" type="sibTrans" cxnId="{EA2CBE83-6E4C-4F64-97DD-7D130B3B679C}">
      <dgm:prSet/>
      <dgm:spPr/>
      <dgm:t>
        <a:bodyPr/>
        <a:lstStyle/>
        <a:p>
          <a:endParaRPr lang="es-CL"/>
        </a:p>
      </dgm:t>
    </dgm:pt>
    <dgm:pt modelId="{68D3F957-8690-4E83-8BC8-B79CAAEA848F}" type="parTrans" cxnId="{EA2CBE83-6E4C-4F64-97DD-7D130B3B679C}">
      <dgm:prSet/>
      <dgm:spPr/>
      <dgm:t>
        <a:bodyPr/>
        <a:lstStyle/>
        <a:p>
          <a:endParaRPr lang="es-CL"/>
        </a:p>
      </dgm:t>
    </dgm:pt>
    <dgm:pt modelId="{7D3A06AE-AAED-44E9-A729-E188B045A83A}">
      <dgm:prSet phldrT="[Texto]" custT="1"/>
      <dgm:spPr/>
      <dgm:t>
        <a:bodyPr/>
        <a:lstStyle/>
        <a:p>
          <a:pPr>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dgm:t>
    </dgm:pt>
    <dgm:pt modelId="{B668C93C-2FC7-4D00-9949-47F38539F6AB}" type="sibTrans" cxnId="{C4D81FA6-B489-48B4-81F8-1877DF24C0A2}">
      <dgm:prSet/>
      <dgm:spPr/>
      <dgm:t>
        <a:bodyPr/>
        <a:lstStyle/>
        <a:p>
          <a:endParaRPr lang="es-CL"/>
        </a:p>
      </dgm:t>
    </dgm:pt>
    <dgm:pt modelId="{5710EBFF-4E66-4ACD-AEAA-9885FDA8B099}" type="parTrans" cxnId="{C4D81FA6-B489-48B4-81F8-1877DF24C0A2}">
      <dgm:prSet/>
      <dgm:spPr/>
      <dgm:t>
        <a:bodyPr/>
        <a:lstStyle/>
        <a:p>
          <a:endParaRPr lang="es-CL"/>
        </a:p>
      </dgm:t>
    </dgm:pt>
    <dgm:pt modelId="{05F40DFC-B56A-4503-8329-58D0DB2245F1}">
      <dgm:prSet phldrT="[Texto]" custT="1"/>
      <dgm:spPr/>
      <dgm:t>
        <a:bodyPr/>
        <a:lstStyle/>
        <a:p>
          <a:pPr>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Las comunas con mayores TD corresponden a Calle Larga con 48,8% y Vichuquén con 20,7%. Y se observan 7 comunas con TD cercano a 0% que corresponden a Independencia, Licantén, Navidad, Paine, Pirque, Romeral, San Fernando y Villa Alegre</a:t>
          </a:r>
          <a:endParaRPr lang="es-CL" sz="1300" kern="1200" dirty="0">
            <a:solidFill>
              <a:srgbClr val="343232"/>
            </a:solidFill>
            <a:latin typeface="Quattrocento Sans"/>
            <a:ea typeface="Quattrocento Sans"/>
            <a:cs typeface="Quattrocento Sans"/>
          </a:endParaRPr>
        </a:p>
      </dgm:t>
    </dgm:pt>
    <dgm:pt modelId="{FA1B6EC3-C6F8-41AF-A0ED-B36212FE615E}" type="sibTrans" cxnId="{D0CE29D5-E969-45F7-B65B-4B3D3A7FB02C}">
      <dgm:prSet/>
      <dgm:spPr/>
      <dgm:t>
        <a:bodyPr/>
        <a:lstStyle/>
        <a:p>
          <a:endParaRPr lang="es-CL"/>
        </a:p>
      </dgm:t>
    </dgm:pt>
    <dgm:pt modelId="{BC5E1896-8884-4273-91BB-22C49DF396C5}" type="parTrans" cxnId="{D0CE29D5-E969-45F7-B65B-4B3D3A7FB02C}">
      <dgm:prSet/>
      <dgm:spPr/>
      <dgm:t>
        <a:bodyPr/>
        <a:lstStyle/>
        <a:p>
          <a:endParaRPr lang="es-CL"/>
        </a:p>
      </dgm:t>
    </dgm:pt>
    <dgm:pt modelId="{944C48DB-EE99-40F0-977B-964A6E1715EC}" type="pres">
      <dgm:prSet presAssocID="{F2887151-84A8-412C-9D40-C7E00F08AFDA}" presName="Name0" presStyleCnt="0">
        <dgm:presLayoutVars>
          <dgm:dir/>
          <dgm:animLvl val="lvl"/>
          <dgm:resizeHandles val="exact"/>
        </dgm:presLayoutVars>
      </dgm:prSet>
      <dgm:spPr/>
    </dgm:pt>
    <dgm:pt modelId="{5EAB5AD3-2087-4378-A6F2-C64F52178A5B}" type="pres">
      <dgm:prSet presAssocID="{A1B289D1-911E-4CF8-A62C-007DF7F3F3DD}" presName="composite" presStyleCnt="0"/>
      <dgm:spPr/>
    </dgm:pt>
    <dgm:pt modelId="{120966A1-AAD8-4B38-8858-CDD7EFEAF138}" type="pres">
      <dgm:prSet presAssocID="{A1B289D1-911E-4CF8-A62C-007DF7F3F3DD}" presName="parTx" presStyleLbl="alignNode1" presStyleIdx="0" presStyleCnt="3">
        <dgm:presLayoutVars>
          <dgm:chMax val="0"/>
          <dgm:chPref val="0"/>
          <dgm:bulletEnabled val="1"/>
        </dgm:presLayoutVars>
      </dgm:prSet>
      <dgm:spPr/>
    </dgm:pt>
    <dgm:pt modelId="{F0B41BAF-70EF-4C42-A889-966E2208E82A}" type="pres">
      <dgm:prSet presAssocID="{A1B289D1-911E-4CF8-A62C-007DF7F3F3DD}" presName="desTx" presStyleLbl="alignAccFollowNode1" presStyleIdx="0" presStyleCnt="3">
        <dgm:presLayoutVars>
          <dgm:bulletEnabled val="1"/>
        </dgm:presLayoutVars>
      </dgm:prSet>
      <dgm:spPr/>
    </dgm:pt>
    <dgm:pt modelId="{77B6A7D1-C6D4-407D-B6BD-1FA26FD3DE10}" type="pres">
      <dgm:prSet presAssocID="{D1949F0F-AA5D-4EA1-AC00-49E5EA42ADE9}" presName="space" presStyleCnt="0"/>
      <dgm:spPr/>
    </dgm:pt>
    <dgm:pt modelId="{A663FC94-E8DE-458E-9915-63719F112C52}" type="pres">
      <dgm:prSet presAssocID="{76A3AC3F-F0B1-4470-8735-27F4809E4DE0}" presName="composite" presStyleCnt="0"/>
      <dgm:spPr/>
    </dgm:pt>
    <dgm:pt modelId="{A4A23B12-93A2-49A2-93D2-15F8429CC325}" type="pres">
      <dgm:prSet presAssocID="{76A3AC3F-F0B1-4470-8735-27F4809E4DE0}" presName="parTx" presStyleLbl="alignNode1" presStyleIdx="1" presStyleCnt="3">
        <dgm:presLayoutVars>
          <dgm:chMax val="0"/>
          <dgm:chPref val="0"/>
          <dgm:bulletEnabled val="1"/>
        </dgm:presLayoutVars>
      </dgm:prSet>
      <dgm:spPr/>
    </dgm:pt>
    <dgm:pt modelId="{36B0B6D2-253E-43D5-870F-89FB309A93CD}" type="pres">
      <dgm:prSet presAssocID="{76A3AC3F-F0B1-4470-8735-27F4809E4DE0}" presName="desTx" presStyleLbl="alignAccFollowNode1" presStyleIdx="1" presStyleCnt="3">
        <dgm:presLayoutVars>
          <dgm:bulletEnabled val="1"/>
        </dgm:presLayoutVars>
      </dgm:prSet>
      <dgm:spPr/>
    </dgm:pt>
    <dgm:pt modelId="{6E3A32DE-0962-4F7A-AF7A-332A71035B2C}" type="pres">
      <dgm:prSet presAssocID="{F5E11C40-6A53-49DC-AD01-4F7A236F534E}" presName="space" presStyleCnt="0"/>
      <dgm:spPr/>
    </dgm:pt>
    <dgm:pt modelId="{CB78D277-C0A0-457C-845A-E72BC86226D2}" type="pres">
      <dgm:prSet presAssocID="{C5A11FB7-A6E3-41BD-8CE7-3566B441A140}" presName="composite" presStyleCnt="0"/>
      <dgm:spPr/>
    </dgm:pt>
    <dgm:pt modelId="{14E1FEB8-5E44-4C11-860B-DA07997A48A4}" type="pres">
      <dgm:prSet presAssocID="{C5A11FB7-A6E3-41BD-8CE7-3566B441A140}" presName="parTx" presStyleLbl="alignNode1" presStyleIdx="2" presStyleCnt="3">
        <dgm:presLayoutVars>
          <dgm:chMax val="0"/>
          <dgm:chPref val="0"/>
          <dgm:bulletEnabled val="1"/>
        </dgm:presLayoutVars>
      </dgm:prSet>
      <dgm:spPr/>
    </dgm:pt>
    <dgm:pt modelId="{85F2328A-6907-4FEE-B78A-24BFB9EEC90D}" type="pres">
      <dgm:prSet presAssocID="{C5A11FB7-A6E3-41BD-8CE7-3566B441A140}" presName="desTx" presStyleLbl="alignAccFollowNode1" presStyleIdx="2" presStyleCnt="3">
        <dgm:presLayoutVars>
          <dgm:bulletEnabled val="1"/>
        </dgm:presLayoutVars>
      </dgm:prSet>
      <dgm:spPr/>
    </dgm:pt>
  </dgm:ptLst>
  <dgm:cxnLst>
    <dgm:cxn modelId="{8FDA3A0F-30CD-4E3D-AC02-9850180361AB}" srcId="{A1B289D1-911E-4CF8-A62C-007DF7F3F3DD}" destId="{43DA12A0-2CD6-4D55-84D4-ED698F9FC399}" srcOrd="0" destOrd="0" parTransId="{4747EC62-6364-4848-BF2C-FFC9C724661C}" sibTransId="{81FB80E9-CA72-4E6F-A8F1-8524B1B6EC84}"/>
    <dgm:cxn modelId="{654E0617-CEAE-43DA-8F25-C038C4690FE1}" srcId="{C5A11FB7-A6E3-41BD-8CE7-3566B441A140}" destId="{A0C83502-2474-4A33-ADC8-5F118521FA60}" srcOrd="2" destOrd="0" parTransId="{A9C78512-98D5-432C-9D8C-C4C83E9A7029}" sibTransId="{FCE87C7B-4945-43EC-BF36-12E47DC014CA}"/>
    <dgm:cxn modelId="{4769EA17-C047-4593-A0D6-75F4079D4C3E}" type="presOf" srcId="{1F618B06-C389-4629-986B-468C9171E506}" destId="{85F2328A-6907-4FEE-B78A-24BFB9EEC90D}" srcOrd="0" destOrd="4" presId="urn:microsoft.com/office/officeart/2005/8/layout/hList1"/>
    <dgm:cxn modelId="{19723921-37BB-4C3E-98AF-CD87C82F380C}" type="presOf" srcId="{C9882DF7-E25B-489A-9D54-C9E16AFE1904}" destId="{85F2328A-6907-4FEE-B78A-24BFB9EEC90D}" srcOrd="0" destOrd="8" presId="urn:microsoft.com/office/officeart/2005/8/layout/hList1"/>
    <dgm:cxn modelId="{2092BE24-5343-429A-BD13-8F0066D5BFCB}" type="presOf" srcId="{C5A11FB7-A6E3-41BD-8CE7-3566B441A140}" destId="{14E1FEB8-5E44-4C11-860B-DA07997A48A4}" srcOrd="0" destOrd="0" presId="urn:microsoft.com/office/officeart/2005/8/layout/hList1"/>
    <dgm:cxn modelId="{E035E135-BF5F-4A6C-A115-55199D5DB493}" srcId="{F2887151-84A8-412C-9D40-C7E00F08AFDA}" destId="{76A3AC3F-F0B1-4470-8735-27F4809E4DE0}" srcOrd="1" destOrd="0" parTransId="{D7253329-815B-47E6-91F4-F6864B1B5FAE}" sibTransId="{F5E11C40-6A53-49DC-AD01-4F7A236F534E}"/>
    <dgm:cxn modelId="{A605223B-2F87-4188-BE57-DCCFBA493E77}" type="presOf" srcId="{08CCB7FF-319A-4F40-9A7F-5D88FA1765A0}" destId="{F0B41BAF-70EF-4C42-A889-966E2208E82A}" srcOrd="0" destOrd="3" presId="urn:microsoft.com/office/officeart/2005/8/layout/hList1"/>
    <dgm:cxn modelId="{2C91B840-8E47-4634-9F4A-96D267912AD6}" srcId="{A1B289D1-911E-4CF8-A62C-007DF7F3F3DD}" destId="{A14D4478-368A-4727-A1BF-B382D356A195}" srcOrd="1" destOrd="0" parTransId="{9F8EAC75-AF89-4B8C-96C3-11341862F7DE}" sibTransId="{208C36B9-734F-4C8F-95B9-06D87A1BF0B5}"/>
    <dgm:cxn modelId="{07F1305C-F573-4F59-97B1-619EF9A1BD06}" srcId="{C5A11FB7-A6E3-41BD-8CE7-3566B441A140}" destId="{64AD21E4-E017-440C-9F8F-57A1ECC6A545}" srcOrd="5" destOrd="0" parTransId="{BB37410B-FFA1-409F-A9DE-B95613217524}" sibTransId="{FEF503A7-AA32-44A5-BA91-685A43366EC4}"/>
    <dgm:cxn modelId="{6DF35C5F-658B-4FFF-9630-052D033B4481}" type="presOf" srcId="{36DB137E-0231-4C3E-8C56-6EA87B9E8B84}" destId="{85F2328A-6907-4FEE-B78A-24BFB9EEC90D}" srcOrd="0" destOrd="7" presId="urn:microsoft.com/office/officeart/2005/8/layout/hList1"/>
    <dgm:cxn modelId="{7DBD1B41-328A-41D2-A085-0163E620D800}" type="presOf" srcId="{B96F41F3-CE82-496F-B76C-CA2BA1563634}" destId="{85F2328A-6907-4FEE-B78A-24BFB9EEC90D}" srcOrd="0" destOrd="1" presId="urn:microsoft.com/office/officeart/2005/8/layout/hList1"/>
    <dgm:cxn modelId="{EC171C63-0026-47E7-A460-237A8C83C786}" type="presOf" srcId="{499ADD18-C429-43AB-B272-4B076EA014BB}" destId="{F0B41BAF-70EF-4C42-A889-966E2208E82A}" srcOrd="0" destOrd="5" presId="urn:microsoft.com/office/officeart/2005/8/layout/hList1"/>
    <dgm:cxn modelId="{329B3246-B0FC-4DBA-BCF3-E601E66BF92E}" srcId="{A1B289D1-911E-4CF8-A62C-007DF7F3F3DD}" destId="{B4B70793-275C-4D92-B558-7D277657E374}" srcOrd="4" destOrd="0" parTransId="{ADA3A39D-6D77-438D-A48F-064E99B0E4FB}" sibTransId="{997E899F-263C-47BC-9698-7AE1AC47BA45}"/>
    <dgm:cxn modelId="{062EB248-7649-4501-95E1-E3F774C72B0B}" type="presOf" srcId="{0D4AFE77-2672-4495-9531-FEFC067514B3}" destId="{85F2328A-6907-4FEE-B78A-24BFB9EEC90D}" srcOrd="0" destOrd="3" presId="urn:microsoft.com/office/officeart/2005/8/layout/hList1"/>
    <dgm:cxn modelId="{DE596F69-26AD-4075-BFA6-6A1EDDBA4834}" srcId="{C5A11FB7-A6E3-41BD-8CE7-3566B441A140}" destId="{B96F41F3-CE82-496F-B76C-CA2BA1563634}" srcOrd="1" destOrd="0" parTransId="{01161470-1494-4251-A920-5D70BC2F0ECA}" sibTransId="{50D932D6-0445-4CDE-BDDD-5B068C67AE2B}"/>
    <dgm:cxn modelId="{953A9449-B26D-48C2-8E4A-91389EA92DA0}" srcId="{A1B289D1-911E-4CF8-A62C-007DF7F3F3DD}" destId="{08CCB7FF-319A-4F40-9A7F-5D88FA1765A0}" srcOrd="3" destOrd="0" parTransId="{2D9FE1F7-0789-4B6D-830A-2F8C26F7E4DF}" sibTransId="{764F8DF6-88DC-4160-9671-2DB497FF8AE9}"/>
    <dgm:cxn modelId="{64FFAA6B-00EB-4583-8074-93F98F856616}" srcId="{A1B289D1-911E-4CF8-A62C-007DF7F3F3DD}" destId="{12B851FE-84BB-4CCA-8E74-5AA1C6DFF93E}" srcOrd="7" destOrd="0" parTransId="{304222B7-DA00-4010-BE50-28F877BAC030}" sibTransId="{FF6AAA3F-2106-425E-8B91-59F833D381AB}"/>
    <dgm:cxn modelId="{F3733E50-8798-47DF-A655-2F7CC4B2C25B}" type="presOf" srcId="{76A3AC3F-F0B1-4470-8735-27F4809E4DE0}" destId="{A4A23B12-93A2-49A2-93D2-15F8429CC325}" srcOrd="0" destOrd="0" presId="urn:microsoft.com/office/officeart/2005/8/layout/hList1"/>
    <dgm:cxn modelId="{332A9B50-D028-4C3E-B436-B4A6D7FCDA2C}" type="presOf" srcId="{163D2356-0083-488D-9709-86BC3952BBA9}" destId="{85F2328A-6907-4FEE-B78A-24BFB9EEC90D}" srcOrd="0" destOrd="6" presId="urn:microsoft.com/office/officeart/2005/8/layout/hList1"/>
    <dgm:cxn modelId="{04BD3A54-058C-46F8-B747-4A4E159695BC}" type="presOf" srcId="{43DA12A0-2CD6-4D55-84D4-ED698F9FC399}" destId="{F0B41BAF-70EF-4C42-A889-966E2208E82A}" srcOrd="0" destOrd="0" presId="urn:microsoft.com/office/officeart/2005/8/layout/hList1"/>
    <dgm:cxn modelId="{CAE26074-73EA-40BA-AC53-E24BB4F19E15}" type="presOf" srcId="{19B0C4B0-8925-4776-A413-947D487B4159}" destId="{36B0B6D2-253E-43D5-870F-89FB309A93CD}" srcOrd="0" destOrd="0" presId="urn:microsoft.com/office/officeart/2005/8/layout/hList1"/>
    <dgm:cxn modelId="{6F094354-1676-49E0-BB58-7BAD41D78ECF}" type="presOf" srcId="{F2887151-84A8-412C-9D40-C7E00F08AFDA}" destId="{944C48DB-EE99-40F0-977B-964A6E1715EC}" srcOrd="0" destOrd="0" presId="urn:microsoft.com/office/officeart/2005/8/layout/hList1"/>
    <dgm:cxn modelId="{58C28376-8510-481F-B8D2-06AF957E3F88}" type="presOf" srcId="{5CEFEA12-2036-43B9-9B7D-6241EC5780A7}" destId="{F0B41BAF-70EF-4C42-A889-966E2208E82A}" srcOrd="0" destOrd="2" presId="urn:microsoft.com/office/officeart/2005/8/layout/hList1"/>
    <dgm:cxn modelId="{E5639A76-8080-4FD1-B477-D2D1E2B655B4}" type="presOf" srcId="{BC9931C8-47D8-455E-8D0A-02E7653F03C4}" destId="{36B0B6D2-253E-43D5-870F-89FB309A93CD}" srcOrd="0" destOrd="5" presId="urn:microsoft.com/office/officeart/2005/8/layout/hList1"/>
    <dgm:cxn modelId="{45563C7C-3684-4653-B693-AF9928F1A5F2}" srcId="{C5A11FB7-A6E3-41BD-8CE7-3566B441A140}" destId="{5BEFA9DD-2E32-4913-890A-7B357D3276EF}" srcOrd="0" destOrd="0" parTransId="{9B0015F5-AEAC-487F-8FC9-BE1CD532DDF2}" sibTransId="{C566339F-01EC-4E9E-9736-1CB69E843DDC}"/>
    <dgm:cxn modelId="{42FD607C-3286-45F3-9C90-0C3CA7E7A729}" type="presOf" srcId="{12B851FE-84BB-4CCA-8E74-5AA1C6DFF93E}" destId="{F0B41BAF-70EF-4C42-A889-966E2208E82A}" srcOrd="0" destOrd="7" presId="urn:microsoft.com/office/officeart/2005/8/layout/hList1"/>
    <dgm:cxn modelId="{D3842F7E-B580-4ADE-8235-8F7C43D76C28}" srcId="{C5A11FB7-A6E3-41BD-8CE7-3566B441A140}" destId="{C9882DF7-E25B-489A-9D54-C9E16AFE1904}" srcOrd="8" destOrd="0" parTransId="{C602529D-AC9C-4306-9AFD-E6057C4E0898}" sibTransId="{EE503FA7-4A46-4E00-A9A2-364B594C30B8}"/>
    <dgm:cxn modelId="{B1305F7E-D612-418A-B6AA-D67CD223636D}" srcId="{C5A11FB7-A6E3-41BD-8CE7-3566B441A140}" destId="{36DB137E-0231-4C3E-8C56-6EA87B9E8B84}" srcOrd="7" destOrd="0" parTransId="{114C8C04-93A1-4766-BAE9-F1538064DD81}" sibTransId="{529F74F4-9A33-4B86-B117-69E75B9AF96C}"/>
    <dgm:cxn modelId="{EA2CBE83-6E4C-4F64-97DD-7D130B3B679C}" srcId="{76A3AC3F-F0B1-4470-8735-27F4809E4DE0}" destId="{96FB7477-A080-491B-BEB8-3D19CCC29677}" srcOrd="6" destOrd="0" parTransId="{68D3F957-8690-4E83-8BC8-B79CAAEA848F}" sibTransId="{1DC8AEDA-3714-47BC-828D-A37FC3048000}"/>
    <dgm:cxn modelId="{F6585E85-A54C-4527-95A1-49CD6D9663FF}" type="presOf" srcId="{941EF1C6-803D-4EB6-AB34-94080002939D}" destId="{36B0B6D2-253E-43D5-870F-89FB309A93CD}" srcOrd="0" destOrd="2" presId="urn:microsoft.com/office/officeart/2005/8/layout/hList1"/>
    <dgm:cxn modelId="{7F3E2986-3B3B-4BB2-9EF8-9461AEB6E9B9}" srcId="{76A3AC3F-F0B1-4470-8735-27F4809E4DE0}" destId="{941EF1C6-803D-4EB6-AB34-94080002939D}" srcOrd="2" destOrd="0" parTransId="{5532DCC2-79D4-4674-851D-9FE1A902FBBD}" sibTransId="{028CB440-1155-4ABC-8F11-735F2F9C72D3}"/>
    <dgm:cxn modelId="{646F6089-79A9-48BF-80B1-B14573A7975E}" srcId="{76A3AC3F-F0B1-4470-8735-27F4809E4DE0}" destId="{BC9931C8-47D8-455E-8D0A-02E7653F03C4}" srcOrd="5" destOrd="0" parTransId="{42EA6D1D-F3E0-4317-A9B5-CDE4CE960E1F}" sibTransId="{A739EF6C-EA05-4F45-BF4E-0A988696400E}"/>
    <dgm:cxn modelId="{2369D189-E569-4434-9B5E-F77CC4D8851A}" srcId="{C5A11FB7-A6E3-41BD-8CE7-3566B441A140}" destId="{0D4AFE77-2672-4495-9531-FEFC067514B3}" srcOrd="3" destOrd="0" parTransId="{D9EC67F1-5D20-4E1B-88FD-1782ED16124F}" sibTransId="{F095F8F1-A036-4939-B11E-C2361FB62897}"/>
    <dgm:cxn modelId="{CE4FF793-F93C-4DCE-921B-CA2B3AC43B7A}" srcId="{A1B289D1-911E-4CF8-A62C-007DF7F3F3DD}" destId="{499ADD18-C429-43AB-B272-4B076EA014BB}" srcOrd="5" destOrd="0" parTransId="{EF8652A3-1135-45A5-93D6-81383674514C}" sibTransId="{B9A5BD8B-406D-47AA-9AC5-7DEE621FE6E6}"/>
    <dgm:cxn modelId="{4029BCA3-5A0B-430C-8797-01677DA757A7}" type="presOf" srcId="{A14D4478-368A-4727-A1BF-B382D356A195}" destId="{F0B41BAF-70EF-4C42-A889-966E2208E82A}" srcOrd="0" destOrd="1" presId="urn:microsoft.com/office/officeart/2005/8/layout/hList1"/>
    <dgm:cxn modelId="{C4D81FA6-B489-48B4-81F8-1877DF24C0A2}" srcId="{76A3AC3F-F0B1-4470-8735-27F4809E4DE0}" destId="{7D3A06AE-AAED-44E9-A729-E188B045A83A}" srcOrd="7" destOrd="0" parTransId="{5710EBFF-4E66-4ACD-AEAA-9885FDA8B099}" sibTransId="{B668C93C-2FC7-4D00-9949-47F38539F6AB}"/>
    <dgm:cxn modelId="{887D36A7-3914-4C5B-BC0B-6EE92654012A}" type="presOf" srcId="{B79B1E1D-6AF2-4EB9-9FE9-38D223EBB689}" destId="{36B0B6D2-253E-43D5-870F-89FB309A93CD}" srcOrd="0" destOrd="3" presId="urn:microsoft.com/office/officeart/2005/8/layout/hList1"/>
    <dgm:cxn modelId="{A833C1A7-161F-4A36-A5FA-B017570A60A8}" srcId="{A1B289D1-911E-4CF8-A62C-007DF7F3F3DD}" destId="{8433F86E-82BE-4F90-8C56-6CC7BED5BCD4}" srcOrd="6" destOrd="0" parTransId="{7066FC5E-41A8-44DB-9E93-B8C9D58EB8CC}" sibTransId="{BA7F9721-D0BA-46FA-B8A6-179412A8FF20}"/>
    <dgm:cxn modelId="{28F602A9-9F46-44EF-AA5E-F42BCD1BE8F2}" type="presOf" srcId="{CF98F5C1-B127-4F88-B38F-CA60036C70A5}" destId="{36B0B6D2-253E-43D5-870F-89FB309A93CD}" srcOrd="0" destOrd="1" presId="urn:microsoft.com/office/officeart/2005/8/layout/hList1"/>
    <dgm:cxn modelId="{6FA16AB1-C343-4F60-A325-086F563A2E76}" type="presOf" srcId="{A1B289D1-911E-4CF8-A62C-007DF7F3F3DD}" destId="{120966A1-AAD8-4B38-8858-CDD7EFEAF138}" srcOrd="0" destOrd="0" presId="urn:microsoft.com/office/officeart/2005/8/layout/hList1"/>
    <dgm:cxn modelId="{C26F40B4-F987-44B3-A2D4-828572AEFD60}" type="presOf" srcId="{5BEFA9DD-2E32-4913-890A-7B357D3276EF}" destId="{85F2328A-6907-4FEE-B78A-24BFB9EEC90D}" srcOrd="0" destOrd="0" presId="urn:microsoft.com/office/officeart/2005/8/layout/hList1"/>
    <dgm:cxn modelId="{E69A96C3-1245-4D20-8BC6-102CFA80CEFD}" srcId="{76A3AC3F-F0B1-4470-8735-27F4809E4DE0}" destId="{CF98F5C1-B127-4F88-B38F-CA60036C70A5}" srcOrd="1" destOrd="0" parTransId="{B3F281BC-6C50-47BA-956B-0680128FB5D4}" sibTransId="{06161077-C977-4137-A2CD-4E3DBDCAD7FC}"/>
    <dgm:cxn modelId="{8AFC72C6-6AB3-43E1-BB19-003D0536505D}" srcId="{F2887151-84A8-412C-9D40-C7E00F08AFDA}" destId="{C5A11FB7-A6E3-41BD-8CE7-3566B441A140}" srcOrd="2" destOrd="0" parTransId="{2A418EFA-D1FA-4816-AB56-637CDB5C4FCA}" sibTransId="{799BBD84-1067-47BC-9682-FE1AE166FFED}"/>
    <dgm:cxn modelId="{26D603C7-6A8C-4836-A8EF-1C66B2884F46}" srcId="{A1B289D1-911E-4CF8-A62C-007DF7F3F3DD}" destId="{CA25885D-8149-4B63-8A53-3C168FE0BA84}" srcOrd="8" destOrd="0" parTransId="{676389B3-A43C-4335-8A73-1E0F402A9003}" sibTransId="{0EDD1F37-47A6-4D86-B575-E4783FAF35C7}"/>
    <dgm:cxn modelId="{4BB4A9C7-D4E4-4D73-8924-01C1DB04AD2A}" type="presOf" srcId="{96FB7477-A080-491B-BEB8-3D19CCC29677}" destId="{36B0B6D2-253E-43D5-870F-89FB309A93CD}" srcOrd="0" destOrd="6" presId="urn:microsoft.com/office/officeart/2005/8/layout/hList1"/>
    <dgm:cxn modelId="{709369CB-5D6C-4F44-86BB-E1236763089E}" type="presOf" srcId="{7D3A06AE-AAED-44E9-A729-E188B045A83A}" destId="{36B0B6D2-253E-43D5-870F-89FB309A93CD}" srcOrd="0" destOrd="7" presId="urn:microsoft.com/office/officeart/2005/8/layout/hList1"/>
    <dgm:cxn modelId="{664563D1-A189-47AD-A9B0-10497849AE71}" srcId="{76A3AC3F-F0B1-4470-8735-27F4809E4DE0}" destId="{B79B1E1D-6AF2-4EB9-9FE9-38D223EBB689}" srcOrd="3" destOrd="0" parTransId="{C6120F00-47C8-4C3F-9ABA-F8E75F6096A2}" sibTransId="{DC7A00B0-A89D-4DE0-BC7E-569397C48AAD}"/>
    <dgm:cxn modelId="{D0CE29D5-E969-45F7-B65B-4B3D3A7FB02C}" srcId="{76A3AC3F-F0B1-4470-8735-27F4809E4DE0}" destId="{05F40DFC-B56A-4503-8329-58D0DB2245F1}" srcOrd="8" destOrd="0" parTransId="{BC5E1896-8884-4273-91BB-22C49DF396C5}" sibTransId="{FA1B6EC3-C6F8-41AF-A0ED-B36212FE615E}"/>
    <dgm:cxn modelId="{29A6D9DD-2739-4D1A-9C4F-8B88355BF58C}" srcId="{C5A11FB7-A6E3-41BD-8CE7-3566B441A140}" destId="{163D2356-0083-488D-9709-86BC3952BBA9}" srcOrd="6" destOrd="0" parTransId="{A4236EB5-7100-4F9C-A245-49EA51B8AFE4}" sibTransId="{446B9085-4F7F-4ED7-A977-22A8A364D8CB}"/>
    <dgm:cxn modelId="{7A011CDF-C23C-4EC8-BB79-895C1A80C8A9}" type="presOf" srcId="{4B94F54D-D2D0-4781-8251-32B1391CA6DB}" destId="{36B0B6D2-253E-43D5-870F-89FB309A93CD}" srcOrd="0" destOrd="4" presId="urn:microsoft.com/office/officeart/2005/8/layout/hList1"/>
    <dgm:cxn modelId="{F2222ADF-8CBF-4BAA-BDA8-D8D0AC99987E}" srcId="{A1B289D1-911E-4CF8-A62C-007DF7F3F3DD}" destId="{5CEFEA12-2036-43B9-9B7D-6241EC5780A7}" srcOrd="2" destOrd="0" parTransId="{8E6DA935-D2EA-47B8-9F8F-129AD77930A0}" sibTransId="{18D8C254-F19A-412A-83F4-665B94CF39A5}"/>
    <dgm:cxn modelId="{9F5A4AE1-B0B9-490C-B77D-117F8A2B4B3F}" type="presOf" srcId="{8433F86E-82BE-4F90-8C56-6CC7BED5BCD4}" destId="{F0B41BAF-70EF-4C42-A889-966E2208E82A}" srcOrd="0" destOrd="6" presId="urn:microsoft.com/office/officeart/2005/8/layout/hList1"/>
    <dgm:cxn modelId="{4785F6E1-419C-4A20-ABD8-0634F7B8AA92}" srcId="{C5A11FB7-A6E3-41BD-8CE7-3566B441A140}" destId="{1F618B06-C389-4629-986B-468C9171E506}" srcOrd="4" destOrd="0" parTransId="{B90DA768-4275-43CC-AC26-AA84CDBCD9E7}" sibTransId="{7A4CBE8F-88AB-4A96-AE96-69E81DDFEA72}"/>
    <dgm:cxn modelId="{BD01D5E2-B2A4-4D00-ABE5-5F0245AFA071}" type="presOf" srcId="{A0C83502-2474-4A33-ADC8-5F118521FA60}" destId="{85F2328A-6907-4FEE-B78A-24BFB9EEC90D}" srcOrd="0" destOrd="2" presId="urn:microsoft.com/office/officeart/2005/8/layout/hList1"/>
    <dgm:cxn modelId="{976A5BE4-2ECF-437A-A4B2-9D8F44901DF8}" type="presOf" srcId="{CA25885D-8149-4B63-8A53-3C168FE0BA84}" destId="{F0B41BAF-70EF-4C42-A889-966E2208E82A}" srcOrd="0" destOrd="8" presId="urn:microsoft.com/office/officeart/2005/8/layout/hList1"/>
    <dgm:cxn modelId="{D490DEE6-03C9-4D99-A523-7E2D801E0761}" type="presOf" srcId="{05F40DFC-B56A-4503-8329-58D0DB2245F1}" destId="{36B0B6D2-253E-43D5-870F-89FB309A93CD}" srcOrd="0" destOrd="8" presId="urn:microsoft.com/office/officeart/2005/8/layout/hList1"/>
    <dgm:cxn modelId="{020F4CE8-AD40-480F-A83F-FC80BCCC46C5}" srcId="{76A3AC3F-F0B1-4470-8735-27F4809E4DE0}" destId="{19B0C4B0-8925-4776-A413-947D487B4159}" srcOrd="0" destOrd="0" parTransId="{822CCF3A-9231-4163-AFE4-D59A48DF550A}" sibTransId="{A212BFFB-323E-49E6-96C4-71F4AA22FE9F}"/>
    <dgm:cxn modelId="{FB0FB2F1-1572-4911-95BC-F647B6368048}" type="presOf" srcId="{64AD21E4-E017-440C-9F8F-57A1ECC6A545}" destId="{85F2328A-6907-4FEE-B78A-24BFB9EEC90D}" srcOrd="0" destOrd="5" presId="urn:microsoft.com/office/officeart/2005/8/layout/hList1"/>
    <dgm:cxn modelId="{354319F7-D650-461A-B31E-A749BABA84EC}" srcId="{76A3AC3F-F0B1-4470-8735-27F4809E4DE0}" destId="{4B94F54D-D2D0-4781-8251-32B1391CA6DB}" srcOrd="4" destOrd="0" parTransId="{6A3BF65E-B8DF-4412-AD2E-DC4C6558624C}" sibTransId="{00D850F6-3D4F-444F-8F1F-2558AAF74DD7}"/>
    <dgm:cxn modelId="{F42C4FFE-AF72-4FED-A0A8-5FCA63EC3A35}" srcId="{F2887151-84A8-412C-9D40-C7E00F08AFDA}" destId="{A1B289D1-911E-4CF8-A62C-007DF7F3F3DD}" srcOrd="0" destOrd="0" parTransId="{1FEFD4EB-D8F5-4984-8B1C-E38EAD5772A0}" sibTransId="{D1949F0F-AA5D-4EA1-AC00-49E5EA42ADE9}"/>
    <dgm:cxn modelId="{C9468EFF-5C32-4976-AD35-F0A361D9BDDF}" type="presOf" srcId="{B4B70793-275C-4D92-B558-7D277657E374}" destId="{F0B41BAF-70EF-4C42-A889-966E2208E82A}" srcOrd="0" destOrd="4" presId="urn:microsoft.com/office/officeart/2005/8/layout/hList1"/>
    <dgm:cxn modelId="{875C4729-BE61-449A-93FF-1105548E0A1E}" type="presParOf" srcId="{944C48DB-EE99-40F0-977B-964A6E1715EC}" destId="{5EAB5AD3-2087-4378-A6F2-C64F52178A5B}" srcOrd="0" destOrd="0" presId="urn:microsoft.com/office/officeart/2005/8/layout/hList1"/>
    <dgm:cxn modelId="{78EBD4B7-4B7D-413B-970D-D6AD92D340CE}" type="presParOf" srcId="{5EAB5AD3-2087-4378-A6F2-C64F52178A5B}" destId="{120966A1-AAD8-4B38-8858-CDD7EFEAF138}" srcOrd="0" destOrd="0" presId="urn:microsoft.com/office/officeart/2005/8/layout/hList1"/>
    <dgm:cxn modelId="{33219847-A12B-4D86-B628-E08CB7D1D632}" type="presParOf" srcId="{5EAB5AD3-2087-4378-A6F2-C64F52178A5B}" destId="{F0B41BAF-70EF-4C42-A889-966E2208E82A}" srcOrd="1" destOrd="0" presId="urn:microsoft.com/office/officeart/2005/8/layout/hList1"/>
    <dgm:cxn modelId="{FCF8D4A8-8804-4DF0-8EB1-71A8ADE0D04F}" type="presParOf" srcId="{944C48DB-EE99-40F0-977B-964A6E1715EC}" destId="{77B6A7D1-C6D4-407D-B6BD-1FA26FD3DE10}" srcOrd="1" destOrd="0" presId="urn:microsoft.com/office/officeart/2005/8/layout/hList1"/>
    <dgm:cxn modelId="{35F111DE-5C48-49FE-8E34-9661938679DB}" type="presParOf" srcId="{944C48DB-EE99-40F0-977B-964A6E1715EC}" destId="{A663FC94-E8DE-458E-9915-63719F112C52}" srcOrd="2" destOrd="0" presId="urn:microsoft.com/office/officeart/2005/8/layout/hList1"/>
    <dgm:cxn modelId="{6A3F0CCB-3BFA-404E-A077-60D1BB390A74}" type="presParOf" srcId="{A663FC94-E8DE-458E-9915-63719F112C52}" destId="{A4A23B12-93A2-49A2-93D2-15F8429CC325}" srcOrd="0" destOrd="0" presId="urn:microsoft.com/office/officeart/2005/8/layout/hList1"/>
    <dgm:cxn modelId="{10F5D16F-8258-4CFC-880A-C0D518D23EBA}" type="presParOf" srcId="{A663FC94-E8DE-458E-9915-63719F112C52}" destId="{36B0B6D2-253E-43D5-870F-89FB309A93CD}" srcOrd="1" destOrd="0" presId="urn:microsoft.com/office/officeart/2005/8/layout/hList1"/>
    <dgm:cxn modelId="{3019C0C6-54DF-4EA7-A0CD-D355717D485F}" type="presParOf" srcId="{944C48DB-EE99-40F0-977B-964A6E1715EC}" destId="{6E3A32DE-0962-4F7A-AF7A-332A71035B2C}" srcOrd="3" destOrd="0" presId="urn:microsoft.com/office/officeart/2005/8/layout/hList1"/>
    <dgm:cxn modelId="{7C359A50-DB08-49F9-A32D-331864A6435F}" type="presParOf" srcId="{944C48DB-EE99-40F0-977B-964A6E1715EC}" destId="{CB78D277-C0A0-457C-845A-E72BC86226D2}" srcOrd="4" destOrd="0" presId="urn:microsoft.com/office/officeart/2005/8/layout/hList1"/>
    <dgm:cxn modelId="{A8DA70C4-08D1-4860-B414-3CA64EBB72DF}" type="presParOf" srcId="{CB78D277-C0A0-457C-845A-E72BC86226D2}" destId="{14E1FEB8-5E44-4C11-860B-DA07997A48A4}" srcOrd="0" destOrd="0" presId="urn:microsoft.com/office/officeart/2005/8/layout/hList1"/>
    <dgm:cxn modelId="{AA961A8C-0CCD-4BE3-A77C-97823952DBC6}" type="presParOf" srcId="{CB78D277-C0A0-457C-845A-E72BC86226D2}" destId="{85F2328A-6907-4FEE-B78A-24BFB9EEC9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6FAE8-E96F-4458-B90A-B7525DE4E2C0}"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s-CL"/>
        </a:p>
      </dgm:t>
    </dgm:pt>
    <dgm:pt modelId="{6E8258D3-BE1C-437C-BFC1-C4F839250EC9}">
      <dgm:prSet/>
      <dgm:spPr/>
      <dgm:t>
        <a:bodyPr/>
        <a:lstStyle/>
        <a:p>
          <a:r>
            <a:rPr lang="es-MX" b="0" i="0"/>
            <a:t>Se han llevado a cabo 239.129 trámites en todos los formatos (presencial y digital).</a:t>
          </a:r>
          <a:endParaRPr lang="es-CL"/>
        </a:p>
      </dgm:t>
    </dgm:pt>
    <dgm:pt modelId="{B45BF368-6944-48B5-8E90-DC5B865A6ADE}" type="parTrans" cxnId="{033A764D-9BFC-485A-82E4-AFA4896B390C}">
      <dgm:prSet/>
      <dgm:spPr/>
      <dgm:t>
        <a:bodyPr/>
        <a:lstStyle/>
        <a:p>
          <a:endParaRPr lang="es-CL"/>
        </a:p>
      </dgm:t>
    </dgm:pt>
    <dgm:pt modelId="{B6B36EC7-3BD4-4F12-80AD-7C8C63C6EBF3}" type="sibTrans" cxnId="{033A764D-9BFC-485A-82E4-AFA4896B390C}">
      <dgm:prSet/>
      <dgm:spPr/>
      <dgm:t>
        <a:bodyPr/>
        <a:lstStyle/>
        <a:p>
          <a:endParaRPr lang="es-CL"/>
        </a:p>
      </dgm:t>
    </dgm:pt>
    <dgm:pt modelId="{C8B4E598-BA1B-4E07-A7E7-A78BC2981E08}">
      <dgm:prSet/>
      <dgm:spPr/>
      <dgm:t>
        <a:bodyPr/>
        <a:lstStyle/>
        <a:p>
          <a:r>
            <a:rPr lang="en-US" b="0" i="0"/>
            <a:t>Los trámites más frecuentes son el Certificado de Número (89.113 trámites) y el Certificado de Informaciones Previas (80.554 trámites), tienen una TD de 1,85% y 5,43%.</a:t>
          </a:r>
          <a:endParaRPr lang="es-CL"/>
        </a:p>
      </dgm:t>
    </dgm:pt>
    <dgm:pt modelId="{1B3353D5-73A7-4D8A-9124-E00370A52E2B}" type="parTrans" cxnId="{C65C8555-504A-474B-AFA2-F273C9466C90}">
      <dgm:prSet/>
      <dgm:spPr/>
      <dgm:t>
        <a:bodyPr/>
        <a:lstStyle/>
        <a:p>
          <a:endParaRPr lang="es-CL"/>
        </a:p>
      </dgm:t>
    </dgm:pt>
    <dgm:pt modelId="{C9256E56-B69B-4B33-B5DD-5B72998DD411}" type="sibTrans" cxnId="{C65C8555-504A-474B-AFA2-F273C9466C90}">
      <dgm:prSet/>
      <dgm:spPr/>
      <dgm:t>
        <a:bodyPr/>
        <a:lstStyle/>
        <a:p>
          <a:endParaRPr lang="es-CL"/>
        </a:p>
      </dgm:t>
    </dgm:pt>
    <dgm:pt modelId="{953133DC-A2D1-4967-9FF8-37423D92AE4C}">
      <dgm:prSet/>
      <dgm:spPr/>
      <dgm:t>
        <a:bodyPr/>
        <a:lstStyle/>
        <a:p>
          <a:r>
            <a:rPr lang="es-MX" b="0" i="0"/>
            <a:t>En promedio, la tasa de digitalización en todo el período es de 4,4%, siendo los trámites con mayor TD el de Regularización Ley N°20.898, el de Alteración y el de Fusión con 15,79%, 15,43% y 13,17%.</a:t>
          </a:r>
          <a:endParaRPr lang="es-CL"/>
        </a:p>
      </dgm:t>
    </dgm:pt>
    <dgm:pt modelId="{0D0EE3DB-07D4-43DE-910D-13F423FC76B2}" type="parTrans" cxnId="{3F17BA60-BDA6-45D3-8A9B-84673C3F4B48}">
      <dgm:prSet/>
      <dgm:spPr/>
      <dgm:t>
        <a:bodyPr/>
        <a:lstStyle/>
        <a:p>
          <a:endParaRPr lang="es-CL"/>
        </a:p>
      </dgm:t>
    </dgm:pt>
    <dgm:pt modelId="{D79F7780-CB61-491D-8B15-E3B1659D01B2}" type="sibTrans" cxnId="{3F17BA60-BDA6-45D3-8A9B-84673C3F4B48}">
      <dgm:prSet/>
      <dgm:spPr/>
      <dgm:t>
        <a:bodyPr/>
        <a:lstStyle/>
        <a:p>
          <a:endParaRPr lang="es-CL"/>
        </a:p>
      </dgm:t>
    </dgm:pt>
    <dgm:pt modelId="{0579C043-9A39-4A2E-90AF-561156A7FD63}">
      <dgm:prSet/>
      <dgm:spPr/>
      <dgm:t>
        <a:bodyPr/>
        <a:lstStyle/>
        <a:p>
          <a:r>
            <a:rPr lang="es-MX" b="0" i="0"/>
            <a:t>Con respecto al periodo de tiempo, se observa que el promedio incrementa hasta el 2023, pasando de un 3,8% el 2021 a un 5,8% el 2023, y disminuye a un 2,2 % el 2024.</a:t>
          </a:r>
          <a:endParaRPr lang="es-CL"/>
        </a:p>
      </dgm:t>
    </dgm:pt>
    <dgm:pt modelId="{D1D08E89-D07F-47B2-BD14-211A491F7AC5}" type="parTrans" cxnId="{49897D1A-27D5-4D6F-ADB4-5E132224980D}">
      <dgm:prSet/>
      <dgm:spPr/>
      <dgm:t>
        <a:bodyPr/>
        <a:lstStyle/>
        <a:p>
          <a:endParaRPr lang="es-CL"/>
        </a:p>
      </dgm:t>
    </dgm:pt>
    <dgm:pt modelId="{C6C7FD9A-99D6-427C-A7EC-8738022A5070}" type="sibTrans" cxnId="{49897D1A-27D5-4D6F-ADB4-5E132224980D}">
      <dgm:prSet/>
      <dgm:spPr/>
      <dgm:t>
        <a:bodyPr/>
        <a:lstStyle/>
        <a:p>
          <a:endParaRPr lang="es-CL"/>
        </a:p>
      </dgm:t>
    </dgm:pt>
    <dgm:pt modelId="{31E0385F-C5B1-4FDE-BBF2-ADA8C5D10366}" type="pres">
      <dgm:prSet presAssocID="{3736FAE8-E96F-4458-B90A-B7525DE4E2C0}" presName="matrix" presStyleCnt="0">
        <dgm:presLayoutVars>
          <dgm:chMax val="1"/>
          <dgm:dir/>
          <dgm:resizeHandles val="exact"/>
        </dgm:presLayoutVars>
      </dgm:prSet>
      <dgm:spPr/>
    </dgm:pt>
    <dgm:pt modelId="{25C6F5CC-647D-44C5-A9F7-DF951AEA0AA3}" type="pres">
      <dgm:prSet presAssocID="{3736FAE8-E96F-4458-B90A-B7525DE4E2C0}" presName="diamond" presStyleLbl="bgShp" presStyleIdx="0" presStyleCnt="1"/>
      <dgm:spPr/>
    </dgm:pt>
    <dgm:pt modelId="{9A422DC9-8E7B-44A7-83F3-22D456A2CDA3}" type="pres">
      <dgm:prSet presAssocID="{3736FAE8-E96F-4458-B90A-B7525DE4E2C0}" presName="quad1" presStyleLbl="node1" presStyleIdx="0" presStyleCnt="4">
        <dgm:presLayoutVars>
          <dgm:chMax val="0"/>
          <dgm:chPref val="0"/>
          <dgm:bulletEnabled val="1"/>
        </dgm:presLayoutVars>
      </dgm:prSet>
      <dgm:spPr/>
    </dgm:pt>
    <dgm:pt modelId="{37A0827D-BD92-4D5E-8808-AB2B653B4BF0}" type="pres">
      <dgm:prSet presAssocID="{3736FAE8-E96F-4458-B90A-B7525DE4E2C0}" presName="quad2" presStyleLbl="node1" presStyleIdx="1" presStyleCnt="4">
        <dgm:presLayoutVars>
          <dgm:chMax val="0"/>
          <dgm:chPref val="0"/>
          <dgm:bulletEnabled val="1"/>
        </dgm:presLayoutVars>
      </dgm:prSet>
      <dgm:spPr/>
    </dgm:pt>
    <dgm:pt modelId="{98751152-8B17-4354-87A6-920FB3E3DEEB}" type="pres">
      <dgm:prSet presAssocID="{3736FAE8-E96F-4458-B90A-B7525DE4E2C0}" presName="quad3" presStyleLbl="node1" presStyleIdx="2" presStyleCnt="4">
        <dgm:presLayoutVars>
          <dgm:chMax val="0"/>
          <dgm:chPref val="0"/>
          <dgm:bulletEnabled val="1"/>
        </dgm:presLayoutVars>
      </dgm:prSet>
      <dgm:spPr/>
    </dgm:pt>
    <dgm:pt modelId="{59AEE58A-0CF5-48B8-B654-5D28F0BDA215}" type="pres">
      <dgm:prSet presAssocID="{3736FAE8-E96F-4458-B90A-B7525DE4E2C0}" presName="quad4" presStyleLbl="node1" presStyleIdx="3" presStyleCnt="4">
        <dgm:presLayoutVars>
          <dgm:chMax val="0"/>
          <dgm:chPref val="0"/>
          <dgm:bulletEnabled val="1"/>
        </dgm:presLayoutVars>
      </dgm:prSet>
      <dgm:spPr/>
    </dgm:pt>
  </dgm:ptLst>
  <dgm:cxnLst>
    <dgm:cxn modelId="{7DC97600-257C-4492-93C9-4463A5ED5253}" type="presOf" srcId="{953133DC-A2D1-4967-9FF8-37423D92AE4C}" destId="{98751152-8B17-4354-87A6-920FB3E3DEEB}" srcOrd="0" destOrd="0" presId="urn:microsoft.com/office/officeart/2005/8/layout/matrix3"/>
    <dgm:cxn modelId="{A49F0C14-5A76-4E73-92FE-B80C87E44025}" type="presOf" srcId="{3736FAE8-E96F-4458-B90A-B7525DE4E2C0}" destId="{31E0385F-C5B1-4FDE-BBF2-ADA8C5D10366}" srcOrd="0" destOrd="0" presId="urn:microsoft.com/office/officeart/2005/8/layout/matrix3"/>
    <dgm:cxn modelId="{72401D18-AE57-47F6-A08F-610492577C63}" type="presOf" srcId="{6E8258D3-BE1C-437C-BFC1-C4F839250EC9}" destId="{9A422DC9-8E7B-44A7-83F3-22D456A2CDA3}" srcOrd="0" destOrd="0" presId="urn:microsoft.com/office/officeart/2005/8/layout/matrix3"/>
    <dgm:cxn modelId="{49897D1A-27D5-4D6F-ADB4-5E132224980D}" srcId="{3736FAE8-E96F-4458-B90A-B7525DE4E2C0}" destId="{0579C043-9A39-4A2E-90AF-561156A7FD63}" srcOrd="3" destOrd="0" parTransId="{D1D08E89-D07F-47B2-BD14-211A491F7AC5}" sibTransId="{C6C7FD9A-99D6-427C-A7EC-8738022A5070}"/>
    <dgm:cxn modelId="{2DA5F73F-9BE8-40D6-B2F3-1D9ADD67655A}" type="presOf" srcId="{C8B4E598-BA1B-4E07-A7E7-A78BC2981E08}" destId="{37A0827D-BD92-4D5E-8808-AB2B653B4BF0}" srcOrd="0" destOrd="0" presId="urn:microsoft.com/office/officeart/2005/8/layout/matrix3"/>
    <dgm:cxn modelId="{3F17BA60-BDA6-45D3-8A9B-84673C3F4B48}" srcId="{3736FAE8-E96F-4458-B90A-B7525DE4E2C0}" destId="{953133DC-A2D1-4967-9FF8-37423D92AE4C}" srcOrd="2" destOrd="0" parTransId="{0D0EE3DB-07D4-43DE-910D-13F423FC76B2}" sibTransId="{D79F7780-CB61-491D-8B15-E3B1659D01B2}"/>
    <dgm:cxn modelId="{033A764D-9BFC-485A-82E4-AFA4896B390C}" srcId="{3736FAE8-E96F-4458-B90A-B7525DE4E2C0}" destId="{6E8258D3-BE1C-437C-BFC1-C4F839250EC9}" srcOrd="0" destOrd="0" parTransId="{B45BF368-6944-48B5-8E90-DC5B865A6ADE}" sibTransId="{B6B36EC7-3BD4-4F12-80AD-7C8C63C6EBF3}"/>
    <dgm:cxn modelId="{C65C8555-504A-474B-AFA2-F273C9466C90}" srcId="{3736FAE8-E96F-4458-B90A-B7525DE4E2C0}" destId="{C8B4E598-BA1B-4E07-A7E7-A78BC2981E08}" srcOrd="1" destOrd="0" parTransId="{1B3353D5-73A7-4D8A-9124-E00370A52E2B}" sibTransId="{C9256E56-B69B-4B33-B5DD-5B72998DD411}"/>
    <dgm:cxn modelId="{C09254B7-28B2-4EEB-B555-DC4035EE855C}" type="presOf" srcId="{0579C043-9A39-4A2E-90AF-561156A7FD63}" destId="{59AEE58A-0CF5-48B8-B654-5D28F0BDA215}" srcOrd="0" destOrd="0" presId="urn:microsoft.com/office/officeart/2005/8/layout/matrix3"/>
    <dgm:cxn modelId="{01DBF7D2-3A6B-4172-B138-27E08386C5B1}" type="presParOf" srcId="{31E0385F-C5B1-4FDE-BBF2-ADA8C5D10366}" destId="{25C6F5CC-647D-44C5-A9F7-DF951AEA0AA3}" srcOrd="0" destOrd="0" presId="urn:microsoft.com/office/officeart/2005/8/layout/matrix3"/>
    <dgm:cxn modelId="{CF231C32-057D-4154-927C-1BAE500EDB21}" type="presParOf" srcId="{31E0385F-C5B1-4FDE-BBF2-ADA8C5D10366}" destId="{9A422DC9-8E7B-44A7-83F3-22D456A2CDA3}" srcOrd="1" destOrd="0" presId="urn:microsoft.com/office/officeart/2005/8/layout/matrix3"/>
    <dgm:cxn modelId="{5017C3E6-964E-4C98-8059-98EDB5A093A7}" type="presParOf" srcId="{31E0385F-C5B1-4FDE-BBF2-ADA8C5D10366}" destId="{37A0827D-BD92-4D5E-8808-AB2B653B4BF0}" srcOrd="2" destOrd="0" presId="urn:microsoft.com/office/officeart/2005/8/layout/matrix3"/>
    <dgm:cxn modelId="{F83F02C8-1F16-428B-B595-D7D0A44AFD3A}" type="presParOf" srcId="{31E0385F-C5B1-4FDE-BBF2-ADA8C5D10366}" destId="{98751152-8B17-4354-87A6-920FB3E3DEEB}" srcOrd="3" destOrd="0" presId="urn:microsoft.com/office/officeart/2005/8/layout/matrix3"/>
    <dgm:cxn modelId="{71B761CC-1F3D-492F-8BF7-2F9BF8C17C5D}" type="presParOf" srcId="{31E0385F-C5B1-4FDE-BBF2-ADA8C5D10366}" destId="{59AEE58A-0CF5-48B8-B654-5D28F0BDA21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E3D0E-20DF-4751-A5F6-4710BB6D3315}">
      <dsp:nvSpPr>
        <dsp:cNvPr id="0" name=""/>
        <dsp:cNvSpPr/>
      </dsp:nvSpPr>
      <dsp:spPr>
        <a:xfrm>
          <a:off x="3582" y="683167"/>
          <a:ext cx="1547454" cy="1155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CL" sz="1100" kern="1200" dirty="0"/>
            <a:t>De las 21 municipalidades 11 ha ingresado trámites que han sido aprobados o emitidos, es decir, un 52%.</a:t>
          </a:r>
        </a:p>
      </dsp:txBody>
      <dsp:txXfrm>
        <a:off x="30648" y="710233"/>
        <a:ext cx="1493322" cy="1128076"/>
      </dsp:txXfrm>
    </dsp:sp>
    <dsp:sp modelId="{B4025E4C-5BD7-459B-B8FF-81535CCEE1BE}">
      <dsp:nvSpPr>
        <dsp:cNvPr id="0" name=""/>
        <dsp:cNvSpPr/>
      </dsp:nvSpPr>
      <dsp:spPr>
        <a:xfrm>
          <a:off x="3582" y="1838310"/>
          <a:ext cx="1547454" cy="4967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CL" sz="1600" kern="1200" dirty="0"/>
            <a:t>ZONA NORTE</a:t>
          </a:r>
        </a:p>
      </dsp:txBody>
      <dsp:txXfrm>
        <a:off x="3582" y="1838310"/>
        <a:ext cx="1089757" cy="496711"/>
      </dsp:txXfrm>
    </dsp:sp>
    <dsp:sp modelId="{2B6936BB-E9F7-4CB3-8D6E-8BF45AA88A33}">
      <dsp:nvSpPr>
        <dsp:cNvPr id="0" name=""/>
        <dsp:cNvSpPr/>
      </dsp:nvSpPr>
      <dsp:spPr>
        <a:xfrm>
          <a:off x="1137114" y="1917208"/>
          <a:ext cx="541609" cy="54160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rgbClr val="B22231">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866268B-44A7-44A5-AFF0-E3C440EB2F09}">
      <dsp:nvSpPr>
        <dsp:cNvPr id="0" name=""/>
        <dsp:cNvSpPr/>
      </dsp:nvSpPr>
      <dsp:spPr>
        <a:xfrm>
          <a:off x="1812904" y="683167"/>
          <a:ext cx="1547454" cy="1155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CL" sz="1100" kern="1200" dirty="0"/>
            <a:t>De las 39 municipalidades 56 ha ingresado trámites que han sido aprobados o emitidos, es decir, un 70%.</a:t>
          </a:r>
        </a:p>
      </dsp:txBody>
      <dsp:txXfrm>
        <a:off x="1839970" y="710233"/>
        <a:ext cx="1493322" cy="1128076"/>
      </dsp:txXfrm>
    </dsp:sp>
    <dsp:sp modelId="{E41C8A03-D33F-4E74-957C-58937C1EB3E7}">
      <dsp:nvSpPr>
        <dsp:cNvPr id="0" name=""/>
        <dsp:cNvSpPr/>
      </dsp:nvSpPr>
      <dsp:spPr>
        <a:xfrm>
          <a:off x="1812904" y="1838310"/>
          <a:ext cx="1547454" cy="4967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CL" sz="1600" kern="1200" dirty="0"/>
            <a:t>ZONA CENTRAL</a:t>
          </a:r>
        </a:p>
      </dsp:txBody>
      <dsp:txXfrm>
        <a:off x="1812904" y="1838310"/>
        <a:ext cx="1089757" cy="496711"/>
      </dsp:txXfrm>
    </dsp:sp>
    <dsp:sp modelId="{62189143-62F7-4AAD-A311-6C54CB9B1482}">
      <dsp:nvSpPr>
        <dsp:cNvPr id="0" name=""/>
        <dsp:cNvSpPr/>
      </dsp:nvSpPr>
      <dsp:spPr>
        <a:xfrm>
          <a:off x="2946436" y="1917208"/>
          <a:ext cx="541609" cy="54160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rgbClr val="B22231">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67F1358-5351-4ADC-B602-9A4AA44FCD76}">
      <dsp:nvSpPr>
        <dsp:cNvPr id="0" name=""/>
        <dsp:cNvSpPr/>
      </dsp:nvSpPr>
      <dsp:spPr>
        <a:xfrm>
          <a:off x="3622225" y="683167"/>
          <a:ext cx="1547454" cy="1155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s-CL" sz="1100" kern="1200" dirty="0"/>
            <a:t>De las 22 municipalidades 29 ha ingresado trámites que han sido aprobados o emitidos, es decir, un 52%.</a:t>
          </a:r>
        </a:p>
      </dsp:txBody>
      <dsp:txXfrm>
        <a:off x="3649291" y="710233"/>
        <a:ext cx="1493322" cy="1128076"/>
      </dsp:txXfrm>
    </dsp:sp>
    <dsp:sp modelId="{60BF1382-0355-4FC0-A315-2A44677BE612}">
      <dsp:nvSpPr>
        <dsp:cNvPr id="0" name=""/>
        <dsp:cNvSpPr/>
      </dsp:nvSpPr>
      <dsp:spPr>
        <a:xfrm>
          <a:off x="3622225" y="1838310"/>
          <a:ext cx="1547454" cy="4967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s-CL" sz="1600" kern="1200" dirty="0"/>
            <a:t>ZONA SUR </a:t>
          </a:r>
        </a:p>
      </dsp:txBody>
      <dsp:txXfrm>
        <a:off x="3622225" y="1838310"/>
        <a:ext cx="1089757" cy="496711"/>
      </dsp:txXfrm>
    </dsp:sp>
    <dsp:sp modelId="{EEF69C98-200F-4B42-ABA8-942A6F30DB32}">
      <dsp:nvSpPr>
        <dsp:cNvPr id="0" name=""/>
        <dsp:cNvSpPr/>
      </dsp:nvSpPr>
      <dsp:spPr>
        <a:xfrm>
          <a:off x="4755757" y="1917208"/>
          <a:ext cx="541609" cy="54160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966A1-AAD8-4B38-8858-CDD7EFEAF138}">
      <dsp:nvSpPr>
        <dsp:cNvPr id="0" name=""/>
        <dsp:cNvSpPr/>
      </dsp:nvSpPr>
      <dsp:spPr>
        <a:xfrm>
          <a:off x="3185" y="13550"/>
          <a:ext cx="3105570"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L" sz="2800" b="1" kern="1200" dirty="0">
              <a:latin typeface="Quattrocento Sans" panose="020B0502050000020003" pitchFamily="34" charset="0"/>
            </a:rPr>
            <a:t>Zona Norte</a:t>
          </a:r>
        </a:p>
      </dsp:txBody>
      <dsp:txXfrm>
        <a:off x="3185" y="13550"/>
        <a:ext cx="3105570" cy="806400"/>
      </dsp:txXfrm>
    </dsp:sp>
    <dsp:sp modelId="{F0B41BAF-70EF-4C42-A889-966E2208E82A}">
      <dsp:nvSpPr>
        <dsp:cNvPr id="0" name=""/>
        <dsp:cNvSpPr/>
      </dsp:nvSpPr>
      <dsp:spPr>
        <a:xfrm>
          <a:off x="3185" y="819950"/>
          <a:ext cx="3105570" cy="4611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lr>
              <a:srgbClr val="343232"/>
            </a:buClr>
            <a:buSzPts val="1200"/>
            <a:buFont typeface="Noto Sans Symbols"/>
            <a:buChar char="⮚"/>
          </a:pPr>
          <a:r>
            <a:rPr lang="es-CL" sz="1300" kern="1200" dirty="0">
              <a:solidFill>
                <a:srgbClr val="343232"/>
              </a:solidFill>
              <a:latin typeface="Quattrocento Sans"/>
              <a:ea typeface="Quattrocento Sans"/>
              <a:cs typeface="Quattrocento Sans"/>
            </a:rPr>
            <a:t>Se analizaron 7 comunas</a:t>
          </a:r>
        </a:p>
        <a:p>
          <a:pPr marL="114300" lvl="1" indent="-114300" algn="l" defTabSz="577850">
            <a:lnSpc>
              <a:spcPct val="90000"/>
            </a:lnSpc>
            <a:spcBef>
              <a:spcPct val="0"/>
            </a:spcBef>
            <a:spcAft>
              <a:spcPct val="15000"/>
            </a:spcAft>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Los trámites de Demolición y Subdivisión son los que poseen una mayor TD con 17% y 15% respectivamente.</a:t>
          </a:r>
          <a:endParaRPr lang="es-CL" sz="1300" kern="1200" dirty="0"/>
        </a:p>
        <a:p>
          <a:pPr marL="114300" lvl="1" indent="-114300" algn="l" defTabSz="577850">
            <a:lnSpc>
              <a:spcPct val="90000"/>
            </a:lnSpc>
            <a:spcBef>
              <a:spcPct val="0"/>
            </a:spcBef>
            <a:spcAft>
              <a:spcPct val="15000"/>
            </a:spcAft>
            <a:buClr>
              <a:srgbClr val="343232"/>
            </a:buClr>
            <a:buSzPts val="1200"/>
            <a:buFont typeface="Noto Sans Symbols"/>
            <a:buNone/>
          </a:pPr>
          <a:endParaRPr lang="es-CL" sz="1300" kern="1200" dirty="0"/>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Trámites como Alteración, Ampliación menor o igual a 100 m2, Ampliación Vivienda Social, Modificación sin alterar estructura y Obra Preliminar aún tienen 0% de TD.</a:t>
          </a:r>
          <a:endParaRPr lang="es-CL" sz="1300" kern="1200" dirty="0"/>
        </a:p>
        <a:p>
          <a:pPr marL="114300" lvl="1" indent="-114300" algn="l" defTabSz="577850">
            <a:lnSpc>
              <a:spcPct val="90000"/>
            </a:lnSpc>
            <a:spcBef>
              <a:spcPct val="0"/>
            </a:spcBef>
            <a:spcAft>
              <a:spcPct val="15000"/>
            </a:spcAft>
            <a:buClr>
              <a:srgbClr val="343232"/>
            </a:buClr>
            <a:buSzPts val="1200"/>
            <a:buFont typeface="Noto Sans Symbols"/>
            <a:buChar char="⮚"/>
          </a:pPr>
          <a:endParaRPr lang="es-CL" sz="1300" kern="1200" dirty="0"/>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El promedio corresponde a un 2% de TD influenciado por las TD de los trámites más comunes, que corresponden a Certificado de Informaciones Previas (1.940 certificados, un 2,5% fue digital), y el Certificado de Número (1,345 certificados, un 1,4% fue digital).</a:t>
          </a:r>
          <a:endParaRPr lang="es-CL" sz="1300" kern="1200" dirty="0"/>
        </a:p>
        <a:p>
          <a:pPr marL="114300" lvl="1" indent="-114300" algn="l" defTabSz="577850">
            <a:lnSpc>
              <a:spcPct val="90000"/>
            </a:lnSpc>
            <a:spcBef>
              <a:spcPct val="0"/>
            </a:spcBef>
            <a:spcAft>
              <a:spcPct val="15000"/>
            </a:spcAft>
            <a:buClr>
              <a:srgbClr val="343232"/>
            </a:buClr>
            <a:buSzPts val="1200"/>
            <a:buFont typeface="Noto Sans Symbols"/>
            <a:buChar char="⮚"/>
          </a:pPr>
          <a:endParaRPr lang="es-CL" sz="1300" kern="1200" dirty="0"/>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La comuna con mayor TD es Sierra Gorda con un 13,9% y la menor Huara con un 0%.</a:t>
          </a:r>
          <a:endParaRPr lang="es-CL" sz="1300" kern="1200" dirty="0"/>
        </a:p>
      </dsp:txBody>
      <dsp:txXfrm>
        <a:off x="3185" y="819950"/>
        <a:ext cx="3105570" cy="4611600"/>
      </dsp:txXfrm>
    </dsp:sp>
    <dsp:sp modelId="{A4A23B12-93A2-49A2-93D2-15F8429CC325}">
      <dsp:nvSpPr>
        <dsp:cNvPr id="0" name=""/>
        <dsp:cNvSpPr/>
      </dsp:nvSpPr>
      <dsp:spPr>
        <a:xfrm>
          <a:off x="3543535" y="13550"/>
          <a:ext cx="3105570"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L" sz="2800" b="1" kern="1200" dirty="0">
              <a:solidFill>
                <a:srgbClr val="FFFFFF"/>
              </a:solidFill>
              <a:latin typeface="Quattrocento Sans" panose="020B0502050000020003" pitchFamily="34" charset="0"/>
              <a:ea typeface="+mn-ea"/>
              <a:cs typeface="+mn-cs"/>
            </a:rPr>
            <a:t>Zona</a:t>
          </a:r>
          <a:r>
            <a:rPr lang="es-CL" sz="2800" kern="1200" dirty="0"/>
            <a:t> </a:t>
          </a:r>
          <a:r>
            <a:rPr lang="es-CL" sz="2800" b="1" kern="1200" dirty="0">
              <a:solidFill>
                <a:srgbClr val="FFFFFF"/>
              </a:solidFill>
              <a:latin typeface="Quattrocento Sans" panose="020B0502050000020003" pitchFamily="34" charset="0"/>
              <a:ea typeface="+mn-ea"/>
              <a:cs typeface="+mn-cs"/>
            </a:rPr>
            <a:t>Central</a:t>
          </a:r>
        </a:p>
      </dsp:txBody>
      <dsp:txXfrm>
        <a:off x="3543535" y="13550"/>
        <a:ext cx="3105570" cy="806400"/>
      </dsp:txXfrm>
    </dsp:sp>
    <dsp:sp modelId="{36B0B6D2-253E-43D5-870F-89FB309A93CD}">
      <dsp:nvSpPr>
        <dsp:cNvPr id="0" name=""/>
        <dsp:cNvSpPr/>
      </dsp:nvSpPr>
      <dsp:spPr>
        <a:xfrm>
          <a:off x="3543535" y="819950"/>
          <a:ext cx="3105570" cy="4611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lr>
              <a:srgbClr val="343232"/>
            </a:buClr>
            <a:buSzPts val="1200"/>
            <a:buFont typeface="Noto Sans Symbols"/>
            <a:buChar char="⮚"/>
          </a:pPr>
          <a:r>
            <a:rPr lang="en-US" sz="1300" kern="1200" dirty="0">
              <a:solidFill>
                <a:srgbClr val="343232"/>
              </a:solidFill>
              <a:latin typeface="Quattrocento Sans"/>
              <a:ea typeface="Quattrocento Sans"/>
              <a:cs typeface="Quattrocento Sans"/>
              <a:sym typeface="Quattrocento Sans"/>
            </a:rPr>
            <a:t>Se analizaron 31 comunas.</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Los trámites de Alteración y Obra Preliminar son los que poseen una mayor TD con 11,4% y 8% respectivamente.</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No se observan trámites con TD 0%.</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El promedio corresponde a un 2,9% de TD influenciado por los trámites más comunes que corresponden a Certificado de Número (71.229 aprobaciones, un 1,9% fue digital), y el Certificado de Informaciones Previas (51.866 certificados, un 4,1% fue digital).</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Las comunas con mayores TD corresponden a Calle Larga con 48,8% y Vichuquén con 20,7%. Y se observan 7 comunas con TD cercano a 0% que corresponden a Independencia, Licantén, Navidad, Paine, Pirque, Romeral, San Fernando y Villa Alegre</a:t>
          </a:r>
          <a:endParaRPr lang="es-CL" sz="1300" kern="1200" dirty="0">
            <a:solidFill>
              <a:srgbClr val="343232"/>
            </a:solidFill>
            <a:latin typeface="Quattrocento Sans"/>
            <a:ea typeface="Quattrocento Sans"/>
            <a:cs typeface="Quattrocento Sans"/>
          </a:endParaRPr>
        </a:p>
      </dsp:txBody>
      <dsp:txXfrm>
        <a:off x="3543535" y="819950"/>
        <a:ext cx="3105570" cy="4611600"/>
      </dsp:txXfrm>
    </dsp:sp>
    <dsp:sp modelId="{14E1FEB8-5E44-4C11-860B-DA07997A48A4}">
      <dsp:nvSpPr>
        <dsp:cNvPr id="0" name=""/>
        <dsp:cNvSpPr/>
      </dsp:nvSpPr>
      <dsp:spPr>
        <a:xfrm>
          <a:off x="7083886" y="13550"/>
          <a:ext cx="3105570" cy="806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CL" sz="2800" b="1" kern="1200" dirty="0">
              <a:solidFill>
                <a:srgbClr val="FFFFFF"/>
              </a:solidFill>
              <a:latin typeface="Quattrocento Sans" panose="020B0502050000020003" pitchFamily="34" charset="0"/>
              <a:ea typeface="+mn-ea"/>
              <a:cs typeface="+mn-cs"/>
            </a:rPr>
            <a:t>Zona Sur</a:t>
          </a:r>
        </a:p>
      </dsp:txBody>
      <dsp:txXfrm>
        <a:off x="7083886" y="13550"/>
        <a:ext cx="3105570" cy="806400"/>
      </dsp:txXfrm>
    </dsp:sp>
    <dsp:sp modelId="{85F2328A-6907-4FEE-B78A-24BFB9EEC90D}">
      <dsp:nvSpPr>
        <dsp:cNvPr id="0" name=""/>
        <dsp:cNvSpPr/>
      </dsp:nvSpPr>
      <dsp:spPr>
        <a:xfrm>
          <a:off x="7083886" y="819950"/>
          <a:ext cx="3105570" cy="46116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lr>
              <a:srgbClr val="343232"/>
            </a:buClr>
            <a:buSzPts val="1200"/>
            <a:buFont typeface="Noto Sans Symbols"/>
            <a:buChar char="⮚"/>
          </a:pPr>
          <a:r>
            <a:rPr lang="en-US" sz="1300" kern="1200" dirty="0">
              <a:solidFill>
                <a:srgbClr val="343232"/>
              </a:solidFill>
              <a:latin typeface="Quattrocento Sans"/>
              <a:ea typeface="Quattrocento Sans"/>
              <a:cs typeface="Quattrocento Sans"/>
              <a:sym typeface="Quattrocento Sans"/>
            </a:rPr>
            <a:t>Se analizaron 21 comunas.</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Los trámites de Obra Preliminar y Regularización Ley N°20.898 son los que poseen una mayor TD con 43,1% y 28,8% respectivamente.</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No se observan trámites con 0% de TD.</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None/>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El promedio corresponde a un 8% de TD influenciado por los trámites más comunes que corresponden a Certificado de Informaciones Previas (35.307 certificados, un 7,6% fue digital), y el Certificado de Vivienda Social (13.490 certificados, un 2,3% fue digital).</a:t>
          </a: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endParaRPr lang="es-CL" sz="1300" kern="1200" dirty="0">
            <a:solidFill>
              <a:srgbClr val="343232"/>
            </a:solidFill>
            <a:latin typeface="Quattrocento Sans"/>
            <a:ea typeface="Quattrocento Sans"/>
            <a:cs typeface="Quattrocento Sans"/>
          </a:endParaRPr>
        </a:p>
        <a:p>
          <a:pPr marL="114300" lvl="1" indent="-114300" algn="l" defTabSz="577850">
            <a:lnSpc>
              <a:spcPct val="90000"/>
            </a:lnSpc>
            <a:spcBef>
              <a:spcPct val="0"/>
            </a:spcBef>
            <a:spcAft>
              <a:spcPct val="15000"/>
            </a:spcAft>
            <a:buClr>
              <a:srgbClr val="343232"/>
            </a:buClr>
            <a:buSzPts val="1200"/>
            <a:buFont typeface="Noto Sans Symbols"/>
            <a:buChar char="⮚"/>
          </a:pPr>
          <a:r>
            <a:rPr lang="es-MX" sz="1300" kern="1200" dirty="0">
              <a:solidFill>
                <a:srgbClr val="343232"/>
              </a:solidFill>
              <a:latin typeface="Quattrocento Sans"/>
              <a:ea typeface="Quattrocento Sans"/>
              <a:cs typeface="Quattrocento Sans"/>
              <a:sym typeface="Quattrocento Sans"/>
            </a:rPr>
            <a:t>Las comunas con mayores TD corresponden a Purranque con 37,1 y Máfil con 28,9%. Se observa, sólo una comuna con TD cercano a 0, que corresponde a Bulnes.</a:t>
          </a:r>
          <a:endParaRPr lang="es-CL" sz="1300" kern="1200" dirty="0">
            <a:solidFill>
              <a:srgbClr val="343232"/>
            </a:solidFill>
            <a:latin typeface="Quattrocento Sans"/>
            <a:ea typeface="Quattrocento Sans"/>
            <a:cs typeface="Quattrocento Sans"/>
          </a:endParaRPr>
        </a:p>
      </dsp:txBody>
      <dsp:txXfrm>
        <a:off x="7083886" y="819950"/>
        <a:ext cx="3105570" cy="461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6F5CC-647D-44C5-A9F7-DF951AEA0AA3}">
      <dsp:nvSpPr>
        <dsp:cNvPr id="0" name=""/>
        <dsp:cNvSpPr/>
      </dsp:nvSpPr>
      <dsp:spPr>
        <a:xfrm>
          <a:off x="1086499" y="0"/>
          <a:ext cx="4505130" cy="450513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2DC9-8E7B-44A7-83F3-22D456A2CDA3}">
      <dsp:nvSpPr>
        <dsp:cNvPr id="0" name=""/>
        <dsp:cNvSpPr/>
      </dsp:nvSpPr>
      <dsp:spPr>
        <a:xfrm>
          <a:off x="1514486" y="427987"/>
          <a:ext cx="1757000" cy="1757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b="0" i="0" kern="1200"/>
            <a:t>Se han llevado a cabo 239.129 trámites en todos los formatos (presencial y digital).</a:t>
          </a:r>
          <a:endParaRPr lang="es-CL" sz="1100" kern="1200"/>
        </a:p>
      </dsp:txBody>
      <dsp:txXfrm>
        <a:off x="1600256" y="513757"/>
        <a:ext cx="1585460" cy="1585460"/>
      </dsp:txXfrm>
    </dsp:sp>
    <dsp:sp modelId="{37A0827D-BD92-4D5E-8808-AB2B653B4BF0}">
      <dsp:nvSpPr>
        <dsp:cNvPr id="0" name=""/>
        <dsp:cNvSpPr/>
      </dsp:nvSpPr>
      <dsp:spPr>
        <a:xfrm>
          <a:off x="3406640" y="427987"/>
          <a:ext cx="1757000" cy="1757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Los trámites más frecuentes son el Certificado de Número (89.113 trámites) y el Certificado de Informaciones Previas (80.554 trámites), tienen una TD de 1,85% y 5,43%.</a:t>
          </a:r>
          <a:endParaRPr lang="es-CL" sz="1100" kern="1200"/>
        </a:p>
      </dsp:txBody>
      <dsp:txXfrm>
        <a:off x="3492410" y="513757"/>
        <a:ext cx="1585460" cy="1585460"/>
      </dsp:txXfrm>
    </dsp:sp>
    <dsp:sp modelId="{98751152-8B17-4354-87A6-920FB3E3DEEB}">
      <dsp:nvSpPr>
        <dsp:cNvPr id="0" name=""/>
        <dsp:cNvSpPr/>
      </dsp:nvSpPr>
      <dsp:spPr>
        <a:xfrm>
          <a:off x="1514486" y="2320141"/>
          <a:ext cx="1757000" cy="1757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b="0" i="0" kern="1200"/>
            <a:t>En promedio, la tasa de digitalización en todo el período es de 4,4%, siendo los trámites con mayor TD el de Regularización Ley N°20.898, el de Alteración y el de Fusión con 15,79%, 15,43% y 13,17%.</a:t>
          </a:r>
          <a:endParaRPr lang="es-CL" sz="1100" kern="1200"/>
        </a:p>
      </dsp:txBody>
      <dsp:txXfrm>
        <a:off x="1600256" y="2405911"/>
        <a:ext cx="1585460" cy="1585460"/>
      </dsp:txXfrm>
    </dsp:sp>
    <dsp:sp modelId="{59AEE58A-0CF5-48B8-B654-5D28F0BDA215}">
      <dsp:nvSpPr>
        <dsp:cNvPr id="0" name=""/>
        <dsp:cNvSpPr/>
      </dsp:nvSpPr>
      <dsp:spPr>
        <a:xfrm>
          <a:off x="3406640" y="2320141"/>
          <a:ext cx="1757000" cy="1757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b="0" i="0" kern="1200"/>
            <a:t>Con respecto al periodo de tiempo, se observa que el promedio incrementa hasta el 2023, pasando de un 3,8% el 2021 a un 5,8% el 2023, y disminuye a un 2,2 % el 2024.</a:t>
          </a:r>
          <a:endParaRPr lang="es-CL" sz="1100" kern="1200"/>
        </a:p>
      </dsp:txBody>
      <dsp:txXfrm>
        <a:off x="3492410" y="2405911"/>
        <a:ext cx="1585460" cy="15854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a:extLst>
            <a:ext uri="{FF2B5EF4-FFF2-40B4-BE49-F238E27FC236}">
              <a16:creationId xmlns:a16="http://schemas.microsoft.com/office/drawing/2014/main" id="{C33D3BBB-81E7-3619-E170-39730AF67139}"/>
            </a:ext>
          </a:extLst>
        </p:cNvPr>
        <p:cNvGrpSpPr/>
        <p:nvPr/>
      </p:nvGrpSpPr>
      <p:grpSpPr>
        <a:xfrm>
          <a:off x="0" y="0"/>
          <a:ext cx="0" cy="0"/>
          <a:chOff x="0" y="0"/>
          <a:chExt cx="0" cy="0"/>
        </a:xfrm>
      </p:grpSpPr>
      <p:sp>
        <p:nvSpPr>
          <p:cNvPr id="546" name="Google Shape;546;p21:notes">
            <a:extLst>
              <a:ext uri="{FF2B5EF4-FFF2-40B4-BE49-F238E27FC236}">
                <a16:creationId xmlns:a16="http://schemas.microsoft.com/office/drawing/2014/main" id="{315B9311-9CC7-8687-8348-71DAA36443A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7" name="Google Shape;547;p21:notes">
            <a:extLst>
              <a:ext uri="{FF2B5EF4-FFF2-40B4-BE49-F238E27FC236}">
                <a16:creationId xmlns:a16="http://schemas.microsoft.com/office/drawing/2014/main" id="{BF637341-D9D3-64CB-FB77-6D10191F4A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698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63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AEDE26A8-941E-4643-2B3D-06679571B4A3}"/>
            </a:ext>
          </a:extLst>
        </p:cNvPr>
        <p:cNvGrpSpPr/>
        <p:nvPr/>
      </p:nvGrpSpPr>
      <p:grpSpPr>
        <a:xfrm>
          <a:off x="0" y="0"/>
          <a:ext cx="0" cy="0"/>
          <a:chOff x="0" y="0"/>
          <a:chExt cx="0" cy="0"/>
        </a:xfrm>
      </p:grpSpPr>
      <p:sp>
        <p:nvSpPr>
          <p:cNvPr id="159" name="Google Shape;159;p6:notes">
            <a:extLst>
              <a:ext uri="{FF2B5EF4-FFF2-40B4-BE49-F238E27FC236}">
                <a16:creationId xmlns:a16="http://schemas.microsoft.com/office/drawing/2014/main" id="{CC79A8D5-46FC-E88B-CD63-4EA2F2AD8C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a:extLst>
              <a:ext uri="{FF2B5EF4-FFF2-40B4-BE49-F238E27FC236}">
                <a16:creationId xmlns:a16="http://schemas.microsoft.com/office/drawing/2014/main" id="{23AA347F-D8F3-1D24-00D1-2D2E7C4965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46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F452E88D-A0FD-62A7-B951-14944C2DE730}"/>
            </a:ext>
          </a:extLst>
        </p:cNvPr>
        <p:cNvGrpSpPr/>
        <p:nvPr/>
      </p:nvGrpSpPr>
      <p:grpSpPr>
        <a:xfrm>
          <a:off x="0" y="0"/>
          <a:ext cx="0" cy="0"/>
          <a:chOff x="0" y="0"/>
          <a:chExt cx="0" cy="0"/>
        </a:xfrm>
      </p:grpSpPr>
      <p:sp>
        <p:nvSpPr>
          <p:cNvPr id="159" name="Google Shape;159;p6:notes">
            <a:extLst>
              <a:ext uri="{FF2B5EF4-FFF2-40B4-BE49-F238E27FC236}">
                <a16:creationId xmlns:a16="http://schemas.microsoft.com/office/drawing/2014/main" id="{BAED73E4-B8B8-3D66-973D-DF83090D931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a:extLst>
              <a:ext uri="{FF2B5EF4-FFF2-40B4-BE49-F238E27FC236}">
                <a16:creationId xmlns:a16="http://schemas.microsoft.com/office/drawing/2014/main" id="{BB5CB60E-2E08-C645-9EF9-1A719C13A7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22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36346E53-8B9E-DE23-8000-9580B9123185}"/>
            </a:ext>
          </a:extLst>
        </p:cNvPr>
        <p:cNvGrpSpPr/>
        <p:nvPr/>
      </p:nvGrpSpPr>
      <p:grpSpPr>
        <a:xfrm>
          <a:off x="0" y="0"/>
          <a:ext cx="0" cy="0"/>
          <a:chOff x="0" y="0"/>
          <a:chExt cx="0" cy="0"/>
        </a:xfrm>
      </p:grpSpPr>
      <p:sp>
        <p:nvSpPr>
          <p:cNvPr id="133" name="Google Shape;133;p5:notes">
            <a:extLst>
              <a:ext uri="{FF2B5EF4-FFF2-40B4-BE49-F238E27FC236}">
                <a16:creationId xmlns:a16="http://schemas.microsoft.com/office/drawing/2014/main" id="{990145CB-A8DF-F502-6169-F902BB1F51B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a:extLst>
              <a:ext uri="{FF2B5EF4-FFF2-40B4-BE49-F238E27FC236}">
                <a16:creationId xmlns:a16="http://schemas.microsoft.com/office/drawing/2014/main" id="{0680D625-F561-E2AF-9B08-78556CD0D2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42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3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3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Vertical Title and Text">
  <p:cSld name="4_Vertical Title and Text">
    <p:spTree>
      <p:nvGrpSpPr>
        <p:cNvPr id="1" name="Shape 3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Vertical Title and Text">
  <p:cSld name="3_Vertical Title and Text">
    <p:spTree>
      <p:nvGrpSpPr>
        <p:cNvPr id="1" name="Shape 3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3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Vertical Title and Text">
  <p:cSld name="6_Vertical Title and Text">
    <p:spTree>
      <p:nvGrpSpPr>
        <p:cNvPr id="1" name="Shape 3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16"/>
        <p:cNvGrpSpPr/>
        <p:nvPr/>
      </p:nvGrpSpPr>
      <p:grpSpPr>
        <a:xfrm>
          <a:off x="0" y="0"/>
          <a:ext cx="0" cy="0"/>
          <a:chOff x="0" y="0"/>
          <a:chExt cx="0" cy="0"/>
        </a:xfrm>
      </p:grpSpPr>
      <p:sp>
        <p:nvSpPr>
          <p:cNvPr id="17" name="Google Shape;17;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Vertical Title and Text">
  <p:cSld name="7_Vertical Title and Text">
    <p:spTree>
      <p:nvGrpSpPr>
        <p:cNvPr id="1" name="Shape 39"/>
        <p:cNvGrpSpPr/>
        <p:nvPr/>
      </p:nvGrpSpPr>
      <p:grpSpPr>
        <a:xfrm>
          <a:off x="0" y="0"/>
          <a:ext cx="0" cy="0"/>
          <a:chOff x="0" y="0"/>
          <a:chExt cx="0" cy="0"/>
        </a:xfrm>
      </p:grpSpPr>
      <p:sp>
        <p:nvSpPr>
          <p:cNvPr id="40" name="Google Shape;40;p43"/>
          <p:cNvSpPr>
            <a:spLocks noGrp="1"/>
          </p:cNvSpPr>
          <p:nvPr>
            <p:ph type="pic" idx="2"/>
          </p:nvPr>
        </p:nvSpPr>
        <p:spPr>
          <a:xfrm>
            <a:off x="0" y="-1"/>
            <a:ext cx="12192000" cy="6858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Vertical Title and Text">
  <p:cSld name="5_Vertical Title and Text">
    <p:spTree>
      <p:nvGrpSpPr>
        <p:cNvPr id="1"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
        <p:cNvGrpSpPr/>
        <p:nvPr/>
      </p:nvGrpSpPr>
      <p:grpSpPr>
        <a:xfrm>
          <a:off x="0" y="0"/>
          <a:ext cx="0" cy="0"/>
          <a:chOff x="0" y="0"/>
          <a:chExt cx="0" cy="0"/>
        </a:xfrm>
      </p:grpSpPr>
      <p:sp>
        <p:nvSpPr>
          <p:cNvPr id="45" name="Google Shape;45;p1"/>
          <p:cNvSpPr/>
          <p:nvPr/>
        </p:nvSpPr>
        <p:spPr>
          <a:xfrm>
            <a:off x="795683" y="3095623"/>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46" name="Google Shape;46;p1"/>
          <p:cNvSpPr/>
          <p:nvPr/>
        </p:nvSpPr>
        <p:spPr>
          <a:xfrm flipH="1">
            <a:off x="10968777" y="3095622"/>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47" name="Google Shape;47;p1"/>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48" name="Google Shape;48;p1"/>
          <p:cNvSpPr/>
          <p:nvPr/>
        </p:nvSpPr>
        <p:spPr>
          <a:xfrm rot="10800000" flipH="1">
            <a:off x="0" y="-3"/>
            <a:ext cx="7010402" cy="6858002"/>
          </a:xfrm>
          <a:prstGeom prst="parallelogram">
            <a:avLst>
              <a:gd name="adj" fmla="val 6910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9" name="Google Shape;49;p1"/>
          <p:cNvSpPr/>
          <p:nvPr/>
        </p:nvSpPr>
        <p:spPr>
          <a:xfrm rot="10800000">
            <a:off x="5181598" y="0"/>
            <a:ext cx="7010402" cy="6858002"/>
          </a:xfrm>
          <a:prstGeom prst="parallelogram">
            <a:avLst>
              <a:gd name="adj" fmla="val 6910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0" name="Google Shape;50;p1"/>
          <p:cNvSpPr txBox="1"/>
          <p:nvPr/>
        </p:nvSpPr>
        <p:spPr>
          <a:xfrm>
            <a:off x="1152292" y="2063137"/>
            <a:ext cx="9887416"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Montserrat Black"/>
              <a:buNone/>
            </a:pPr>
            <a:r>
              <a:rPr lang="en-US" sz="3600" b="0" i="0" u="none" strike="noStrike" cap="none" dirty="0">
                <a:solidFill>
                  <a:srgbClr val="FFFFFF"/>
                </a:solidFill>
                <a:latin typeface="Montserrat Black"/>
                <a:ea typeface="Montserrat Black"/>
                <a:cs typeface="Montserrat Black"/>
                <a:sym typeface="Montserrat Black"/>
              </a:rPr>
              <a:t>ESTUDIO REPORTE DE LA</a:t>
            </a:r>
            <a:endParaRPr dirty="0"/>
          </a:p>
          <a:p>
            <a:pPr marL="0" marR="0" lvl="0" indent="0" algn="ctr" rtl="0">
              <a:lnSpc>
                <a:spcPct val="100000"/>
              </a:lnSpc>
              <a:spcBef>
                <a:spcPts val="0"/>
              </a:spcBef>
              <a:spcAft>
                <a:spcPts val="0"/>
              </a:spcAft>
              <a:buClr>
                <a:srgbClr val="FFFFFF"/>
              </a:buClr>
              <a:buSzPts val="3600"/>
              <a:buFont typeface="Montserrat Black"/>
              <a:buNone/>
            </a:pPr>
            <a:r>
              <a:rPr lang="en-US" sz="3600" b="0" i="0" u="none" strike="noStrike" cap="none" dirty="0">
                <a:solidFill>
                  <a:srgbClr val="FFFFFF"/>
                </a:solidFill>
                <a:latin typeface="Montserrat Black"/>
                <a:ea typeface="Montserrat Black"/>
                <a:cs typeface="Montserrat Black"/>
                <a:sym typeface="Montserrat Black"/>
              </a:rPr>
              <a:t>PERCEPCIÓN DE USUARIOS FINALES</a:t>
            </a:r>
            <a:endParaRPr dirty="0"/>
          </a:p>
          <a:p>
            <a:pPr marL="0" marR="0" lvl="0" indent="0" algn="ctr" rtl="0">
              <a:lnSpc>
                <a:spcPct val="100000"/>
              </a:lnSpc>
              <a:spcBef>
                <a:spcPts val="0"/>
              </a:spcBef>
              <a:spcAft>
                <a:spcPts val="0"/>
              </a:spcAft>
              <a:buClr>
                <a:srgbClr val="FFFFFF"/>
              </a:buClr>
              <a:buSzPts val="3600"/>
              <a:buFont typeface="Montserrat Black"/>
              <a:buNone/>
            </a:pPr>
            <a:r>
              <a:rPr lang="en-US" sz="3600" b="0" i="0" u="none" strike="noStrike" cap="none" dirty="0">
                <a:solidFill>
                  <a:srgbClr val="FFFFFF"/>
                </a:solidFill>
                <a:latin typeface="Montserrat Black"/>
                <a:ea typeface="Montserrat Black"/>
                <a:cs typeface="Montserrat Black"/>
                <a:sym typeface="Montserrat Black"/>
              </a:rPr>
              <a:t>DE LA PLATAFORMA DOM EN LÍNEA</a:t>
            </a:r>
            <a:endParaRPr dirty="0"/>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dirty="0">
              <a:solidFill>
                <a:srgbClr val="FFFFFF"/>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rgbClr val="FFFFFF"/>
              </a:buClr>
              <a:buSzPts val="2400"/>
              <a:buFont typeface="Montserrat Black"/>
              <a:buNone/>
            </a:pPr>
            <a:r>
              <a:rPr lang="en-US" sz="2400" b="0" i="0" u="none" strike="noStrike" cap="none" dirty="0" err="1">
                <a:solidFill>
                  <a:srgbClr val="FFFFFF"/>
                </a:solidFill>
                <a:latin typeface="Montserrat Black"/>
                <a:ea typeface="Montserrat Black"/>
                <a:cs typeface="Montserrat Black"/>
                <a:sym typeface="Montserrat Black"/>
              </a:rPr>
              <a:t>Preparado</a:t>
            </a:r>
            <a:r>
              <a:rPr lang="en-US" sz="2400" b="0" i="0" u="none" strike="noStrike" cap="none" dirty="0">
                <a:solidFill>
                  <a:srgbClr val="FFFFFF"/>
                </a:solidFill>
                <a:latin typeface="Montserrat Black"/>
                <a:ea typeface="Montserrat Black"/>
                <a:cs typeface="Montserrat Black"/>
                <a:sym typeface="Montserrat Black"/>
              </a:rPr>
              <a:t> para:</a:t>
            </a:r>
            <a:endParaRPr dirty="0"/>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FFFFFF"/>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FFFFFF"/>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rgbClr val="FFFFFF"/>
              </a:buClr>
              <a:buSzPts val="2400"/>
              <a:buFont typeface="Montserrat Black"/>
              <a:buNone/>
            </a:pPr>
            <a:r>
              <a:rPr lang="en-US" sz="2400" b="0" i="0" u="none" strike="noStrike" cap="none" dirty="0" err="1">
                <a:solidFill>
                  <a:srgbClr val="FFFFFF"/>
                </a:solidFill>
                <a:latin typeface="Montserrat Black"/>
                <a:ea typeface="Montserrat Black"/>
                <a:cs typeface="Montserrat Black"/>
                <a:sym typeface="Montserrat Black"/>
              </a:rPr>
              <a:t>Dic</a:t>
            </a:r>
            <a:r>
              <a:rPr lang="en-US" sz="2400" b="0" i="0" u="none" strike="noStrike" cap="none" dirty="0">
                <a:solidFill>
                  <a:srgbClr val="FFFFFF"/>
                </a:solidFill>
                <a:latin typeface="Montserrat Black"/>
                <a:ea typeface="Montserrat Black"/>
                <a:cs typeface="Montserrat Black"/>
                <a:sym typeface="Montserrat Black"/>
              </a:rPr>
              <a:t> 2024 </a:t>
            </a:r>
            <a:endParaRPr sz="2400" b="0" i="0" u="none" strike="noStrike" cap="none" dirty="0">
              <a:solidFill>
                <a:srgbClr val="FFFFFF"/>
              </a:solidFill>
              <a:latin typeface="Montserrat Black"/>
              <a:ea typeface="Montserrat Black"/>
              <a:cs typeface="Montserrat Black"/>
              <a:sym typeface="Montserrat Black"/>
            </a:endParaRPr>
          </a:p>
        </p:txBody>
      </p:sp>
      <p:pic>
        <p:nvPicPr>
          <p:cNvPr id="51" name="Google Shape;51;p1" descr="Un dibujo con letras&#10;&#10;Descripción generada automáticamente con confianza media"/>
          <p:cNvPicPr preferRelativeResize="0"/>
          <p:nvPr/>
        </p:nvPicPr>
        <p:blipFill rotWithShape="1">
          <a:blip r:embed="rId4">
            <a:alphaModFix/>
          </a:blip>
          <a:srcRect/>
          <a:stretch/>
        </p:blipFill>
        <p:spPr>
          <a:xfrm>
            <a:off x="272949" y="6095571"/>
            <a:ext cx="1078523" cy="517975"/>
          </a:xfrm>
          <a:prstGeom prst="rect">
            <a:avLst/>
          </a:prstGeom>
          <a:noFill/>
          <a:ln>
            <a:noFill/>
          </a:ln>
        </p:spPr>
      </p:pic>
      <p:sp>
        <p:nvSpPr>
          <p:cNvPr id="52" name="Google Shape;52;p1"/>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grpSp>
        <p:nvGrpSpPr>
          <p:cNvPr id="53" name="Google Shape;53;p1"/>
          <p:cNvGrpSpPr/>
          <p:nvPr/>
        </p:nvGrpSpPr>
        <p:grpSpPr>
          <a:xfrm rot="-8509105">
            <a:off x="11341233" y="238153"/>
            <a:ext cx="729084" cy="576569"/>
            <a:chOff x="9507897" y="3508568"/>
            <a:chExt cx="1745332" cy="1380230"/>
          </a:xfrm>
        </p:grpSpPr>
        <p:sp>
          <p:nvSpPr>
            <p:cNvPr id="54" name="Google Shape;54;p1"/>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 name="Google Shape;55;p1"/>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 name="Google Shape;56;p1"/>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57" name="Google Shape;57;p1"/>
          <p:cNvPicPr preferRelativeResize="0"/>
          <p:nvPr/>
        </p:nvPicPr>
        <p:blipFill rotWithShape="1">
          <a:blip r:embed="rId5">
            <a:alphaModFix/>
          </a:blip>
          <a:srcRect/>
          <a:stretch/>
        </p:blipFill>
        <p:spPr>
          <a:xfrm>
            <a:off x="7867611" y="4261179"/>
            <a:ext cx="2695575" cy="1390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E6E14CCD-1FE8-37D7-E7FF-5E1A2D90EF54}"/>
            </a:ext>
          </a:extLst>
        </p:cNvPr>
        <p:cNvGrpSpPr/>
        <p:nvPr/>
      </p:nvGrpSpPr>
      <p:grpSpPr>
        <a:xfrm>
          <a:off x="0" y="0"/>
          <a:ext cx="0" cy="0"/>
          <a:chOff x="0" y="0"/>
          <a:chExt cx="0" cy="0"/>
        </a:xfrm>
      </p:grpSpPr>
      <p:sp>
        <p:nvSpPr>
          <p:cNvPr id="136" name="Google Shape;136;p5">
            <a:extLst>
              <a:ext uri="{FF2B5EF4-FFF2-40B4-BE49-F238E27FC236}">
                <a16:creationId xmlns:a16="http://schemas.microsoft.com/office/drawing/2014/main" id="{D04278EC-2FE5-98EF-9BAC-4F91A0EA9B3D}"/>
              </a:ext>
            </a:extLst>
          </p:cNvPr>
          <p:cNvSpPr/>
          <p:nvPr/>
        </p:nvSpPr>
        <p:spPr>
          <a:xfrm>
            <a:off x="5811520" y="-32581"/>
            <a:ext cx="6380481" cy="6819793"/>
          </a:xfrm>
          <a:custGeom>
            <a:avLst/>
            <a:gdLst/>
            <a:ahLst/>
            <a:cxnLst/>
            <a:rect l="l" t="t" r="r" b="b"/>
            <a:pathLst>
              <a:path w="2905125" h="3105150" extrusionOk="0">
                <a:moveTo>
                  <a:pt x="7144" y="7144"/>
                </a:moveTo>
                <a:cubicBezTo>
                  <a:pt x="7144" y="7144"/>
                  <a:pt x="431959" y="119539"/>
                  <a:pt x="466249" y="453866"/>
                </a:cubicBezTo>
                <a:cubicBezTo>
                  <a:pt x="500539" y="789146"/>
                  <a:pt x="309086" y="1013936"/>
                  <a:pt x="619601" y="1364456"/>
                </a:cubicBezTo>
                <a:cubicBezTo>
                  <a:pt x="931069" y="1714976"/>
                  <a:pt x="1347311" y="1463516"/>
                  <a:pt x="1604486" y="1536859"/>
                </a:cubicBezTo>
                <a:cubicBezTo>
                  <a:pt x="1799749" y="1592104"/>
                  <a:pt x="2097881" y="1691164"/>
                  <a:pt x="2193131" y="2384584"/>
                </a:cubicBezTo>
                <a:cubicBezTo>
                  <a:pt x="2288381" y="3078004"/>
                  <a:pt x="2902744" y="3101816"/>
                  <a:pt x="2902744" y="3101816"/>
                </a:cubicBezTo>
                <a:lnTo>
                  <a:pt x="2902744" y="7144"/>
                </a:lnTo>
                <a:lnTo>
                  <a:pt x="714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8" name="Google Shape;138;p5">
            <a:extLst>
              <a:ext uri="{FF2B5EF4-FFF2-40B4-BE49-F238E27FC236}">
                <a16:creationId xmlns:a16="http://schemas.microsoft.com/office/drawing/2014/main" id="{CF968C2A-C32D-093B-CA47-46BB68ADFBA7}"/>
              </a:ext>
            </a:extLst>
          </p:cNvPr>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39" name="Google Shape;139;p5">
            <a:extLst>
              <a:ext uri="{FF2B5EF4-FFF2-40B4-BE49-F238E27FC236}">
                <a16:creationId xmlns:a16="http://schemas.microsoft.com/office/drawing/2014/main" id="{91B0985E-7451-6381-5A00-902B4A860804}"/>
              </a:ext>
            </a:extLst>
          </p:cNvPr>
          <p:cNvGrpSpPr/>
          <p:nvPr/>
        </p:nvGrpSpPr>
        <p:grpSpPr>
          <a:xfrm rot="-8509105">
            <a:off x="11341233" y="238153"/>
            <a:ext cx="729084" cy="576569"/>
            <a:chOff x="9507897" y="3508568"/>
            <a:chExt cx="1745332" cy="1380230"/>
          </a:xfrm>
        </p:grpSpPr>
        <p:sp>
          <p:nvSpPr>
            <p:cNvPr id="140" name="Google Shape;140;p5">
              <a:extLst>
                <a:ext uri="{FF2B5EF4-FFF2-40B4-BE49-F238E27FC236}">
                  <a16:creationId xmlns:a16="http://schemas.microsoft.com/office/drawing/2014/main" id="{83E92079-74BC-2FB2-82AC-C4DD5687BFBC}"/>
                </a:ext>
              </a:extLst>
            </p:cNvPr>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5">
              <a:extLst>
                <a:ext uri="{FF2B5EF4-FFF2-40B4-BE49-F238E27FC236}">
                  <a16:creationId xmlns:a16="http://schemas.microsoft.com/office/drawing/2014/main" id="{D305FDEB-FF3E-3232-F1C4-F0E5A7A7ECB9}"/>
                </a:ext>
              </a:extLst>
            </p:cNvPr>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2" name="Google Shape;142;p5">
              <a:extLst>
                <a:ext uri="{FF2B5EF4-FFF2-40B4-BE49-F238E27FC236}">
                  <a16:creationId xmlns:a16="http://schemas.microsoft.com/office/drawing/2014/main" id="{E8E08AF9-8292-64E6-D783-A619E8EF9941}"/>
                </a:ext>
              </a:extLst>
            </p:cNvPr>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44" name="Google Shape;144;p5">
            <a:extLst>
              <a:ext uri="{FF2B5EF4-FFF2-40B4-BE49-F238E27FC236}">
                <a16:creationId xmlns:a16="http://schemas.microsoft.com/office/drawing/2014/main" id="{947FC0FE-06B9-8D0D-C3FF-39A107B36A99}"/>
              </a:ext>
            </a:extLst>
          </p:cNvPr>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sp>
        <p:nvSpPr>
          <p:cNvPr id="145" name="Google Shape;145;p5">
            <a:extLst>
              <a:ext uri="{FF2B5EF4-FFF2-40B4-BE49-F238E27FC236}">
                <a16:creationId xmlns:a16="http://schemas.microsoft.com/office/drawing/2014/main" id="{108B2836-9EC2-FE71-2F15-13EBAFEC91C5}"/>
              </a:ext>
            </a:extLst>
          </p:cNvPr>
          <p:cNvSpPr/>
          <p:nvPr/>
        </p:nvSpPr>
        <p:spPr>
          <a:xfrm>
            <a:off x="8722168" y="6309779"/>
            <a:ext cx="3289849" cy="2683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50" b="0" i="1">
                <a:solidFill>
                  <a:srgbClr val="222222"/>
                </a:solidFill>
                <a:latin typeface="Quattrocento Sans"/>
                <a:ea typeface="Quattrocento Sans"/>
                <a:cs typeface="Quattrocento Sans"/>
                <a:sym typeface="Quattrocento Sans"/>
              </a:rPr>
              <a:t>Fuente: Elaboración propia</a:t>
            </a:r>
            <a:endParaRPr sz="1050" i="1">
              <a:solidFill>
                <a:schemeClr val="dk1"/>
              </a:solidFill>
              <a:latin typeface="Quattrocento Sans"/>
              <a:ea typeface="Quattrocento Sans"/>
              <a:cs typeface="Quattrocento Sans"/>
              <a:sym typeface="Quattrocento Sans"/>
            </a:endParaRPr>
          </a:p>
        </p:txBody>
      </p:sp>
      <p:sp>
        <p:nvSpPr>
          <p:cNvPr id="152" name="Google Shape;152;p5">
            <a:extLst>
              <a:ext uri="{FF2B5EF4-FFF2-40B4-BE49-F238E27FC236}">
                <a16:creationId xmlns:a16="http://schemas.microsoft.com/office/drawing/2014/main" id="{34CCE6B4-57B8-C03B-00ED-69F69DF9C293}"/>
              </a:ext>
            </a:extLst>
          </p:cNvPr>
          <p:cNvSpPr/>
          <p:nvPr/>
        </p:nvSpPr>
        <p:spPr>
          <a:xfrm>
            <a:off x="11406061" y="6095571"/>
            <a:ext cx="540000" cy="54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dirty="0">
                <a:solidFill>
                  <a:srgbClr val="000000"/>
                </a:solidFill>
                <a:latin typeface="Calibri"/>
                <a:ea typeface="Calibri"/>
                <a:cs typeface="Calibri"/>
                <a:sym typeface="Calibri"/>
              </a:rPr>
              <a:t>7</a:t>
            </a:r>
            <a:endParaRPr sz="1500" dirty="0">
              <a:solidFill>
                <a:srgbClr val="000000"/>
              </a:solidFill>
              <a:latin typeface="Calibri"/>
              <a:ea typeface="Calibri"/>
              <a:cs typeface="Calibri"/>
              <a:sym typeface="Calibri"/>
            </a:endParaRPr>
          </a:p>
        </p:txBody>
      </p:sp>
      <p:sp>
        <p:nvSpPr>
          <p:cNvPr id="4" name="TextBox 20">
            <a:extLst>
              <a:ext uri="{FF2B5EF4-FFF2-40B4-BE49-F238E27FC236}">
                <a16:creationId xmlns:a16="http://schemas.microsoft.com/office/drawing/2014/main" id="{EB004DCB-772E-0F49-1F97-BD81B2B75495}"/>
              </a:ext>
            </a:extLst>
          </p:cNvPr>
          <p:cNvSpPr txBox="1"/>
          <p:nvPr/>
        </p:nvSpPr>
        <p:spPr>
          <a:xfrm>
            <a:off x="614578" y="769845"/>
            <a:ext cx="54814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600" b="1" i="0" u="none" strike="noStrike" cap="none" dirty="0">
                <a:solidFill>
                  <a:srgbClr val="453D2B"/>
                </a:solidFill>
                <a:latin typeface="Montserrat Medium"/>
                <a:ea typeface="Montserrat Medium"/>
                <a:cs typeface="Montserrat Medium"/>
                <a:sym typeface="Montserrat Medium"/>
              </a:rPr>
              <a:t>En resumen</a:t>
            </a:r>
            <a:endParaRPr kumimoji="0" lang="id-ID" sz="3600" b="1" i="0" u="none" strike="noStrike" kern="1200" cap="none" spc="0" normalizeH="0" baseline="0" noProof="0" dirty="0">
              <a:ln>
                <a:noFill/>
              </a:ln>
              <a:solidFill>
                <a:srgbClr val="E9E5DC">
                  <a:lumMod val="25000"/>
                </a:srgbClr>
              </a:solidFill>
              <a:effectLst/>
              <a:uLnTx/>
              <a:uFillTx/>
              <a:latin typeface="Montserrat Medium" panose="00000600000000000000" pitchFamily="50" charset="0"/>
              <a:ea typeface="+mn-ea"/>
              <a:cs typeface="Poppins SemiBold" panose="00000700000000000000" pitchFamily="50" charset="0"/>
            </a:endParaRPr>
          </a:p>
        </p:txBody>
      </p:sp>
      <p:graphicFrame>
        <p:nvGraphicFramePr>
          <p:cNvPr id="6" name="Diagrama 5">
            <a:extLst>
              <a:ext uri="{FF2B5EF4-FFF2-40B4-BE49-F238E27FC236}">
                <a16:creationId xmlns:a16="http://schemas.microsoft.com/office/drawing/2014/main" id="{57BB188D-9AD0-03E1-3608-7F553C612CDA}"/>
              </a:ext>
            </a:extLst>
          </p:cNvPr>
          <p:cNvGraphicFramePr/>
          <p:nvPr>
            <p:extLst>
              <p:ext uri="{D42A27DB-BD31-4B8C-83A1-F6EECF244321}">
                <p14:modId xmlns:p14="http://schemas.microsoft.com/office/powerpoint/2010/main" val="2032880970"/>
              </p:ext>
            </p:extLst>
          </p:nvPr>
        </p:nvGraphicFramePr>
        <p:xfrm>
          <a:off x="-721244" y="1583025"/>
          <a:ext cx="6678128" cy="450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oogle Shape;228;p9">
            <a:extLst>
              <a:ext uri="{FF2B5EF4-FFF2-40B4-BE49-F238E27FC236}">
                <a16:creationId xmlns:a16="http://schemas.microsoft.com/office/drawing/2014/main" id="{8AE2B3AC-31B7-0CCD-FA54-9A4AA2527D2C}"/>
              </a:ext>
            </a:extLst>
          </p:cNvPr>
          <p:cNvPicPr preferRelativeResize="0"/>
          <p:nvPr/>
        </p:nvPicPr>
        <p:blipFill rotWithShape="1">
          <a:blip r:embed="rId8">
            <a:alphaModFix/>
          </a:blip>
          <a:srcRect/>
          <a:stretch/>
        </p:blipFill>
        <p:spPr>
          <a:xfrm>
            <a:off x="6089587" y="285585"/>
            <a:ext cx="5379197" cy="3025353"/>
          </a:xfrm>
          <a:prstGeom prst="rect">
            <a:avLst/>
          </a:prstGeom>
          <a:noFill/>
          <a:ln>
            <a:noFill/>
          </a:ln>
        </p:spPr>
      </p:pic>
      <p:pic>
        <p:nvPicPr>
          <p:cNvPr id="8" name="Google Shape;229;p9">
            <a:extLst>
              <a:ext uri="{FF2B5EF4-FFF2-40B4-BE49-F238E27FC236}">
                <a16:creationId xmlns:a16="http://schemas.microsoft.com/office/drawing/2014/main" id="{E8D7966C-A0BB-D3EB-862E-4A3464AD56DD}"/>
              </a:ext>
            </a:extLst>
          </p:cNvPr>
          <p:cNvPicPr preferRelativeResize="0"/>
          <p:nvPr/>
        </p:nvPicPr>
        <p:blipFill rotWithShape="1">
          <a:blip r:embed="rId9">
            <a:alphaModFix/>
          </a:blip>
          <a:srcRect/>
          <a:stretch/>
        </p:blipFill>
        <p:spPr>
          <a:xfrm>
            <a:off x="6081667" y="3312346"/>
            <a:ext cx="5378400" cy="3027600"/>
          </a:xfrm>
          <a:prstGeom prst="rect">
            <a:avLst/>
          </a:prstGeom>
          <a:noFill/>
          <a:ln>
            <a:noFill/>
          </a:ln>
        </p:spPr>
      </p:pic>
    </p:spTree>
    <p:extLst>
      <p:ext uri="{BB962C8B-B14F-4D97-AF65-F5344CB8AC3E}">
        <p14:creationId xmlns:p14="http://schemas.microsoft.com/office/powerpoint/2010/main" val="303855256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11"/>
          <p:cNvSpPr/>
          <p:nvPr/>
        </p:nvSpPr>
        <p:spPr>
          <a:xfrm>
            <a:off x="795683" y="3095623"/>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1" name="Google Shape;261;p11"/>
          <p:cNvSpPr/>
          <p:nvPr/>
        </p:nvSpPr>
        <p:spPr>
          <a:xfrm flipH="1">
            <a:off x="10968777" y="3095622"/>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2" name="Google Shape;262;p11"/>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3" name="Google Shape;263;p11"/>
          <p:cNvSpPr txBox="1"/>
          <p:nvPr/>
        </p:nvSpPr>
        <p:spPr>
          <a:xfrm>
            <a:off x="1152292" y="2551835"/>
            <a:ext cx="9887416"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Montserrat Black"/>
              <a:buNone/>
            </a:pPr>
            <a:r>
              <a:rPr lang="en-US" sz="4800" b="0" i="0" u="none" strike="noStrike" cap="none">
                <a:solidFill>
                  <a:srgbClr val="FFFFFF"/>
                </a:solidFill>
                <a:latin typeface="Montserrat Black"/>
                <a:ea typeface="Montserrat Black"/>
                <a:cs typeface="Montserrat Black"/>
                <a:sym typeface="Montserrat Black"/>
              </a:rPr>
              <a:t>ANALISIS Y RESULTADOS CUALITATIVO</a:t>
            </a:r>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FFFFFF"/>
              </a:solidFill>
              <a:latin typeface="Montserrat Black"/>
              <a:ea typeface="Montserrat Black"/>
              <a:cs typeface="Montserrat Black"/>
              <a:sym typeface="Montserrat Black"/>
            </a:endParaRPr>
          </a:p>
        </p:txBody>
      </p:sp>
      <p:pic>
        <p:nvPicPr>
          <p:cNvPr id="264" name="Google Shape;264;p11" descr="Un dibujo con letras&#10;&#10;Descripción generada automáticamente con confianza media"/>
          <p:cNvPicPr preferRelativeResize="0"/>
          <p:nvPr/>
        </p:nvPicPr>
        <p:blipFill rotWithShape="1">
          <a:blip r:embed="rId4">
            <a:alphaModFix/>
          </a:blip>
          <a:srcRect/>
          <a:stretch/>
        </p:blipFill>
        <p:spPr>
          <a:xfrm>
            <a:off x="272949" y="6095571"/>
            <a:ext cx="1078523" cy="517975"/>
          </a:xfrm>
          <a:prstGeom prst="rect">
            <a:avLst/>
          </a:prstGeom>
          <a:noFill/>
          <a:ln>
            <a:noFill/>
          </a:ln>
        </p:spPr>
      </p:pic>
      <p:sp>
        <p:nvSpPr>
          <p:cNvPr id="265" name="Google Shape;265;p11"/>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grpSp>
        <p:nvGrpSpPr>
          <p:cNvPr id="266" name="Google Shape;266;p11"/>
          <p:cNvGrpSpPr/>
          <p:nvPr/>
        </p:nvGrpSpPr>
        <p:grpSpPr>
          <a:xfrm rot="-8509105">
            <a:off x="11341233" y="238153"/>
            <a:ext cx="729084" cy="576569"/>
            <a:chOff x="9507897" y="3508568"/>
            <a:chExt cx="1745332" cy="1380230"/>
          </a:xfrm>
        </p:grpSpPr>
        <p:sp>
          <p:nvSpPr>
            <p:cNvPr id="267" name="Google Shape;267;p11"/>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11"/>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p11"/>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dirty="0">
                <a:latin typeface="Calibri"/>
                <a:ea typeface="Calibri"/>
                <a:cs typeface="Calibri"/>
                <a:sym typeface="Calibri"/>
              </a:rPr>
              <a:t>8</a:t>
            </a:r>
            <a:endParaRPr sz="1500" b="0" i="0" u="none" strike="noStrike" cap="none" dirty="0">
              <a:solidFill>
                <a:srgbClr val="000000"/>
              </a:solidFill>
              <a:latin typeface="Calibri"/>
              <a:ea typeface="Calibri"/>
              <a:cs typeface="Calibri"/>
              <a:sym typeface="Calibri"/>
            </a:endParaRPr>
          </a:p>
        </p:txBody>
      </p:sp>
      <p:sp>
        <p:nvSpPr>
          <p:cNvPr id="275" name="Google Shape;275;p12"/>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76" name="Google Shape;276;p12"/>
          <p:cNvGrpSpPr/>
          <p:nvPr/>
        </p:nvGrpSpPr>
        <p:grpSpPr>
          <a:xfrm rot="-8509105">
            <a:off x="11341233" y="238153"/>
            <a:ext cx="729084" cy="576569"/>
            <a:chOff x="9507897" y="3508568"/>
            <a:chExt cx="1745332" cy="1380230"/>
          </a:xfrm>
        </p:grpSpPr>
        <p:sp>
          <p:nvSpPr>
            <p:cNvPr id="277" name="Google Shape;277;p12"/>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8" name="Google Shape;278;p12"/>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9" name="Google Shape;279;p12"/>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80" name="Google Shape;280;p12"/>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Valoración General de la Plataforma</a:t>
            </a:r>
            <a:endParaRPr sz="3200" b="1" i="0" u="none" strike="noStrike" cap="none">
              <a:solidFill>
                <a:srgbClr val="453D2B"/>
              </a:solidFill>
              <a:latin typeface="Montserrat Medium"/>
              <a:ea typeface="Montserrat Medium"/>
              <a:cs typeface="Montserrat Medium"/>
              <a:sym typeface="Montserrat Medium"/>
            </a:endParaRPr>
          </a:p>
        </p:txBody>
      </p:sp>
      <p:sp>
        <p:nvSpPr>
          <p:cNvPr id="281" name="Google Shape;281;p12"/>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282" name="Google Shape;282;p12"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grpSp>
        <p:nvGrpSpPr>
          <p:cNvPr id="283" name="Google Shape;283;p12"/>
          <p:cNvGrpSpPr/>
          <p:nvPr/>
        </p:nvGrpSpPr>
        <p:grpSpPr>
          <a:xfrm flipH="1">
            <a:off x="580197" y="1048352"/>
            <a:ext cx="5739536" cy="1202706"/>
            <a:chOff x="862683" y="2103"/>
            <a:chExt cx="5014749" cy="2544643"/>
          </a:xfrm>
        </p:grpSpPr>
        <p:sp>
          <p:nvSpPr>
            <p:cNvPr id="284" name="Google Shape;284;p12"/>
            <p:cNvSpPr/>
            <p:nvPr/>
          </p:nvSpPr>
          <p:spPr>
            <a:xfrm rot="10800000">
              <a:off x="862683" y="2103"/>
              <a:ext cx="5014749" cy="2544643"/>
            </a:xfrm>
            <a:prstGeom prst="rect">
              <a:avLst/>
            </a:prstGeom>
            <a:solidFill>
              <a:srgbClr val="C02332"/>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sp>
          <p:nvSpPr>
            <p:cNvPr id="285" name="Google Shape;285;p12"/>
            <p:cNvSpPr txBox="1"/>
            <p:nvPr/>
          </p:nvSpPr>
          <p:spPr>
            <a:xfrm>
              <a:off x="863744" y="2103"/>
              <a:ext cx="5013688" cy="2544643"/>
            </a:xfrm>
            <a:prstGeom prst="rect">
              <a:avLst/>
            </a:prstGeom>
            <a:noFill/>
            <a:ln>
              <a:noFill/>
            </a:ln>
          </p:spPr>
          <p:txBody>
            <a:bodyPr spcFirstLastPara="1" wrap="square" lIns="457925" tIns="49525" rIns="92450" bIns="49525" anchor="t" anchorCtr="0">
              <a:noAutofit/>
            </a:bodyPr>
            <a:lstStyle/>
            <a:p>
              <a:pPr marL="0" marR="0" lvl="0" indent="0" algn="l" rtl="0">
                <a:spcBef>
                  <a:spcPts val="0"/>
                </a:spcBef>
                <a:spcAft>
                  <a:spcPts val="0"/>
                </a:spcAft>
                <a:buClr>
                  <a:schemeClr val="lt1"/>
                </a:buClr>
                <a:buSzPts val="1200"/>
                <a:buFont typeface="Quattrocento Sans"/>
                <a:buNone/>
              </a:pPr>
              <a:r>
                <a:rPr lang="en-US" sz="1200" b="1">
                  <a:solidFill>
                    <a:schemeClr val="lt1"/>
                  </a:solidFill>
                  <a:latin typeface="Quattrocento Sans"/>
                  <a:ea typeface="Quattrocento Sans"/>
                  <a:cs typeface="Quattrocento Sans"/>
                  <a:sym typeface="Quattrocento Sans"/>
                </a:rPr>
                <a:t>1. Acceso remoto para solicitud de trámites: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Realización de trámites sin acudir a oficinas municipales.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Disminución de tiempos en la realización de trámites (desplazamientos a oficinas).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Apunta hacia la digitalización y modernización del Estado.</a:t>
              </a:r>
              <a:endParaRPr sz="1200">
                <a:solidFill>
                  <a:schemeClr val="lt1"/>
                </a:solidFill>
                <a:latin typeface="Quattrocento Sans"/>
                <a:ea typeface="Quattrocento Sans"/>
                <a:cs typeface="Quattrocento Sans"/>
                <a:sym typeface="Quattrocento Sans"/>
              </a:endParaRPr>
            </a:p>
            <a:p>
              <a:pPr marL="171450" marR="0" lvl="0" indent="-95250" algn="l" rtl="0">
                <a:lnSpc>
                  <a:spcPct val="90000"/>
                </a:lnSpc>
                <a:spcBef>
                  <a:spcPts val="0"/>
                </a:spcBef>
                <a:spcAft>
                  <a:spcPts val="0"/>
                </a:spcAft>
                <a:buClr>
                  <a:schemeClr val="dk1"/>
                </a:buClr>
                <a:buSzPts val="1200"/>
                <a:buFont typeface="Arial"/>
                <a:buNone/>
              </a:pPr>
              <a:endParaRPr sz="1200">
                <a:solidFill>
                  <a:schemeClr val="lt1"/>
                </a:solidFill>
                <a:latin typeface="Quattrocento Sans"/>
                <a:ea typeface="Quattrocento Sans"/>
                <a:cs typeface="Quattrocento Sans"/>
                <a:sym typeface="Quattrocento Sans"/>
              </a:endParaRPr>
            </a:p>
          </p:txBody>
        </p:sp>
      </p:grpSp>
      <p:grpSp>
        <p:nvGrpSpPr>
          <p:cNvPr id="286" name="Google Shape;286;p12"/>
          <p:cNvGrpSpPr/>
          <p:nvPr/>
        </p:nvGrpSpPr>
        <p:grpSpPr>
          <a:xfrm flipH="1">
            <a:off x="578761" y="2355987"/>
            <a:ext cx="5739537" cy="1202706"/>
            <a:chOff x="862683" y="2103"/>
            <a:chExt cx="5014750" cy="2544643"/>
          </a:xfrm>
        </p:grpSpPr>
        <p:sp>
          <p:nvSpPr>
            <p:cNvPr id="287" name="Google Shape;287;p12"/>
            <p:cNvSpPr/>
            <p:nvPr/>
          </p:nvSpPr>
          <p:spPr>
            <a:xfrm rot="10800000">
              <a:off x="862683" y="2103"/>
              <a:ext cx="5014749" cy="2544643"/>
            </a:xfrm>
            <a:prstGeom prst="rect">
              <a:avLst/>
            </a:prstGeom>
            <a:solidFill>
              <a:srgbClr val="C02332"/>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sp>
          <p:nvSpPr>
            <p:cNvPr id="288" name="Google Shape;288;p12"/>
            <p:cNvSpPr txBox="1"/>
            <p:nvPr/>
          </p:nvSpPr>
          <p:spPr>
            <a:xfrm>
              <a:off x="863746" y="2103"/>
              <a:ext cx="5013687" cy="2544643"/>
            </a:xfrm>
            <a:prstGeom prst="rect">
              <a:avLst/>
            </a:prstGeom>
            <a:noFill/>
            <a:ln>
              <a:noFill/>
            </a:ln>
          </p:spPr>
          <p:txBody>
            <a:bodyPr spcFirstLastPara="1" wrap="square" lIns="457925" tIns="49525" rIns="92450" bIns="49525" anchor="t" anchorCtr="0">
              <a:noAutofit/>
            </a:bodyPr>
            <a:lstStyle/>
            <a:p>
              <a:pPr marL="0" marR="0" lvl="0" indent="0" algn="l" rtl="0">
                <a:spcBef>
                  <a:spcPts val="0"/>
                </a:spcBef>
                <a:spcAft>
                  <a:spcPts val="0"/>
                </a:spcAft>
                <a:buClr>
                  <a:schemeClr val="lt1"/>
                </a:buClr>
                <a:buSzPts val="1200"/>
                <a:buFont typeface="Quattrocento Sans"/>
                <a:buNone/>
              </a:pPr>
              <a:r>
                <a:rPr lang="en-US" sz="1200" b="1">
                  <a:solidFill>
                    <a:schemeClr val="lt1"/>
                  </a:solidFill>
                  <a:latin typeface="Quattrocento Sans"/>
                  <a:ea typeface="Quattrocento Sans"/>
                  <a:cs typeface="Quattrocento Sans"/>
                  <a:sym typeface="Quattrocento Sans"/>
                </a:rPr>
                <a:t>2. Transparencia y control de gestión:</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Permite que las personas tengan seguimiento del estado del trámite</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Transparenta los plazos de tramitación y entrega de documentación por ambas partes.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Apunta a la estandarización de los procesos.</a:t>
              </a:r>
              <a:endParaRPr sz="1200">
                <a:solidFill>
                  <a:schemeClr val="lt1"/>
                </a:solidFill>
                <a:latin typeface="Quattrocento Sans"/>
                <a:ea typeface="Quattrocento Sans"/>
                <a:cs typeface="Quattrocento Sans"/>
                <a:sym typeface="Quattrocento Sans"/>
              </a:endParaRPr>
            </a:p>
          </p:txBody>
        </p:sp>
      </p:grpSp>
      <p:grpSp>
        <p:nvGrpSpPr>
          <p:cNvPr id="289" name="Google Shape;289;p12"/>
          <p:cNvGrpSpPr/>
          <p:nvPr/>
        </p:nvGrpSpPr>
        <p:grpSpPr>
          <a:xfrm flipH="1">
            <a:off x="578763" y="3663621"/>
            <a:ext cx="5739535" cy="1202706"/>
            <a:chOff x="862683" y="2103"/>
            <a:chExt cx="5014750" cy="2544643"/>
          </a:xfrm>
        </p:grpSpPr>
        <p:sp>
          <p:nvSpPr>
            <p:cNvPr id="290" name="Google Shape;290;p12"/>
            <p:cNvSpPr/>
            <p:nvPr/>
          </p:nvSpPr>
          <p:spPr>
            <a:xfrm rot="10800000">
              <a:off x="862683" y="2103"/>
              <a:ext cx="5014749" cy="2544643"/>
            </a:xfrm>
            <a:prstGeom prst="rect">
              <a:avLst/>
            </a:prstGeom>
            <a:solidFill>
              <a:srgbClr val="C02332"/>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sp>
          <p:nvSpPr>
            <p:cNvPr id="291" name="Google Shape;291;p12"/>
            <p:cNvSpPr txBox="1"/>
            <p:nvPr/>
          </p:nvSpPr>
          <p:spPr>
            <a:xfrm>
              <a:off x="863747" y="2103"/>
              <a:ext cx="5013686" cy="2544643"/>
            </a:xfrm>
            <a:prstGeom prst="rect">
              <a:avLst/>
            </a:prstGeom>
            <a:noFill/>
            <a:ln>
              <a:noFill/>
            </a:ln>
          </p:spPr>
          <p:txBody>
            <a:bodyPr spcFirstLastPara="1" wrap="square" lIns="457925" tIns="49525" rIns="92450" bIns="49525" anchor="t" anchorCtr="0">
              <a:noAutofit/>
            </a:bodyPr>
            <a:lstStyle/>
            <a:p>
              <a:pPr marL="0" marR="0" lvl="0" indent="0" algn="l" rtl="0">
                <a:spcBef>
                  <a:spcPts val="0"/>
                </a:spcBef>
                <a:spcAft>
                  <a:spcPts val="0"/>
                </a:spcAft>
                <a:buNone/>
              </a:pPr>
              <a:r>
                <a:rPr lang="en-US" sz="1200" b="1">
                  <a:solidFill>
                    <a:schemeClr val="lt1"/>
                  </a:solidFill>
                  <a:latin typeface="Quattrocento Sans"/>
                  <a:ea typeface="Quattrocento Sans"/>
                  <a:cs typeface="Quattrocento Sans"/>
                  <a:sym typeface="Quattrocento Sans"/>
                </a:rPr>
                <a:t>3. Digitalización de documentos y reducción de papel:</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Disminución de almacenamiento en bodegas municipales.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Menos consumo de papel</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Disminución de costos asociados a impresiones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Menor complejidad en la solicitud de firmas de documentos y planos</a:t>
              </a:r>
              <a:endParaRPr sz="1200">
                <a:solidFill>
                  <a:schemeClr val="lt1"/>
                </a:solidFill>
                <a:latin typeface="Quattrocento Sans"/>
                <a:ea typeface="Quattrocento Sans"/>
                <a:cs typeface="Quattrocento Sans"/>
                <a:sym typeface="Quattrocento Sans"/>
              </a:endParaRPr>
            </a:p>
          </p:txBody>
        </p:sp>
      </p:grpSp>
      <p:grpSp>
        <p:nvGrpSpPr>
          <p:cNvPr id="292" name="Google Shape;292;p12"/>
          <p:cNvGrpSpPr/>
          <p:nvPr/>
        </p:nvGrpSpPr>
        <p:grpSpPr>
          <a:xfrm flipH="1">
            <a:off x="578762" y="4971254"/>
            <a:ext cx="5739536" cy="1202706"/>
            <a:chOff x="862683" y="2103"/>
            <a:chExt cx="5014749" cy="2544643"/>
          </a:xfrm>
        </p:grpSpPr>
        <p:sp>
          <p:nvSpPr>
            <p:cNvPr id="293" name="Google Shape;293;p12"/>
            <p:cNvSpPr/>
            <p:nvPr/>
          </p:nvSpPr>
          <p:spPr>
            <a:xfrm rot="10800000">
              <a:off x="862683" y="2103"/>
              <a:ext cx="5014749" cy="2544643"/>
            </a:xfrm>
            <a:prstGeom prst="rect">
              <a:avLst/>
            </a:prstGeom>
            <a:solidFill>
              <a:srgbClr val="C02332"/>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sp>
          <p:nvSpPr>
            <p:cNvPr id="294" name="Google Shape;294;p12"/>
            <p:cNvSpPr txBox="1"/>
            <p:nvPr/>
          </p:nvSpPr>
          <p:spPr>
            <a:xfrm>
              <a:off x="863750" y="2103"/>
              <a:ext cx="5013682" cy="2544643"/>
            </a:xfrm>
            <a:prstGeom prst="rect">
              <a:avLst/>
            </a:prstGeom>
            <a:noFill/>
            <a:ln>
              <a:noFill/>
            </a:ln>
          </p:spPr>
          <p:txBody>
            <a:bodyPr spcFirstLastPara="1" wrap="square" lIns="457925" tIns="49525" rIns="92450" bIns="49525" anchor="t" anchorCtr="0">
              <a:noAutofit/>
            </a:bodyPr>
            <a:lstStyle/>
            <a:p>
              <a:pPr marL="0" marR="0" lvl="0" indent="0" algn="l" rtl="0">
                <a:spcBef>
                  <a:spcPts val="0"/>
                </a:spcBef>
                <a:spcAft>
                  <a:spcPts val="0"/>
                </a:spcAft>
                <a:buNone/>
              </a:pPr>
              <a:r>
                <a:rPr lang="en-US" sz="1200" b="1">
                  <a:solidFill>
                    <a:schemeClr val="lt1"/>
                  </a:solidFill>
                  <a:latin typeface="Quattrocento Sans"/>
                  <a:ea typeface="Quattrocento Sans"/>
                  <a:cs typeface="Quattrocento Sans"/>
                  <a:sym typeface="Quattrocento Sans"/>
                </a:rPr>
                <a:t>4. Atención a público:</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Menos atención a público permite avocarse a revisión de solicitudes.</a:t>
              </a:r>
              <a:endParaRPr/>
            </a:p>
            <a:p>
              <a:pPr marL="171450" marR="0" lvl="0" indent="-171450" algn="l" rtl="0">
                <a:spcBef>
                  <a:spcPts val="0"/>
                </a:spcBef>
                <a:spcAft>
                  <a:spcPts val="0"/>
                </a:spcAft>
                <a:buClr>
                  <a:schemeClr val="lt1"/>
                </a:buClr>
                <a:buSzPts val="1200"/>
                <a:buFont typeface="Arial"/>
                <a:buChar char="•"/>
              </a:pPr>
              <a:r>
                <a:rPr lang="en-US" sz="1200">
                  <a:solidFill>
                    <a:schemeClr val="lt1"/>
                  </a:solidFill>
                  <a:latin typeface="Quattrocento Sans"/>
                  <a:ea typeface="Quattrocento Sans"/>
                  <a:cs typeface="Quattrocento Sans"/>
                  <a:sym typeface="Quattrocento Sans"/>
                </a:rPr>
                <a:t>Disminución de interacciones cara a cara, lo que disminuye la posibilidad de fricciones entre el personal DOM y las personas que solicitan trámites.</a:t>
              </a:r>
              <a:endParaRPr sz="1200">
                <a:solidFill>
                  <a:schemeClr val="lt1"/>
                </a:solidFill>
                <a:latin typeface="Quattrocento Sans"/>
                <a:ea typeface="Quattrocento Sans"/>
                <a:cs typeface="Quattrocento Sans"/>
                <a:sym typeface="Quattrocento Sans"/>
              </a:endParaRPr>
            </a:p>
          </p:txBody>
        </p:sp>
      </p:grpSp>
      <p:sp>
        <p:nvSpPr>
          <p:cNvPr id="295" name="Google Shape;295;p12"/>
          <p:cNvSpPr txBox="1"/>
          <p:nvPr/>
        </p:nvSpPr>
        <p:spPr>
          <a:xfrm>
            <a:off x="6665206" y="2117775"/>
            <a:ext cx="4699816" cy="2622449"/>
          </a:xfrm>
          <a:prstGeom prst="rect">
            <a:avLst/>
          </a:prstGeom>
          <a:noFill/>
          <a:ln>
            <a:noFill/>
          </a:ln>
        </p:spPr>
        <p:txBody>
          <a:bodyPr spcFirstLastPara="1" wrap="square" lIns="91425" tIns="45700" rIns="91425" bIns="45700" anchor="t" anchorCtr="0">
            <a:spAutoFit/>
          </a:bodyPr>
          <a:lstStyle/>
          <a:p>
            <a:pPr marL="88900" marR="0" lvl="0" indent="0" algn="ctr" rtl="0">
              <a:lnSpc>
                <a:spcPct val="115000"/>
              </a:lnSpc>
              <a:spcBef>
                <a:spcPts val="0"/>
              </a:spcBef>
              <a:spcAft>
                <a:spcPts val="0"/>
              </a:spcAft>
              <a:buNone/>
            </a:pPr>
            <a:r>
              <a:rPr lang="en-US" sz="1200" i="1">
                <a:solidFill>
                  <a:schemeClr val="dk1"/>
                </a:solidFill>
                <a:latin typeface="Quattrocento Sans"/>
                <a:ea typeface="Quattrocento Sans"/>
                <a:cs typeface="Quattrocento Sans"/>
                <a:sym typeface="Quattrocento Sans"/>
              </a:rPr>
              <a:t>“Sí, yo creo que hay que mantener la plataforma porque igual ayuda al usuario que está fuera de la zona. Nosotros, como somos un balneario, la gente está en Santiago. Entonces los trámites los hace a través de la vía plataforma digital.” (DOM El Tabo)</a:t>
            </a:r>
            <a:endParaRPr/>
          </a:p>
          <a:p>
            <a:pPr marL="88900" marR="0" lvl="0" indent="0" algn="ctr" rtl="0">
              <a:lnSpc>
                <a:spcPct val="115000"/>
              </a:lnSpc>
              <a:spcBef>
                <a:spcPts val="0"/>
              </a:spcBef>
              <a:spcAft>
                <a:spcPts val="0"/>
              </a:spcAft>
              <a:buNone/>
            </a:pPr>
            <a:endParaRPr sz="1200" i="1">
              <a:solidFill>
                <a:schemeClr val="dk1"/>
              </a:solidFill>
              <a:latin typeface="Quattrocento Sans"/>
              <a:ea typeface="Quattrocento Sans"/>
              <a:cs typeface="Quattrocento Sans"/>
              <a:sym typeface="Quattrocento Sans"/>
            </a:endParaRPr>
          </a:p>
          <a:p>
            <a:pPr marL="88900" marR="0" lvl="0" indent="0" algn="ctr" rtl="0">
              <a:lnSpc>
                <a:spcPct val="115000"/>
              </a:lnSpc>
              <a:spcBef>
                <a:spcPts val="0"/>
              </a:spcBef>
              <a:spcAft>
                <a:spcPts val="0"/>
              </a:spcAft>
              <a:buNone/>
            </a:pPr>
            <a:r>
              <a:rPr lang="en-US" sz="1200">
                <a:solidFill>
                  <a:schemeClr val="dk1"/>
                </a:solidFill>
                <a:latin typeface="Quattrocento Sans"/>
                <a:ea typeface="Quattrocento Sans"/>
                <a:cs typeface="Quattrocento Sans"/>
                <a:sym typeface="Quattrocento Sans"/>
              </a:rPr>
              <a:t>“</a:t>
            </a:r>
            <a:r>
              <a:rPr lang="en-US" sz="1200" i="1">
                <a:solidFill>
                  <a:schemeClr val="dk1"/>
                </a:solidFill>
                <a:latin typeface="Quattrocento Sans"/>
                <a:ea typeface="Quattrocento Sans"/>
                <a:cs typeface="Quattrocento Sans"/>
                <a:sym typeface="Quattrocento Sans"/>
              </a:rPr>
              <a:t>El hecho, por ejemplo, de que yo no tenga que firmar 10.000 veces los papeles. Yo los ingreso, me lo avisan, me dicen estan ok, hay que cambiar a esto, cambiamos eso y firmamos una sola vez con el cliente. Eso es, ahorramos papel, ahorramos tiempo, ahorramos un montón de malos ratos también, que hay que ir a firmar y todo eso.” (Usuaria DOM Ancud)</a:t>
            </a:r>
            <a:endParaRPr sz="1200">
              <a:solidFill>
                <a:schemeClr val="dk1"/>
              </a:solidFill>
              <a:latin typeface="Quattrocento Sans"/>
              <a:ea typeface="Quattrocento Sans"/>
              <a:cs typeface="Quattrocento Sans"/>
              <a:sym typeface="Quattrocento Sans"/>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3"/>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dirty="0">
                <a:latin typeface="Calibri"/>
                <a:ea typeface="Calibri"/>
                <a:cs typeface="Calibri"/>
                <a:sym typeface="Calibri"/>
              </a:rPr>
              <a:t>9</a:t>
            </a:r>
            <a:endParaRPr sz="1500" b="0" i="0" u="none" strike="noStrike" cap="none" dirty="0">
              <a:solidFill>
                <a:srgbClr val="000000"/>
              </a:solidFill>
              <a:latin typeface="Calibri"/>
              <a:ea typeface="Calibri"/>
              <a:cs typeface="Calibri"/>
              <a:sym typeface="Calibri"/>
            </a:endParaRPr>
          </a:p>
        </p:txBody>
      </p:sp>
      <p:sp>
        <p:nvSpPr>
          <p:cNvPr id="301" name="Google Shape;301;p13"/>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02" name="Google Shape;302;p13"/>
          <p:cNvGrpSpPr/>
          <p:nvPr/>
        </p:nvGrpSpPr>
        <p:grpSpPr>
          <a:xfrm rot="-8509105">
            <a:off x="11341233" y="238153"/>
            <a:ext cx="729084" cy="576569"/>
            <a:chOff x="9507897" y="3508568"/>
            <a:chExt cx="1745332" cy="1380230"/>
          </a:xfrm>
        </p:grpSpPr>
        <p:sp>
          <p:nvSpPr>
            <p:cNvPr id="303" name="Google Shape;303;p13"/>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13"/>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5" name="Google Shape;305;p13"/>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06" name="Google Shape;306;p13"/>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Usabilidad de la Plataforma</a:t>
            </a:r>
            <a:endParaRPr sz="3200" b="1" i="0" u="none" strike="noStrike" cap="none">
              <a:solidFill>
                <a:srgbClr val="453D2B"/>
              </a:solidFill>
              <a:latin typeface="Montserrat Medium"/>
              <a:ea typeface="Montserrat Medium"/>
              <a:cs typeface="Montserrat Medium"/>
              <a:sym typeface="Montserrat Medium"/>
            </a:endParaRPr>
          </a:p>
        </p:txBody>
      </p:sp>
      <p:sp>
        <p:nvSpPr>
          <p:cNvPr id="307" name="Google Shape;307;p13"/>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308" name="Google Shape;308;p13"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grpSp>
        <p:nvGrpSpPr>
          <p:cNvPr id="309" name="Google Shape;309;p13"/>
          <p:cNvGrpSpPr/>
          <p:nvPr/>
        </p:nvGrpSpPr>
        <p:grpSpPr>
          <a:xfrm>
            <a:off x="812211" y="1485041"/>
            <a:ext cx="2474129" cy="570640"/>
            <a:chOff x="812211" y="1485041"/>
            <a:chExt cx="2474129" cy="570640"/>
          </a:xfrm>
        </p:grpSpPr>
        <p:sp>
          <p:nvSpPr>
            <p:cNvPr id="310" name="Google Shape;310;p13"/>
            <p:cNvSpPr/>
            <p:nvPr/>
          </p:nvSpPr>
          <p:spPr>
            <a:xfrm>
              <a:off x="812211" y="1485041"/>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El uso de Clave Única</a:t>
              </a:r>
              <a:endParaRPr/>
            </a:p>
          </p:txBody>
        </p:sp>
        <p:grpSp>
          <p:nvGrpSpPr>
            <p:cNvPr id="311" name="Google Shape;311;p13"/>
            <p:cNvGrpSpPr/>
            <p:nvPr/>
          </p:nvGrpSpPr>
          <p:grpSpPr>
            <a:xfrm>
              <a:off x="2833009" y="1566096"/>
              <a:ext cx="305386" cy="338602"/>
              <a:chOff x="3300325" y="249875"/>
              <a:chExt cx="433725" cy="480900"/>
            </a:xfrm>
          </p:grpSpPr>
          <p:sp>
            <p:nvSpPr>
              <p:cNvPr id="312" name="Google Shape;312;p13"/>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13" name="Google Shape;313;p13"/>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14" name="Google Shape;314;p13"/>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15" name="Google Shape;315;p13"/>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16" name="Google Shape;316;p13"/>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17" name="Google Shape;317;p13"/>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grpSp>
        <p:nvGrpSpPr>
          <p:cNvPr id="318" name="Google Shape;318;p13"/>
          <p:cNvGrpSpPr/>
          <p:nvPr/>
        </p:nvGrpSpPr>
        <p:grpSpPr>
          <a:xfrm>
            <a:off x="812209" y="3827910"/>
            <a:ext cx="2474129" cy="570640"/>
            <a:chOff x="812209" y="3143680"/>
            <a:chExt cx="2474129" cy="570640"/>
          </a:xfrm>
        </p:grpSpPr>
        <p:sp>
          <p:nvSpPr>
            <p:cNvPr id="319" name="Google Shape;319;p13"/>
            <p:cNvSpPr/>
            <p:nvPr/>
          </p:nvSpPr>
          <p:spPr>
            <a:xfrm>
              <a:off x="812209" y="3143680"/>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Revisión de documentos</a:t>
              </a:r>
              <a:endParaRPr/>
            </a:p>
          </p:txBody>
        </p:sp>
        <p:grpSp>
          <p:nvGrpSpPr>
            <p:cNvPr id="320" name="Google Shape;320;p13"/>
            <p:cNvGrpSpPr/>
            <p:nvPr/>
          </p:nvGrpSpPr>
          <p:grpSpPr>
            <a:xfrm>
              <a:off x="2773451" y="3259365"/>
              <a:ext cx="354778" cy="339271"/>
              <a:chOff x="5045500" y="842250"/>
              <a:chExt cx="503875" cy="481850"/>
            </a:xfrm>
          </p:grpSpPr>
          <p:sp>
            <p:nvSpPr>
              <p:cNvPr id="321" name="Google Shape;321;p13"/>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22" name="Google Shape;322;p13"/>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grpSp>
        <p:nvGrpSpPr>
          <p:cNvPr id="323" name="Google Shape;323;p13"/>
          <p:cNvGrpSpPr/>
          <p:nvPr/>
        </p:nvGrpSpPr>
        <p:grpSpPr>
          <a:xfrm>
            <a:off x="6589034" y="1485041"/>
            <a:ext cx="2474129" cy="570640"/>
            <a:chOff x="812209" y="4802320"/>
            <a:chExt cx="2474129" cy="570640"/>
          </a:xfrm>
        </p:grpSpPr>
        <p:sp>
          <p:nvSpPr>
            <p:cNvPr id="324" name="Google Shape;324;p13"/>
            <p:cNvSpPr/>
            <p:nvPr/>
          </p:nvSpPr>
          <p:spPr>
            <a:xfrm>
              <a:off x="812209" y="4802320"/>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Pago de trámites</a:t>
              </a:r>
              <a:endParaRPr/>
            </a:p>
          </p:txBody>
        </p:sp>
        <p:grpSp>
          <p:nvGrpSpPr>
            <p:cNvPr id="325" name="Google Shape;325;p13"/>
            <p:cNvGrpSpPr/>
            <p:nvPr/>
          </p:nvGrpSpPr>
          <p:grpSpPr>
            <a:xfrm>
              <a:off x="2782357" y="4991321"/>
              <a:ext cx="336965" cy="286833"/>
              <a:chOff x="5645200" y="879425"/>
              <a:chExt cx="478575" cy="407375"/>
            </a:xfrm>
          </p:grpSpPr>
          <p:sp>
            <p:nvSpPr>
              <p:cNvPr id="326" name="Google Shape;326;p13"/>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27" name="Google Shape;327;p13"/>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28" name="Google Shape;328;p13"/>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29" name="Google Shape;329;p13"/>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30" name="Google Shape;330;p13"/>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31" name="Google Shape;331;p13"/>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grpSp>
        <p:nvGrpSpPr>
          <p:cNvPr id="332" name="Google Shape;332;p13"/>
          <p:cNvGrpSpPr/>
          <p:nvPr/>
        </p:nvGrpSpPr>
        <p:grpSpPr>
          <a:xfrm>
            <a:off x="6589034" y="3827910"/>
            <a:ext cx="2474129" cy="570640"/>
            <a:chOff x="3494680" y="3143680"/>
            <a:chExt cx="2474129" cy="570640"/>
          </a:xfrm>
        </p:grpSpPr>
        <p:sp>
          <p:nvSpPr>
            <p:cNvPr id="333" name="Google Shape;333;p13"/>
            <p:cNvSpPr/>
            <p:nvPr/>
          </p:nvSpPr>
          <p:spPr>
            <a:xfrm>
              <a:off x="3494680" y="3143680"/>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Reporte y respuesta ante incidentes</a:t>
              </a:r>
              <a:endParaRPr/>
            </a:p>
          </p:txBody>
        </p:sp>
        <p:grpSp>
          <p:nvGrpSpPr>
            <p:cNvPr id="334" name="Google Shape;334;p13"/>
            <p:cNvGrpSpPr/>
            <p:nvPr/>
          </p:nvGrpSpPr>
          <p:grpSpPr>
            <a:xfrm>
              <a:off x="5494638" y="3259383"/>
              <a:ext cx="339253" cy="339253"/>
              <a:chOff x="5049725" y="3806450"/>
              <a:chExt cx="481825" cy="481825"/>
            </a:xfrm>
          </p:grpSpPr>
          <p:sp>
            <p:nvSpPr>
              <p:cNvPr id="335" name="Google Shape;335;p13"/>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36" name="Google Shape;336;p13"/>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37" name="Google Shape;337;p13"/>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sp>
        <p:nvSpPr>
          <p:cNvPr id="338" name="Google Shape;338;p13"/>
          <p:cNvSpPr txBox="1"/>
          <p:nvPr/>
        </p:nvSpPr>
        <p:spPr>
          <a:xfrm>
            <a:off x="812208" y="2163882"/>
            <a:ext cx="4810670"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Valorado por centralización de clave y usuario estatal.</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Problemas cuando el proyecto se trabaja entre varias personas.</a:t>
            </a:r>
            <a:endParaRPr sz="1400">
              <a:solidFill>
                <a:schemeClr val="dk1"/>
              </a:solidFill>
              <a:latin typeface="Quattrocento Sans"/>
              <a:ea typeface="Quattrocento Sans"/>
              <a:cs typeface="Quattrocento Sans"/>
              <a:sym typeface="Quattrocento Sans"/>
            </a:endParaRPr>
          </a:p>
        </p:txBody>
      </p:sp>
      <p:sp>
        <p:nvSpPr>
          <p:cNvPr id="339" name="Google Shape;339;p13"/>
          <p:cNvSpPr txBox="1"/>
          <p:nvPr/>
        </p:nvSpPr>
        <p:spPr>
          <a:xfrm>
            <a:off x="812207" y="4514235"/>
            <a:ext cx="4810671" cy="160043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Carece de check list vinculante a carga de documentos.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Se desordena la revisión por falta de estandarización.</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No se cargan o no se visualizan documentos cargados.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Imposibilidad de cargar documentos de gran tamaño.</a:t>
            </a:r>
            <a:endParaRPr/>
          </a:p>
        </p:txBody>
      </p:sp>
      <p:sp>
        <p:nvSpPr>
          <p:cNvPr id="340" name="Google Shape;340;p13"/>
          <p:cNvSpPr txBox="1"/>
          <p:nvPr/>
        </p:nvSpPr>
        <p:spPr>
          <a:xfrm>
            <a:off x="6589034" y="2163881"/>
            <a:ext cx="4810670" cy="160043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Falta de compatibilidad entre plataformas municipales y DOM en línea.</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Dificultades de seguimiento de pagos.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Trabajo manual de carga de información sobre trámite pagado. </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Desincentivo de uso de plataforma por gestión interna municipal.</a:t>
            </a:r>
            <a:endParaRPr sz="1400">
              <a:solidFill>
                <a:schemeClr val="dk1"/>
              </a:solidFill>
              <a:latin typeface="Quattrocento Sans"/>
              <a:ea typeface="Quattrocento Sans"/>
              <a:cs typeface="Quattrocento Sans"/>
              <a:sym typeface="Quattrocento Sans"/>
            </a:endParaRPr>
          </a:p>
        </p:txBody>
      </p:sp>
      <p:sp>
        <p:nvSpPr>
          <p:cNvPr id="341" name="Google Shape;341;p13"/>
          <p:cNvSpPr txBox="1"/>
          <p:nvPr/>
        </p:nvSpPr>
        <p:spPr>
          <a:xfrm>
            <a:off x="6589034" y="4496749"/>
            <a:ext cx="4810670" cy="138499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Se necesita presencia de un interlocutor en la región para obtener respuesta más rápida cuando la plataforma presenta fallas.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Los equipos escriben con la intención de dejar reportes sobre los problemas, pero quedan a la espera hasta que el sistema se restaure.</a:t>
            </a:r>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p:nvPr/>
        </p:nvSpPr>
        <p:spPr>
          <a:xfrm>
            <a:off x="11406061" y="6095571"/>
            <a:ext cx="512989"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Quattrocento Sans"/>
              <a:buNone/>
            </a:pPr>
            <a:r>
              <a:rPr lang="en-US" dirty="0">
                <a:latin typeface="Quattrocento Sans"/>
                <a:ea typeface="Quattrocento Sans"/>
                <a:cs typeface="Quattrocento Sans"/>
                <a:sym typeface="Quattrocento Sans"/>
              </a:rPr>
              <a:t>10</a:t>
            </a:r>
            <a:endParaRPr b="0" i="0" u="none" strike="noStrike" cap="none" dirty="0">
              <a:solidFill>
                <a:srgbClr val="000000"/>
              </a:solidFill>
              <a:latin typeface="Quattrocento Sans"/>
              <a:ea typeface="Quattrocento Sans"/>
              <a:cs typeface="Quattrocento Sans"/>
              <a:sym typeface="Quattrocento Sans"/>
            </a:endParaRPr>
          </a:p>
        </p:txBody>
      </p:sp>
      <p:sp>
        <p:nvSpPr>
          <p:cNvPr id="347" name="Google Shape;347;p14"/>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48" name="Google Shape;348;p14"/>
          <p:cNvGrpSpPr/>
          <p:nvPr/>
        </p:nvGrpSpPr>
        <p:grpSpPr>
          <a:xfrm rot="-8509105">
            <a:off x="11341233" y="238153"/>
            <a:ext cx="729084" cy="576569"/>
            <a:chOff x="9507897" y="3508568"/>
            <a:chExt cx="1745332" cy="1380230"/>
          </a:xfrm>
        </p:grpSpPr>
        <p:sp>
          <p:nvSpPr>
            <p:cNvPr id="349" name="Google Shape;349;p14"/>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0" name="Google Shape;350;p14"/>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14"/>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2" name="Google Shape;352;p14"/>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Usabilidad de la Plataforma</a:t>
            </a:r>
            <a:endParaRPr sz="3200" b="1" i="0" u="none" strike="noStrike" cap="none">
              <a:solidFill>
                <a:srgbClr val="453D2B"/>
              </a:solidFill>
              <a:latin typeface="Montserrat Medium"/>
              <a:ea typeface="Montserrat Medium"/>
              <a:cs typeface="Montserrat Medium"/>
              <a:sym typeface="Montserrat Medium"/>
            </a:endParaRPr>
          </a:p>
        </p:txBody>
      </p:sp>
      <p:sp>
        <p:nvSpPr>
          <p:cNvPr id="353" name="Google Shape;353;p14"/>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Quattrocento Sans"/>
              <a:ea typeface="Quattrocento Sans"/>
              <a:cs typeface="Quattrocento Sans"/>
              <a:sym typeface="Quattrocento Sans"/>
            </a:endParaRPr>
          </a:p>
        </p:txBody>
      </p:sp>
      <p:pic>
        <p:nvPicPr>
          <p:cNvPr id="354" name="Google Shape;354;p14"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sp>
        <p:nvSpPr>
          <p:cNvPr id="355" name="Google Shape;355;p14"/>
          <p:cNvSpPr/>
          <p:nvPr/>
        </p:nvSpPr>
        <p:spPr>
          <a:xfrm>
            <a:off x="812211" y="1485041"/>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Errores en la plataforma</a:t>
            </a:r>
            <a:endParaRPr/>
          </a:p>
        </p:txBody>
      </p:sp>
      <p:grpSp>
        <p:nvGrpSpPr>
          <p:cNvPr id="356" name="Google Shape;356;p14"/>
          <p:cNvGrpSpPr/>
          <p:nvPr/>
        </p:nvGrpSpPr>
        <p:grpSpPr>
          <a:xfrm>
            <a:off x="5933395" y="1328024"/>
            <a:ext cx="5374817" cy="4764101"/>
            <a:chOff x="684588" y="3445"/>
            <a:chExt cx="5374817" cy="4764101"/>
          </a:xfrm>
        </p:grpSpPr>
        <p:sp>
          <p:nvSpPr>
            <p:cNvPr id="357" name="Google Shape;357;p14"/>
            <p:cNvSpPr/>
            <p:nvPr/>
          </p:nvSpPr>
          <p:spPr>
            <a:xfrm>
              <a:off x="2766444" y="3445"/>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txBox="1"/>
            <p:nvPr/>
          </p:nvSpPr>
          <p:spPr>
            <a:xfrm>
              <a:off x="2795753" y="32754"/>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Estabilidad de la plataforma</a:t>
              </a:r>
              <a:endParaRPr/>
            </a:p>
          </p:txBody>
        </p:sp>
        <p:sp>
          <p:nvSpPr>
            <p:cNvPr id="359" name="Google Shape;359;p14"/>
            <p:cNvSpPr/>
            <p:nvPr/>
          </p:nvSpPr>
          <p:spPr>
            <a:xfrm>
              <a:off x="1290141" y="303640"/>
              <a:ext cx="4163711" cy="4163711"/>
            </a:xfrm>
            <a:custGeom>
              <a:avLst/>
              <a:gdLst/>
              <a:ahLst/>
              <a:cxnLst/>
              <a:rect l="l" t="t" r="r" b="b"/>
              <a:pathLst>
                <a:path w="120000" h="120000" extrusionOk="0">
                  <a:moveTo>
                    <a:pt x="77599" y="2639"/>
                  </a:moveTo>
                  <a:lnTo>
                    <a:pt x="77599" y="2639"/>
                  </a:lnTo>
                  <a:cubicBezTo>
                    <a:pt x="82425" y="4120"/>
                    <a:pt x="87045" y="6204"/>
                    <a:pt x="91349" y="8841"/>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4238538" y="613206"/>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txBox="1"/>
            <p:nvPr/>
          </p:nvSpPr>
          <p:spPr>
            <a:xfrm>
              <a:off x="4267847" y="642515"/>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Lentitud de procesamiento</a:t>
              </a:r>
              <a:endParaRPr/>
            </a:p>
          </p:txBody>
        </p:sp>
        <p:sp>
          <p:nvSpPr>
            <p:cNvPr id="362" name="Google Shape;362;p14"/>
            <p:cNvSpPr/>
            <p:nvPr/>
          </p:nvSpPr>
          <p:spPr>
            <a:xfrm>
              <a:off x="1290141" y="303640"/>
              <a:ext cx="4163711" cy="4163711"/>
            </a:xfrm>
            <a:custGeom>
              <a:avLst/>
              <a:gdLst/>
              <a:ahLst/>
              <a:cxnLst/>
              <a:rect l="l" t="t" r="r" b="b"/>
              <a:pathLst>
                <a:path w="120000" h="120000" extrusionOk="0">
                  <a:moveTo>
                    <a:pt x="109742" y="26448"/>
                  </a:moveTo>
                  <a:cubicBezTo>
                    <a:pt x="114731" y="33844"/>
                    <a:pt x="118007" y="42259"/>
                    <a:pt x="119333" y="51081"/>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4848299" y="2085300"/>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txBox="1"/>
            <p:nvPr/>
          </p:nvSpPr>
          <p:spPr>
            <a:xfrm>
              <a:off x="4877608" y="2114609"/>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Limitaciones de internet</a:t>
              </a:r>
              <a:endParaRPr/>
            </a:p>
          </p:txBody>
        </p:sp>
        <p:sp>
          <p:nvSpPr>
            <p:cNvPr id="365" name="Google Shape;365;p14"/>
            <p:cNvSpPr/>
            <p:nvPr/>
          </p:nvSpPr>
          <p:spPr>
            <a:xfrm>
              <a:off x="1290141" y="303640"/>
              <a:ext cx="4163711" cy="4163711"/>
            </a:xfrm>
            <a:custGeom>
              <a:avLst/>
              <a:gdLst/>
              <a:ahLst/>
              <a:cxnLst/>
              <a:rect l="l" t="t" r="r" b="b"/>
              <a:pathLst>
                <a:path w="120000" h="120000" extrusionOk="0">
                  <a:moveTo>
                    <a:pt x="119333" y="68918"/>
                  </a:moveTo>
                  <a:cubicBezTo>
                    <a:pt x="118007" y="77740"/>
                    <a:pt x="114730" y="86155"/>
                    <a:pt x="109742" y="93551"/>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4238538" y="3557395"/>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txBox="1"/>
            <p:nvPr/>
          </p:nvSpPr>
          <p:spPr>
            <a:xfrm>
              <a:off x="4267847" y="3586704"/>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Reinicio de la plataforma</a:t>
              </a:r>
              <a:endParaRPr/>
            </a:p>
          </p:txBody>
        </p:sp>
        <p:sp>
          <p:nvSpPr>
            <p:cNvPr id="368" name="Google Shape;368;p14"/>
            <p:cNvSpPr/>
            <p:nvPr/>
          </p:nvSpPr>
          <p:spPr>
            <a:xfrm>
              <a:off x="1290141" y="303640"/>
              <a:ext cx="4163711" cy="4163711"/>
            </a:xfrm>
            <a:custGeom>
              <a:avLst/>
              <a:gdLst/>
              <a:ahLst/>
              <a:cxnLst/>
              <a:rect l="l" t="t" r="r" b="b"/>
              <a:pathLst>
                <a:path w="120000" h="120000" extrusionOk="0">
                  <a:moveTo>
                    <a:pt x="91349" y="111159"/>
                  </a:moveTo>
                  <a:cubicBezTo>
                    <a:pt x="87045" y="113797"/>
                    <a:pt x="82425" y="115880"/>
                    <a:pt x="77599" y="117361"/>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766444" y="4167156"/>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txBox="1"/>
            <p:nvPr/>
          </p:nvSpPr>
          <p:spPr>
            <a:xfrm>
              <a:off x="2795753" y="4196465"/>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Expedientes que no cierran</a:t>
              </a:r>
              <a:endParaRPr/>
            </a:p>
          </p:txBody>
        </p:sp>
        <p:sp>
          <p:nvSpPr>
            <p:cNvPr id="371" name="Google Shape;371;p14"/>
            <p:cNvSpPr/>
            <p:nvPr/>
          </p:nvSpPr>
          <p:spPr>
            <a:xfrm>
              <a:off x="1290141" y="303640"/>
              <a:ext cx="4163711" cy="4163711"/>
            </a:xfrm>
            <a:custGeom>
              <a:avLst/>
              <a:gdLst/>
              <a:ahLst/>
              <a:cxnLst/>
              <a:rect l="l" t="t" r="r" b="b"/>
              <a:pathLst>
                <a:path w="120000" h="120000" extrusionOk="0">
                  <a:moveTo>
                    <a:pt x="42400" y="117361"/>
                  </a:moveTo>
                  <a:cubicBezTo>
                    <a:pt x="37574" y="115880"/>
                    <a:pt x="32954" y="113796"/>
                    <a:pt x="28650" y="111159"/>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1294349" y="3557395"/>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txBox="1"/>
            <p:nvPr/>
          </p:nvSpPr>
          <p:spPr>
            <a:xfrm>
              <a:off x="1323658" y="3586704"/>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Imposibilidad de firma digital</a:t>
              </a:r>
              <a:endParaRPr/>
            </a:p>
          </p:txBody>
        </p:sp>
        <p:sp>
          <p:nvSpPr>
            <p:cNvPr id="374" name="Google Shape;374;p14"/>
            <p:cNvSpPr/>
            <p:nvPr/>
          </p:nvSpPr>
          <p:spPr>
            <a:xfrm>
              <a:off x="1290141" y="303640"/>
              <a:ext cx="4163711" cy="4163711"/>
            </a:xfrm>
            <a:custGeom>
              <a:avLst/>
              <a:gdLst/>
              <a:ahLst/>
              <a:cxnLst/>
              <a:rect l="l" t="t" r="r" b="b"/>
              <a:pathLst>
                <a:path w="120000" h="120000" extrusionOk="0">
                  <a:moveTo>
                    <a:pt x="10258" y="93551"/>
                  </a:moveTo>
                  <a:cubicBezTo>
                    <a:pt x="5269" y="86155"/>
                    <a:pt x="1993" y="77740"/>
                    <a:pt x="667" y="68918"/>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684588" y="2085300"/>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txBox="1"/>
            <p:nvPr/>
          </p:nvSpPr>
          <p:spPr>
            <a:xfrm>
              <a:off x="713897" y="2114609"/>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N° de observaciones realizables</a:t>
              </a:r>
              <a:endParaRPr/>
            </a:p>
          </p:txBody>
        </p:sp>
        <p:sp>
          <p:nvSpPr>
            <p:cNvPr id="377" name="Google Shape;377;p14"/>
            <p:cNvSpPr/>
            <p:nvPr/>
          </p:nvSpPr>
          <p:spPr>
            <a:xfrm>
              <a:off x="1290141" y="303640"/>
              <a:ext cx="4163711" cy="4163711"/>
            </a:xfrm>
            <a:custGeom>
              <a:avLst/>
              <a:gdLst/>
              <a:ahLst/>
              <a:cxnLst/>
              <a:rect l="l" t="t" r="r" b="b"/>
              <a:pathLst>
                <a:path w="120000" h="120000" extrusionOk="0">
                  <a:moveTo>
                    <a:pt x="667" y="51082"/>
                  </a:moveTo>
                  <a:lnTo>
                    <a:pt x="667" y="51082"/>
                  </a:lnTo>
                  <a:cubicBezTo>
                    <a:pt x="1993" y="42260"/>
                    <a:pt x="5270" y="33845"/>
                    <a:pt x="10258" y="26449"/>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1294349" y="613206"/>
              <a:ext cx="1211106" cy="600390"/>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txBox="1"/>
            <p:nvPr/>
          </p:nvSpPr>
          <p:spPr>
            <a:xfrm>
              <a:off x="1323658" y="642515"/>
              <a:ext cx="1152488" cy="5417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latin typeface="Arial"/>
                  <a:ea typeface="Arial"/>
                  <a:cs typeface="Arial"/>
                  <a:sym typeface="Arial"/>
                </a:rPr>
                <a:t>Duplicidad de expedientes</a:t>
              </a:r>
              <a:endParaRPr/>
            </a:p>
          </p:txBody>
        </p:sp>
        <p:sp>
          <p:nvSpPr>
            <p:cNvPr id="380" name="Google Shape;380;p14"/>
            <p:cNvSpPr/>
            <p:nvPr/>
          </p:nvSpPr>
          <p:spPr>
            <a:xfrm>
              <a:off x="1290141" y="303640"/>
              <a:ext cx="4163711" cy="4163711"/>
            </a:xfrm>
            <a:custGeom>
              <a:avLst/>
              <a:gdLst/>
              <a:ahLst/>
              <a:cxnLst/>
              <a:rect l="l" t="t" r="r" b="b"/>
              <a:pathLst>
                <a:path w="120000" h="120000" extrusionOk="0">
                  <a:moveTo>
                    <a:pt x="28651" y="8841"/>
                  </a:moveTo>
                  <a:lnTo>
                    <a:pt x="28651" y="8841"/>
                  </a:lnTo>
                  <a:cubicBezTo>
                    <a:pt x="32955" y="6203"/>
                    <a:pt x="37575" y="4120"/>
                    <a:pt x="42401" y="2639"/>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14"/>
          <p:cNvSpPr txBox="1"/>
          <p:nvPr/>
        </p:nvSpPr>
        <p:spPr>
          <a:xfrm>
            <a:off x="539261" y="2627748"/>
            <a:ext cx="4810670" cy="2369880"/>
          </a:xfrm>
          <a:prstGeom prst="rect">
            <a:avLst/>
          </a:prstGeom>
          <a:noFill/>
          <a:ln>
            <a:noFill/>
          </a:ln>
        </p:spPr>
        <p:txBody>
          <a:bodyPr spcFirstLastPara="1" wrap="square" lIns="91425" tIns="45700" rIns="91425" bIns="45700" anchor="ctr" anchorCtr="0">
            <a:spAutoFit/>
          </a:bodyPr>
          <a:lstStyle/>
          <a:p>
            <a:pPr marL="88900" marR="0" lvl="0" indent="0" algn="ctr" rtl="0">
              <a:spcBef>
                <a:spcPts val="0"/>
              </a:spcBef>
              <a:spcAft>
                <a:spcPts val="0"/>
              </a:spcAft>
              <a:buNone/>
            </a:pPr>
            <a:r>
              <a:rPr lang="en-US" sz="1200" i="1">
                <a:solidFill>
                  <a:schemeClr val="dk1"/>
                </a:solidFill>
                <a:latin typeface="Quattrocento Sans"/>
                <a:ea typeface="Quattrocento Sans"/>
                <a:cs typeface="Quattrocento Sans"/>
                <a:sym typeface="Quattrocento Sans"/>
              </a:rPr>
              <a:t>“La página presenta muchas fallas. De hecho, ahora yo estoy entrando y dice ‘Estamos presentando problemas en este momento. Por favor intenten más tarde.’" (DOM Huasco)</a:t>
            </a:r>
            <a:endParaRPr/>
          </a:p>
          <a:p>
            <a:pPr marL="88900" marR="0" lvl="0" indent="0" algn="ctr" rtl="0">
              <a:spcBef>
                <a:spcPts val="2400"/>
              </a:spcBef>
              <a:spcAft>
                <a:spcPts val="0"/>
              </a:spcAft>
              <a:buNone/>
            </a:pPr>
            <a:r>
              <a:rPr lang="en-US" sz="1200" i="1">
                <a:solidFill>
                  <a:schemeClr val="dk1"/>
                </a:solidFill>
                <a:latin typeface="Quattrocento Sans"/>
                <a:ea typeface="Quattrocento Sans"/>
                <a:cs typeface="Quattrocento Sans"/>
                <a:sym typeface="Quattrocento Sans"/>
              </a:rPr>
              <a:t>"Lo otro que siempre le hemos dado vuelta... si tú pones un filtro... vuelve siempre a cero. No tienes seguimiento de ir avanzando." (DOM San Vicente de Tagua Tagua)</a:t>
            </a:r>
            <a:endParaRPr sz="1200">
              <a:solidFill>
                <a:schemeClr val="dk1"/>
              </a:solidFill>
              <a:latin typeface="Quattrocento Sans"/>
              <a:ea typeface="Quattrocento Sans"/>
              <a:cs typeface="Quattrocento Sans"/>
              <a:sym typeface="Quattrocento Sans"/>
            </a:endParaRPr>
          </a:p>
          <a:p>
            <a:pPr marL="88900" marR="0" lvl="0" indent="0" algn="ctr" rtl="0">
              <a:spcBef>
                <a:spcPts val="2400"/>
              </a:spcBef>
              <a:spcAft>
                <a:spcPts val="0"/>
              </a:spcAft>
              <a:buNone/>
            </a:pPr>
            <a:r>
              <a:rPr lang="en-US" sz="1200" i="1">
                <a:solidFill>
                  <a:schemeClr val="dk1"/>
                </a:solidFill>
                <a:latin typeface="Quattrocento Sans"/>
                <a:ea typeface="Quattrocento Sans"/>
                <a:cs typeface="Quattrocento Sans"/>
                <a:sym typeface="Quattrocento Sans"/>
              </a:rPr>
              <a:t>"No ha pasado duplicidad de expedientes que se ingresan en más de una oportunidad y quedan como dos trámites distintos." (DOM Coyhaique)</a:t>
            </a:r>
            <a:endParaRPr sz="1200">
              <a:solidFill>
                <a:schemeClr val="dk1"/>
              </a:solidFill>
              <a:latin typeface="Quattrocento Sans"/>
              <a:ea typeface="Quattrocento Sans"/>
              <a:cs typeface="Quattrocento Sans"/>
              <a:sym typeface="Quattrocento Sans"/>
            </a:endParaRPr>
          </a:p>
        </p:txBody>
      </p:sp>
      <p:grpSp>
        <p:nvGrpSpPr>
          <p:cNvPr id="382" name="Google Shape;382;p14"/>
          <p:cNvGrpSpPr/>
          <p:nvPr/>
        </p:nvGrpSpPr>
        <p:grpSpPr>
          <a:xfrm>
            <a:off x="2839090" y="1600734"/>
            <a:ext cx="339253" cy="339253"/>
            <a:chOff x="2085525" y="4992125"/>
            <a:chExt cx="481825" cy="481825"/>
          </a:xfrm>
        </p:grpSpPr>
        <p:sp>
          <p:nvSpPr>
            <p:cNvPr id="383" name="Google Shape;383;p14"/>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384" name="Google Shape;384;p14"/>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300" dirty="0">
                <a:latin typeface="Calibri"/>
                <a:ea typeface="Calibri"/>
                <a:cs typeface="Calibri"/>
                <a:sym typeface="Calibri"/>
              </a:rPr>
              <a:t>11</a:t>
            </a:r>
            <a:endParaRPr sz="1300" b="0" i="0" u="none" strike="noStrike" cap="none" dirty="0">
              <a:solidFill>
                <a:srgbClr val="000000"/>
              </a:solidFill>
              <a:latin typeface="Calibri"/>
              <a:ea typeface="Calibri"/>
              <a:cs typeface="Calibri"/>
              <a:sym typeface="Calibri"/>
            </a:endParaRPr>
          </a:p>
        </p:txBody>
      </p:sp>
      <p:sp>
        <p:nvSpPr>
          <p:cNvPr id="390" name="Google Shape;390;p15"/>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1" name="Google Shape;391;p15"/>
          <p:cNvSpPr/>
          <p:nvPr/>
        </p:nvSpPr>
        <p:spPr>
          <a:xfrm>
            <a:off x="812211" y="1485041"/>
            <a:ext cx="284538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grpSp>
        <p:nvGrpSpPr>
          <p:cNvPr id="392" name="Google Shape;392;p15"/>
          <p:cNvGrpSpPr/>
          <p:nvPr/>
        </p:nvGrpSpPr>
        <p:grpSpPr>
          <a:xfrm rot="-8509105">
            <a:off x="11341233" y="238153"/>
            <a:ext cx="729084" cy="576569"/>
            <a:chOff x="9507897" y="3508568"/>
            <a:chExt cx="1745332" cy="1380230"/>
          </a:xfrm>
        </p:grpSpPr>
        <p:sp>
          <p:nvSpPr>
            <p:cNvPr id="393" name="Google Shape;393;p15"/>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4" name="Google Shape;394;p15"/>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5" name="Google Shape;395;p15"/>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96" name="Google Shape;396;p15"/>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Usabilidad de la Plataforma</a:t>
            </a:r>
            <a:endParaRPr sz="3200" b="1" i="0" u="none" strike="noStrike" cap="none">
              <a:solidFill>
                <a:srgbClr val="453D2B"/>
              </a:solidFill>
              <a:latin typeface="Montserrat Medium"/>
              <a:ea typeface="Montserrat Medium"/>
              <a:cs typeface="Montserrat Medium"/>
              <a:sym typeface="Montserrat Medium"/>
            </a:endParaRPr>
          </a:p>
        </p:txBody>
      </p:sp>
      <p:sp>
        <p:nvSpPr>
          <p:cNvPr id="397" name="Google Shape;397;p15"/>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398" name="Google Shape;398;p15"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sp>
        <p:nvSpPr>
          <p:cNvPr id="399" name="Google Shape;399;p15"/>
          <p:cNvSpPr/>
          <p:nvPr/>
        </p:nvSpPr>
        <p:spPr>
          <a:xfrm>
            <a:off x="812211" y="1485041"/>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Incorporación o eliminación de pasos y/o botones</a:t>
            </a:r>
            <a:endParaRPr/>
          </a:p>
        </p:txBody>
      </p:sp>
      <p:sp>
        <p:nvSpPr>
          <p:cNvPr id="400" name="Google Shape;400;p15"/>
          <p:cNvSpPr txBox="1"/>
          <p:nvPr/>
        </p:nvSpPr>
        <p:spPr>
          <a:xfrm>
            <a:off x="812211" y="2659587"/>
            <a:ext cx="4178548" cy="2713372"/>
          </a:xfrm>
          <a:prstGeom prst="rect">
            <a:avLst/>
          </a:prstGeom>
          <a:noFill/>
          <a:ln>
            <a:noFill/>
          </a:ln>
        </p:spPr>
        <p:txBody>
          <a:bodyPr spcFirstLastPara="1" wrap="square" lIns="91425" tIns="45700" rIns="91425" bIns="45700" anchor="t" anchorCtr="0">
            <a:spAutoFit/>
          </a:bodyPr>
          <a:lstStyle/>
          <a:p>
            <a:pPr marL="92075" marR="0" lvl="0" indent="0" algn="ctr" rtl="0">
              <a:lnSpc>
                <a:spcPct val="141000"/>
              </a:lnSpc>
              <a:spcBef>
                <a:spcPts val="0"/>
              </a:spcBef>
              <a:spcAft>
                <a:spcPts val="0"/>
              </a:spcAft>
              <a:buNone/>
            </a:pPr>
            <a:r>
              <a:rPr lang="en-US" sz="1200" i="1">
                <a:solidFill>
                  <a:schemeClr val="dk1"/>
                </a:solidFill>
                <a:latin typeface="Quattrocento Sans"/>
                <a:ea typeface="Quattrocento Sans"/>
                <a:cs typeface="Quattrocento Sans"/>
                <a:sym typeface="Quattrocento Sans"/>
              </a:rPr>
              <a:t>"Nosotros tenemos una planilla complementaria en Excel porque el sistema no lo tiene." (DOM Sierra Gorda)</a:t>
            </a:r>
            <a:endParaRPr/>
          </a:p>
          <a:p>
            <a:pPr marL="92075" marR="0" lvl="0" indent="0" algn="ctr" rtl="0">
              <a:lnSpc>
                <a:spcPct val="141000"/>
              </a:lnSpc>
              <a:spcBef>
                <a:spcPts val="800"/>
              </a:spcBef>
              <a:spcAft>
                <a:spcPts val="0"/>
              </a:spcAft>
              <a:buNone/>
            </a:pPr>
            <a:endParaRPr sz="1200" i="1">
              <a:solidFill>
                <a:schemeClr val="dk1"/>
              </a:solidFill>
              <a:latin typeface="Quattrocento Sans"/>
              <a:ea typeface="Quattrocento Sans"/>
              <a:cs typeface="Quattrocento Sans"/>
              <a:sym typeface="Quattrocento Sans"/>
            </a:endParaRPr>
          </a:p>
          <a:p>
            <a:pPr marL="92075" marR="0" lvl="0" indent="0" algn="ctr" rtl="0">
              <a:lnSpc>
                <a:spcPct val="141000"/>
              </a:lnSpc>
              <a:spcBef>
                <a:spcPts val="800"/>
              </a:spcBef>
              <a:spcAft>
                <a:spcPts val="0"/>
              </a:spcAft>
              <a:buNone/>
            </a:pPr>
            <a:r>
              <a:rPr lang="en-US" sz="1200" i="1">
                <a:solidFill>
                  <a:schemeClr val="dk1"/>
                </a:solidFill>
                <a:latin typeface="Quattrocento Sans"/>
                <a:ea typeface="Quattrocento Sans"/>
                <a:cs typeface="Quattrocento Sans"/>
                <a:sym typeface="Quattrocento Sans"/>
              </a:rPr>
              <a:t>“Creo que, en la plataforma de mercado público, el administrador de la plataforma, de la municipalidad en este caso, tiene esa atribución para nombrarte a ti como usuario de la aplicación. Creo que se podría hacer algo similar con DOM en línea.” (DOM Paredones)</a:t>
            </a:r>
            <a:endParaRPr sz="1200">
              <a:solidFill>
                <a:schemeClr val="dk1"/>
              </a:solidFill>
              <a:latin typeface="Quattrocento Sans"/>
              <a:ea typeface="Quattrocento Sans"/>
              <a:cs typeface="Quattrocento Sans"/>
              <a:sym typeface="Quattrocento Sans"/>
            </a:endParaRPr>
          </a:p>
          <a:p>
            <a:pPr marL="457200" marR="0" lvl="0" indent="0" algn="just" rtl="0">
              <a:lnSpc>
                <a:spcPct val="141000"/>
              </a:lnSpc>
              <a:spcBef>
                <a:spcPts val="800"/>
              </a:spcBef>
              <a:spcAft>
                <a:spcPts val="0"/>
              </a:spcAft>
              <a:buNone/>
            </a:pPr>
            <a:endParaRPr sz="1200">
              <a:solidFill>
                <a:schemeClr val="dk1"/>
              </a:solidFill>
              <a:latin typeface="Quattrocento Sans"/>
              <a:ea typeface="Quattrocento Sans"/>
              <a:cs typeface="Quattrocento Sans"/>
              <a:sym typeface="Quattrocento Sans"/>
            </a:endParaRPr>
          </a:p>
        </p:txBody>
      </p:sp>
      <p:grpSp>
        <p:nvGrpSpPr>
          <p:cNvPr id="401" name="Google Shape;401;p15"/>
          <p:cNvGrpSpPr/>
          <p:nvPr/>
        </p:nvGrpSpPr>
        <p:grpSpPr>
          <a:xfrm>
            <a:off x="5597589" y="928833"/>
            <a:ext cx="6254443" cy="5651225"/>
            <a:chOff x="336375" y="-116279"/>
            <a:chExt cx="6254443" cy="5651225"/>
          </a:xfrm>
        </p:grpSpPr>
        <p:sp>
          <p:nvSpPr>
            <p:cNvPr id="402" name="Google Shape;402;p15"/>
            <p:cNvSpPr/>
            <p:nvPr/>
          </p:nvSpPr>
          <p:spPr>
            <a:xfrm>
              <a:off x="2758092" y="-116279"/>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txBox="1"/>
            <p:nvPr/>
          </p:nvSpPr>
          <p:spPr>
            <a:xfrm>
              <a:off x="2801117" y="-73254"/>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Eliminación de pasos confirmatorios</a:t>
              </a:r>
              <a:endParaRPr sz="1200" b="0">
                <a:solidFill>
                  <a:schemeClr val="lt1"/>
                </a:solidFill>
                <a:latin typeface="Quattrocento Sans"/>
                <a:ea typeface="Quattrocento Sans"/>
                <a:cs typeface="Quattrocento Sans"/>
                <a:sym typeface="Quattrocento Sans"/>
              </a:endParaRPr>
            </a:p>
          </p:txBody>
        </p:sp>
        <p:sp>
          <p:nvSpPr>
            <p:cNvPr id="404" name="Google Shape;404;p15"/>
            <p:cNvSpPr/>
            <p:nvPr/>
          </p:nvSpPr>
          <p:spPr>
            <a:xfrm>
              <a:off x="1004521" y="324408"/>
              <a:ext cx="4918151" cy="4918151"/>
            </a:xfrm>
            <a:custGeom>
              <a:avLst/>
              <a:gdLst/>
              <a:ahLst/>
              <a:cxnLst/>
              <a:rect l="l" t="t" r="r" b="b"/>
              <a:pathLst>
                <a:path w="120000" h="120000" extrusionOk="0">
                  <a:moveTo>
                    <a:pt x="77256" y="2535"/>
                  </a:moveTo>
                  <a:lnTo>
                    <a:pt x="77256" y="2535"/>
                  </a:lnTo>
                  <a:cubicBezTo>
                    <a:pt x="78624" y="2946"/>
                    <a:pt x="79977" y="3405"/>
                    <a:pt x="81313" y="3913"/>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4338755" y="459034"/>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txBox="1"/>
            <p:nvPr/>
          </p:nvSpPr>
          <p:spPr>
            <a:xfrm>
              <a:off x="4381780" y="502059"/>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Reporte mensual</a:t>
              </a:r>
              <a:endParaRPr sz="1200" b="0">
                <a:solidFill>
                  <a:schemeClr val="lt1"/>
                </a:solidFill>
                <a:latin typeface="Quattrocento Sans"/>
                <a:ea typeface="Quattrocento Sans"/>
                <a:cs typeface="Quattrocento Sans"/>
                <a:sym typeface="Quattrocento Sans"/>
              </a:endParaRPr>
            </a:p>
          </p:txBody>
        </p:sp>
        <p:sp>
          <p:nvSpPr>
            <p:cNvPr id="407" name="Google Shape;407;p15"/>
            <p:cNvSpPr/>
            <p:nvPr/>
          </p:nvSpPr>
          <p:spPr>
            <a:xfrm>
              <a:off x="1004521" y="324408"/>
              <a:ext cx="4918151" cy="4918151"/>
            </a:xfrm>
            <a:custGeom>
              <a:avLst/>
              <a:gdLst/>
              <a:ahLst/>
              <a:cxnLst/>
              <a:rect l="l" t="t" r="r" b="b"/>
              <a:pathLst>
                <a:path w="120000" h="120000" extrusionOk="0">
                  <a:moveTo>
                    <a:pt x="108676" y="24919"/>
                  </a:moveTo>
                  <a:lnTo>
                    <a:pt x="108676" y="24919"/>
                  </a:lnTo>
                  <a:cubicBezTo>
                    <a:pt x="111735" y="29163"/>
                    <a:pt x="114225" y="33789"/>
                    <a:pt x="116084" y="38679"/>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5179809" y="1915781"/>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txBox="1"/>
            <p:nvPr/>
          </p:nvSpPr>
          <p:spPr>
            <a:xfrm>
              <a:off x="5222834" y="1958806"/>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Incorporación de revisores a la plataforma</a:t>
              </a:r>
              <a:endParaRPr sz="1200" b="0">
                <a:solidFill>
                  <a:schemeClr val="lt1"/>
                </a:solidFill>
                <a:latin typeface="Quattrocento Sans"/>
                <a:ea typeface="Quattrocento Sans"/>
                <a:cs typeface="Quattrocento Sans"/>
                <a:sym typeface="Quattrocento Sans"/>
              </a:endParaRPr>
            </a:p>
          </p:txBody>
        </p:sp>
        <p:sp>
          <p:nvSpPr>
            <p:cNvPr id="410" name="Google Shape;410;p15"/>
            <p:cNvSpPr/>
            <p:nvPr/>
          </p:nvSpPr>
          <p:spPr>
            <a:xfrm>
              <a:off x="1004521" y="324408"/>
              <a:ext cx="4918151" cy="4918151"/>
            </a:xfrm>
            <a:custGeom>
              <a:avLst/>
              <a:gdLst/>
              <a:ahLst/>
              <a:cxnLst/>
              <a:rect l="l" t="t" r="r" b="b"/>
              <a:pathLst>
                <a:path w="120000" h="120000" extrusionOk="0">
                  <a:moveTo>
                    <a:pt x="119998" y="60525"/>
                  </a:moveTo>
                  <a:cubicBezTo>
                    <a:pt x="119943" y="66830"/>
                    <a:pt x="118894" y="73087"/>
                    <a:pt x="116891" y="79065"/>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4887714" y="3572333"/>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txBox="1"/>
            <p:nvPr/>
          </p:nvSpPr>
          <p:spPr>
            <a:xfrm>
              <a:off x="4930739" y="3615358"/>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Incorporación de botón de rechazo</a:t>
              </a:r>
              <a:endParaRPr sz="1200" b="0">
                <a:solidFill>
                  <a:schemeClr val="lt1"/>
                </a:solidFill>
                <a:latin typeface="Quattrocento Sans"/>
                <a:ea typeface="Quattrocento Sans"/>
                <a:cs typeface="Quattrocento Sans"/>
                <a:sym typeface="Quattrocento Sans"/>
              </a:endParaRPr>
            </a:p>
          </p:txBody>
        </p:sp>
        <p:sp>
          <p:nvSpPr>
            <p:cNvPr id="413" name="Google Shape;413;p15"/>
            <p:cNvSpPr/>
            <p:nvPr/>
          </p:nvSpPr>
          <p:spPr>
            <a:xfrm>
              <a:off x="1004521" y="324408"/>
              <a:ext cx="4918151" cy="4918151"/>
            </a:xfrm>
            <a:custGeom>
              <a:avLst/>
              <a:gdLst/>
              <a:ahLst/>
              <a:cxnLst/>
              <a:rect l="l" t="t" r="r" b="b"/>
              <a:pathLst>
                <a:path w="120000" h="120000" extrusionOk="0">
                  <a:moveTo>
                    <a:pt x="103978" y="100816"/>
                  </a:moveTo>
                  <a:cubicBezTo>
                    <a:pt x="102058" y="102885"/>
                    <a:pt x="99994" y="104816"/>
                    <a:pt x="97802" y="106594"/>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3599145" y="4653571"/>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txBox="1"/>
            <p:nvPr/>
          </p:nvSpPr>
          <p:spPr>
            <a:xfrm>
              <a:off x="3642170" y="4696596"/>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Considerar filtros de búsqueda</a:t>
              </a:r>
              <a:endParaRPr sz="1200" b="0">
                <a:solidFill>
                  <a:schemeClr val="lt1"/>
                </a:solidFill>
                <a:latin typeface="Quattrocento Sans"/>
                <a:ea typeface="Quattrocento Sans"/>
                <a:cs typeface="Quattrocento Sans"/>
                <a:sym typeface="Quattrocento Sans"/>
              </a:endParaRPr>
            </a:p>
          </p:txBody>
        </p:sp>
        <p:sp>
          <p:nvSpPr>
            <p:cNvPr id="416" name="Google Shape;416;p15"/>
            <p:cNvSpPr/>
            <p:nvPr/>
          </p:nvSpPr>
          <p:spPr>
            <a:xfrm>
              <a:off x="1004521" y="324408"/>
              <a:ext cx="4918151" cy="4918151"/>
            </a:xfrm>
            <a:custGeom>
              <a:avLst/>
              <a:gdLst/>
              <a:ahLst/>
              <a:cxnLst/>
              <a:rect l="l" t="t" r="r" b="b"/>
              <a:pathLst>
                <a:path w="120000" h="120000" extrusionOk="0">
                  <a:moveTo>
                    <a:pt x="63241" y="119912"/>
                  </a:moveTo>
                  <a:cubicBezTo>
                    <a:pt x="61082" y="120029"/>
                    <a:pt x="58918" y="120029"/>
                    <a:pt x="56758" y="119912"/>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1917038" y="4653571"/>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txBox="1"/>
            <p:nvPr/>
          </p:nvSpPr>
          <p:spPr>
            <a:xfrm>
              <a:off x="1960063" y="4696596"/>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Incorporación de opción de desistimiento de usuarios</a:t>
              </a:r>
              <a:endParaRPr sz="1200" b="0">
                <a:solidFill>
                  <a:schemeClr val="lt1"/>
                </a:solidFill>
                <a:latin typeface="Quattrocento Sans"/>
                <a:ea typeface="Quattrocento Sans"/>
                <a:cs typeface="Quattrocento Sans"/>
                <a:sym typeface="Quattrocento Sans"/>
              </a:endParaRPr>
            </a:p>
          </p:txBody>
        </p:sp>
        <p:sp>
          <p:nvSpPr>
            <p:cNvPr id="419" name="Google Shape;419;p15"/>
            <p:cNvSpPr/>
            <p:nvPr/>
          </p:nvSpPr>
          <p:spPr>
            <a:xfrm>
              <a:off x="1004521" y="324408"/>
              <a:ext cx="4918151" cy="4918151"/>
            </a:xfrm>
            <a:custGeom>
              <a:avLst/>
              <a:gdLst/>
              <a:ahLst/>
              <a:cxnLst/>
              <a:rect l="l" t="t" r="r" b="b"/>
              <a:pathLst>
                <a:path w="120000" h="120000" extrusionOk="0">
                  <a:moveTo>
                    <a:pt x="22198" y="106594"/>
                  </a:moveTo>
                  <a:lnTo>
                    <a:pt x="22198" y="106594"/>
                  </a:lnTo>
                  <a:cubicBezTo>
                    <a:pt x="20006" y="104816"/>
                    <a:pt x="17942" y="102885"/>
                    <a:pt x="16022" y="100816"/>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628470" y="3572333"/>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txBox="1"/>
            <p:nvPr/>
          </p:nvSpPr>
          <p:spPr>
            <a:xfrm>
              <a:off x="671495" y="3615358"/>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Mejorar la compatibilidad con otras plataformas</a:t>
              </a:r>
              <a:endParaRPr sz="1200" b="0">
                <a:solidFill>
                  <a:schemeClr val="lt1"/>
                </a:solidFill>
                <a:latin typeface="Quattrocento Sans"/>
                <a:ea typeface="Quattrocento Sans"/>
                <a:cs typeface="Quattrocento Sans"/>
                <a:sym typeface="Quattrocento Sans"/>
              </a:endParaRPr>
            </a:p>
          </p:txBody>
        </p:sp>
        <p:sp>
          <p:nvSpPr>
            <p:cNvPr id="422" name="Google Shape;422;p15"/>
            <p:cNvSpPr/>
            <p:nvPr/>
          </p:nvSpPr>
          <p:spPr>
            <a:xfrm>
              <a:off x="1004521" y="324408"/>
              <a:ext cx="4918151" cy="4918151"/>
            </a:xfrm>
            <a:custGeom>
              <a:avLst/>
              <a:gdLst/>
              <a:ahLst/>
              <a:cxnLst/>
              <a:rect l="l" t="t" r="r" b="b"/>
              <a:pathLst>
                <a:path w="120000" h="120000" extrusionOk="0">
                  <a:moveTo>
                    <a:pt x="3110" y="79066"/>
                  </a:moveTo>
                  <a:lnTo>
                    <a:pt x="3110" y="79066"/>
                  </a:lnTo>
                  <a:cubicBezTo>
                    <a:pt x="1106" y="73088"/>
                    <a:pt x="58" y="66831"/>
                    <a:pt x="3" y="60526"/>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336375" y="1915781"/>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txBox="1"/>
            <p:nvPr/>
          </p:nvSpPr>
          <p:spPr>
            <a:xfrm>
              <a:off x="379400" y="1958806"/>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Incorporar herramientas de alertas de plazos</a:t>
              </a:r>
              <a:endParaRPr sz="1200" b="0">
                <a:solidFill>
                  <a:schemeClr val="lt1"/>
                </a:solidFill>
                <a:latin typeface="Quattrocento Sans"/>
                <a:ea typeface="Quattrocento Sans"/>
                <a:cs typeface="Quattrocento Sans"/>
                <a:sym typeface="Quattrocento Sans"/>
              </a:endParaRPr>
            </a:p>
          </p:txBody>
        </p:sp>
        <p:sp>
          <p:nvSpPr>
            <p:cNvPr id="425" name="Google Shape;425;p15"/>
            <p:cNvSpPr/>
            <p:nvPr/>
          </p:nvSpPr>
          <p:spPr>
            <a:xfrm>
              <a:off x="1004521" y="324408"/>
              <a:ext cx="4918151" cy="4918151"/>
            </a:xfrm>
            <a:custGeom>
              <a:avLst/>
              <a:gdLst/>
              <a:ahLst/>
              <a:cxnLst/>
              <a:rect l="l" t="t" r="r" b="b"/>
              <a:pathLst>
                <a:path w="120000" h="120000" extrusionOk="0">
                  <a:moveTo>
                    <a:pt x="3916" y="38679"/>
                  </a:moveTo>
                  <a:lnTo>
                    <a:pt x="3916" y="38679"/>
                  </a:lnTo>
                  <a:cubicBezTo>
                    <a:pt x="5775" y="33789"/>
                    <a:pt x="8266" y="29163"/>
                    <a:pt x="11324" y="24919"/>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1177429" y="459034"/>
              <a:ext cx="1411009" cy="881375"/>
            </a:xfrm>
            <a:prstGeom prst="roundRect">
              <a:avLst>
                <a:gd name="adj" fmla="val 16667"/>
              </a:avLst>
            </a:prstGeom>
            <a:solidFill>
              <a:srgbClr val="B1203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txBox="1"/>
            <p:nvPr/>
          </p:nvSpPr>
          <p:spPr>
            <a:xfrm>
              <a:off x="1220454" y="502059"/>
              <a:ext cx="1324959" cy="795325"/>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Quattrocento Sans"/>
                <a:buNone/>
              </a:pPr>
              <a:r>
                <a:rPr lang="en-US" sz="1200" b="0">
                  <a:solidFill>
                    <a:schemeClr val="lt1"/>
                  </a:solidFill>
                  <a:latin typeface="Quattrocento Sans"/>
                  <a:ea typeface="Quattrocento Sans"/>
                  <a:cs typeface="Quattrocento Sans"/>
                  <a:sym typeface="Quattrocento Sans"/>
                </a:rPr>
                <a:t>Incorporación de herramientas de ayuda para solicitud de trámites</a:t>
              </a:r>
              <a:endParaRPr sz="1200" b="0">
                <a:solidFill>
                  <a:schemeClr val="lt1"/>
                </a:solidFill>
                <a:latin typeface="Quattrocento Sans"/>
                <a:ea typeface="Quattrocento Sans"/>
                <a:cs typeface="Quattrocento Sans"/>
                <a:sym typeface="Quattrocento Sans"/>
              </a:endParaRPr>
            </a:p>
          </p:txBody>
        </p:sp>
        <p:sp>
          <p:nvSpPr>
            <p:cNvPr id="428" name="Google Shape;428;p15"/>
            <p:cNvSpPr/>
            <p:nvPr/>
          </p:nvSpPr>
          <p:spPr>
            <a:xfrm>
              <a:off x="1004521" y="324408"/>
              <a:ext cx="4918151" cy="4918151"/>
            </a:xfrm>
            <a:custGeom>
              <a:avLst/>
              <a:gdLst/>
              <a:ahLst/>
              <a:cxnLst/>
              <a:rect l="l" t="t" r="r" b="b"/>
              <a:pathLst>
                <a:path w="120000" h="120000" extrusionOk="0">
                  <a:moveTo>
                    <a:pt x="38687" y="3913"/>
                  </a:moveTo>
                  <a:lnTo>
                    <a:pt x="38687" y="3913"/>
                  </a:lnTo>
                  <a:cubicBezTo>
                    <a:pt x="40022" y="3406"/>
                    <a:pt x="41376" y="2946"/>
                    <a:pt x="42744" y="2535"/>
                  </a:cubicBezTo>
                </a:path>
              </a:pathLst>
            </a:custGeom>
            <a:noFill/>
            <a:ln w="9525" cap="flat" cmpd="sng">
              <a:solidFill>
                <a:srgbClr val="B12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5"/>
          <p:cNvGrpSpPr/>
          <p:nvPr/>
        </p:nvGrpSpPr>
        <p:grpSpPr>
          <a:xfrm>
            <a:off x="3249506" y="1570815"/>
            <a:ext cx="278296" cy="339253"/>
            <a:chOff x="3907325" y="2620775"/>
            <a:chExt cx="395250" cy="481825"/>
          </a:xfrm>
        </p:grpSpPr>
        <p:sp>
          <p:nvSpPr>
            <p:cNvPr id="430" name="Google Shape;430;p15"/>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31" name="Google Shape;431;p15"/>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32" name="Google Shape;432;p15"/>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33" name="Google Shape;433;p15"/>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6"/>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300" b="0" i="0" u="none" strike="noStrike" cap="none" dirty="0">
                <a:solidFill>
                  <a:srgbClr val="000000"/>
                </a:solidFill>
                <a:latin typeface="Calibri"/>
                <a:ea typeface="Calibri"/>
                <a:cs typeface="Calibri"/>
                <a:sym typeface="Calibri"/>
              </a:rPr>
              <a:t>14</a:t>
            </a:r>
            <a:endParaRPr sz="1300" b="0" i="0" u="none" strike="noStrike" cap="none" dirty="0">
              <a:solidFill>
                <a:srgbClr val="000000"/>
              </a:solidFill>
              <a:latin typeface="Calibri"/>
              <a:ea typeface="Calibri"/>
              <a:cs typeface="Calibri"/>
              <a:sym typeface="Calibri"/>
            </a:endParaRPr>
          </a:p>
        </p:txBody>
      </p:sp>
      <p:sp>
        <p:nvSpPr>
          <p:cNvPr id="439" name="Google Shape;439;p16"/>
          <p:cNvSpPr/>
          <p:nvPr/>
        </p:nvSpPr>
        <p:spPr>
          <a:xfrm>
            <a:off x="4396262" y="1481219"/>
            <a:ext cx="2845391"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sp>
        <p:nvSpPr>
          <p:cNvPr id="440" name="Google Shape;440;p16"/>
          <p:cNvSpPr/>
          <p:nvPr/>
        </p:nvSpPr>
        <p:spPr>
          <a:xfrm>
            <a:off x="7974521" y="1481219"/>
            <a:ext cx="2845391"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Quattrocento Sans"/>
              <a:ea typeface="Quattrocento Sans"/>
              <a:cs typeface="Quattrocento Sans"/>
              <a:sym typeface="Quattrocento Sans"/>
            </a:endParaRPr>
          </a:p>
        </p:txBody>
      </p:sp>
      <p:sp>
        <p:nvSpPr>
          <p:cNvPr id="441" name="Google Shape;441;p16"/>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42" name="Google Shape;442;p16"/>
          <p:cNvGrpSpPr/>
          <p:nvPr/>
        </p:nvGrpSpPr>
        <p:grpSpPr>
          <a:xfrm rot="-8509105">
            <a:off x="11341233" y="238153"/>
            <a:ext cx="729084" cy="576569"/>
            <a:chOff x="9507897" y="3508568"/>
            <a:chExt cx="1745332" cy="1380230"/>
          </a:xfrm>
        </p:grpSpPr>
        <p:sp>
          <p:nvSpPr>
            <p:cNvPr id="443" name="Google Shape;443;p16"/>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4" name="Google Shape;444;p16"/>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5" name="Google Shape;445;p16"/>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46" name="Google Shape;446;p16"/>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Usabilidad de la Plataforma</a:t>
            </a:r>
            <a:endParaRPr sz="3200" b="1" i="0" u="none" strike="noStrike" cap="none">
              <a:solidFill>
                <a:srgbClr val="453D2B"/>
              </a:solidFill>
              <a:latin typeface="Montserrat Medium"/>
              <a:ea typeface="Montserrat Medium"/>
              <a:cs typeface="Montserrat Medium"/>
              <a:sym typeface="Montserrat Medium"/>
            </a:endParaRPr>
          </a:p>
        </p:txBody>
      </p:sp>
      <p:sp>
        <p:nvSpPr>
          <p:cNvPr id="447" name="Google Shape;447;p16"/>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448" name="Google Shape;448;p16"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sp>
        <p:nvSpPr>
          <p:cNvPr id="449" name="Google Shape;449;p16"/>
          <p:cNvSpPr/>
          <p:nvPr/>
        </p:nvSpPr>
        <p:spPr>
          <a:xfrm>
            <a:off x="812211" y="1485041"/>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Cierre del trámite</a:t>
            </a:r>
            <a:endParaRPr/>
          </a:p>
        </p:txBody>
      </p:sp>
      <p:sp>
        <p:nvSpPr>
          <p:cNvPr id="450" name="Google Shape;450;p16"/>
          <p:cNvSpPr/>
          <p:nvPr/>
        </p:nvSpPr>
        <p:spPr>
          <a:xfrm>
            <a:off x="4398926" y="1485041"/>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Clasificación del estado del trámite</a:t>
            </a:r>
            <a:endParaRPr/>
          </a:p>
        </p:txBody>
      </p:sp>
      <p:sp>
        <p:nvSpPr>
          <p:cNvPr id="451" name="Google Shape;451;p16"/>
          <p:cNvSpPr/>
          <p:nvPr/>
        </p:nvSpPr>
        <p:spPr>
          <a:xfrm>
            <a:off x="7985641" y="1485041"/>
            <a:ext cx="2474129" cy="5706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chemeClr val="lt1"/>
                </a:solidFill>
                <a:latin typeface="Quattrocento Sans"/>
                <a:ea typeface="Quattrocento Sans"/>
                <a:cs typeface="Quattrocento Sans"/>
                <a:sym typeface="Quattrocento Sans"/>
              </a:rPr>
              <a:t>Parámetros legales y discrecionalidad de las DOMs</a:t>
            </a:r>
            <a:endParaRPr sz="1200">
              <a:solidFill>
                <a:schemeClr val="lt1"/>
              </a:solidFill>
              <a:latin typeface="Quattrocento Sans"/>
              <a:ea typeface="Quattrocento Sans"/>
              <a:cs typeface="Quattrocento Sans"/>
              <a:sym typeface="Quattrocento Sans"/>
            </a:endParaRPr>
          </a:p>
        </p:txBody>
      </p:sp>
      <p:sp>
        <p:nvSpPr>
          <p:cNvPr id="452" name="Google Shape;452;p16"/>
          <p:cNvSpPr txBox="1"/>
          <p:nvPr/>
        </p:nvSpPr>
        <p:spPr>
          <a:xfrm>
            <a:off x="812208" y="2163882"/>
            <a:ext cx="2845392"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El cierre del trámite es por un proceso presencial.</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Se genera trabajo de validación y reportabilidad en la plataforma producto de tener que dar aviso de que el proceso finalizó en su etapa presencial.</a:t>
            </a:r>
            <a:endParaRPr sz="1400">
              <a:solidFill>
                <a:schemeClr val="dk1"/>
              </a:solidFill>
              <a:latin typeface="Quattrocento Sans"/>
              <a:ea typeface="Quattrocento Sans"/>
              <a:cs typeface="Quattrocento Sans"/>
              <a:sym typeface="Quattrocento Sans"/>
            </a:endParaRPr>
          </a:p>
        </p:txBody>
      </p:sp>
      <p:sp>
        <p:nvSpPr>
          <p:cNvPr id="453" name="Google Shape;453;p16"/>
          <p:cNvSpPr txBox="1"/>
          <p:nvPr/>
        </p:nvSpPr>
        <p:spPr>
          <a:xfrm>
            <a:off x="4396261" y="2163881"/>
            <a:ext cx="2845392" cy="181588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Se requiere la posibilidad de que el revisor incorpore más información sobre el estado en el cual se encuentra el trámite. </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La existencia de etapas presenciales no se reporta por la plataforma.</a:t>
            </a:r>
            <a:endParaRPr/>
          </a:p>
        </p:txBody>
      </p:sp>
      <p:sp>
        <p:nvSpPr>
          <p:cNvPr id="454" name="Google Shape;454;p16"/>
          <p:cNvSpPr txBox="1"/>
          <p:nvPr/>
        </p:nvSpPr>
        <p:spPr>
          <a:xfrm>
            <a:off x="7980314" y="2163880"/>
            <a:ext cx="2845392" cy="160043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La plataforma apunta hacia la transparencia de los procesos del Estado.</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Quattrocento Sans"/>
                <a:ea typeface="Quattrocento Sans"/>
                <a:cs typeface="Quattrocento Sans"/>
                <a:sym typeface="Quattrocento Sans"/>
              </a:rPr>
              <a:t>Aún persisten elementos de discrecionalidad de las DOM que no permiten del todo la estandarización.</a:t>
            </a:r>
            <a:endParaRPr/>
          </a:p>
        </p:txBody>
      </p:sp>
      <p:sp>
        <p:nvSpPr>
          <p:cNvPr id="455" name="Google Shape;455;p16"/>
          <p:cNvSpPr txBox="1"/>
          <p:nvPr/>
        </p:nvSpPr>
        <p:spPr>
          <a:xfrm>
            <a:off x="780225" y="4413506"/>
            <a:ext cx="10598544" cy="1466620"/>
          </a:xfrm>
          <a:prstGeom prst="rect">
            <a:avLst/>
          </a:prstGeom>
          <a:noFill/>
          <a:ln>
            <a:noFill/>
          </a:ln>
        </p:spPr>
        <p:txBody>
          <a:bodyPr spcFirstLastPara="1" wrap="square" lIns="91425" tIns="45700" rIns="91425" bIns="45700" anchor="t" anchorCtr="0">
            <a:spAutoFit/>
          </a:bodyPr>
          <a:lstStyle/>
          <a:p>
            <a:pPr marL="179388" marR="0" lvl="0" indent="0" algn="ctr" rtl="0">
              <a:lnSpc>
                <a:spcPct val="141000"/>
              </a:lnSpc>
              <a:spcBef>
                <a:spcPts val="0"/>
              </a:spcBef>
              <a:spcAft>
                <a:spcPts val="0"/>
              </a:spcAft>
              <a:buNone/>
            </a:pPr>
            <a:r>
              <a:rPr lang="en-US" sz="1200" i="1">
                <a:solidFill>
                  <a:schemeClr val="dk1"/>
                </a:solidFill>
                <a:latin typeface="Quattrocento Sans"/>
                <a:ea typeface="Quattrocento Sans"/>
                <a:cs typeface="Quattrocento Sans"/>
                <a:sym typeface="Quattrocento Sans"/>
              </a:rPr>
              <a:t>"Dentro de todo este trámite tiene que llegar el expediente físico... porque le tengo que devolver los planos firmados." (DOM Vichuquén)​</a:t>
            </a:r>
            <a:endParaRPr/>
          </a:p>
          <a:p>
            <a:pPr marL="179388" marR="0" lvl="0" indent="0" algn="ctr" rtl="0">
              <a:lnSpc>
                <a:spcPct val="141000"/>
              </a:lnSpc>
              <a:spcBef>
                <a:spcPts val="800"/>
              </a:spcBef>
              <a:spcAft>
                <a:spcPts val="0"/>
              </a:spcAft>
              <a:buNone/>
            </a:pPr>
            <a:r>
              <a:rPr lang="en-US" sz="1200" i="1">
                <a:solidFill>
                  <a:schemeClr val="dk1"/>
                </a:solidFill>
                <a:latin typeface="Quattrocento Sans"/>
                <a:ea typeface="Quattrocento Sans"/>
                <a:cs typeface="Quattrocento Sans"/>
                <a:sym typeface="Quattrocento Sans"/>
              </a:rPr>
              <a:t>“Existen ciertas municipalidades en que independiente que tú cargues la información acá, igual te piden la carpeta física. Aquí tú ingresas, por ejemplo, permiso de edificación, igual te piden los papeles para iniciar el trámite. Entonces tú inicias trámite, igual tú tienes que llevar toda la carpeta con todos los planos firmados por el arquitecto en dos carpetas originales y tienes que ingresarla por oficina de parte. O sea, tienes que ir igual.” (Usuaria Carolina Donoso)</a:t>
            </a:r>
            <a:endParaRPr sz="1200">
              <a:solidFill>
                <a:schemeClr val="dk1"/>
              </a:solidFill>
              <a:latin typeface="Quattrocento Sans"/>
              <a:ea typeface="Quattrocento Sans"/>
              <a:cs typeface="Quattrocento Sans"/>
              <a:sym typeface="Quattrocento Sans"/>
            </a:endParaRPr>
          </a:p>
        </p:txBody>
      </p:sp>
      <p:grpSp>
        <p:nvGrpSpPr>
          <p:cNvPr id="456" name="Google Shape;456;p16"/>
          <p:cNvGrpSpPr/>
          <p:nvPr/>
        </p:nvGrpSpPr>
        <p:grpSpPr>
          <a:xfrm>
            <a:off x="2850816" y="1609183"/>
            <a:ext cx="292078" cy="339253"/>
            <a:chOff x="4492800" y="2027925"/>
            <a:chExt cx="414825" cy="481825"/>
          </a:xfrm>
        </p:grpSpPr>
        <p:sp>
          <p:nvSpPr>
            <p:cNvPr id="457" name="Google Shape;457;p16"/>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58" name="Google Shape;458;p16"/>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459" name="Google Shape;459;p16"/>
          <p:cNvGrpSpPr/>
          <p:nvPr/>
        </p:nvGrpSpPr>
        <p:grpSpPr>
          <a:xfrm>
            <a:off x="10284554" y="1599950"/>
            <a:ext cx="350431" cy="339887"/>
            <a:chOff x="3270675" y="841800"/>
            <a:chExt cx="497700" cy="482725"/>
          </a:xfrm>
        </p:grpSpPr>
        <p:sp>
          <p:nvSpPr>
            <p:cNvPr id="460" name="Google Shape;460;p16"/>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61" name="Google Shape;461;p16"/>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62" name="Google Shape;462;p16"/>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463" name="Google Shape;463;p16"/>
          <p:cNvGrpSpPr/>
          <p:nvPr/>
        </p:nvGrpSpPr>
        <p:grpSpPr>
          <a:xfrm>
            <a:off x="6710873" y="1596912"/>
            <a:ext cx="339253" cy="339253"/>
            <a:chOff x="900750" y="1436075"/>
            <a:chExt cx="481825" cy="481825"/>
          </a:xfrm>
        </p:grpSpPr>
        <p:sp>
          <p:nvSpPr>
            <p:cNvPr id="464" name="Google Shape;464;p16"/>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65" name="Google Shape;465;p16"/>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66" name="Google Shape;466;p16"/>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467" name="Google Shape;467;p16"/>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472" name="Google Shape;472;p17"/>
          <p:cNvSpPr/>
          <p:nvPr/>
        </p:nvSpPr>
        <p:spPr>
          <a:xfrm>
            <a:off x="795683" y="3095623"/>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3" name="Google Shape;473;p17"/>
          <p:cNvSpPr/>
          <p:nvPr/>
        </p:nvSpPr>
        <p:spPr>
          <a:xfrm flipH="1">
            <a:off x="10968777" y="3095622"/>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4" name="Google Shape;474;p17"/>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5" name="Google Shape;475;p17"/>
          <p:cNvSpPr txBox="1"/>
          <p:nvPr/>
        </p:nvSpPr>
        <p:spPr>
          <a:xfrm>
            <a:off x="1152292" y="2551835"/>
            <a:ext cx="9887416"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Montserrat Black"/>
              <a:buNone/>
            </a:pPr>
            <a:r>
              <a:rPr lang="en-US" sz="4800" b="0" i="0" u="none" strike="noStrike" cap="none">
                <a:solidFill>
                  <a:srgbClr val="FFFFFF"/>
                </a:solidFill>
                <a:latin typeface="Montserrat Black"/>
                <a:ea typeface="Montserrat Black"/>
                <a:cs typeface="Montserrat Black"/>
                <a:sym typeface="Montserrat Black"/>
              </a:rPr>
              <a:t>CONCLUSIONES Y RECOMENDACIONES</a:t>
            </a:r>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rgbClr val="FFFFFF"/>
              </a:solidFill>
              <a:latin typeface="Montserrat Black"/>
              <a:ea typeface="Montserrat Black"/>
              <a:cs typeface="Montserrat Black"/>
              <a:sym typeface="Montserrat Black"/>
            </a:endParaRPr>
          </a:p>
        </p:txBody>
      </p:sp>
      <p:pic>
        <p:nvPicPr>
          <p:cNvPr id="476" name="Google Shape;476;p17" descr="Un dibujo con letras&#10;&#10;Descripción generada automáticamente con confianza media"/>
          <p:cNvPicPr preferRelativeResize="0"/>
          <p:nvPr/>
        </p:nvPicPr>
        <p:blipFill rotWithShape="1">
          <a:blip r:embed="rId4">
            <a:alphaModFix/>
          </a:blip>
          <a:srcRect/>
          <a:stretch/>
        </p:blipFill>
        <p:spPr>
          <a:xfrm>
            <a:off x="272949" y="6095571"/>
            <a:ext cx="1078523" cy="517975"/>
          </a:xfrm>
          <a:prstGeom prst="rect">
            <a:avLst/>
          </a:prstGeom>
          <a:noFill/>
          <a:ln>
            <a:noFill/>
          </a:ln>
        </p:spPr>
      </p:pic>
      <p:sp>
        <p:nvSpPr>
          <p:cNvPr id="477" name="Google Shape;477;p17"/>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grpSp>
        <p:nvGrpSpPr>
          <p:cNvPr id="478" name="Google Shape;478;p17"/>
          <p:cNvGrpSpPr/>
          <p:nvPr/>
        </p:nvGrpSpPr>
        <p:grpSpPr>
          <a:xfrm rot="-8509105">
            <a:off x="11341233" y="238153"/>
            <a:ext cx="729084" cy="576569"/>
            <a:chOff x="9507897" y="3508568"/>
            <a:chExt cx="1745332" cy="1380230"/>
          </a:xfrm>
        </p:grpSpPr>
        <p:sp>
          <p:nvSpPr>
            <p:cNvPr id="479" name="Google Shape;479;p17"/>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0" name="Google Shape;480;p17"/>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1" name="Google Shape;481;p17"/>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8"/>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s-CL" sz="1300" b="0" i="0" u="none" strike="noStrike" cap="none" dirty="0">
                <a:solidFill>
                  <a:srgbClr val="000000"/>
                </a:solidFill>
                <a:latin typeface="Calibri"/>
                <a:ea typeface="Calibri"/>
                <a:cs typeface="Calibri"/>
                <a:sym typeface="Calibri"/>
              </a:rPr>
              <a:t>15</a:t>
            </a:r>
            <a:endParaRPr sz="1300" b="0" i="0" u="none" strike="noStrike" cap="none" dirty="0">
              <a:solidFill>
                <a:srgbClr val="000000"/>
              </a:solidFill>
              <a:latin typeface="Calibri"/>
              <a:ea typeface="Calibri"/>
              <a:cs typeface="Calibri"/>
              <a:sym typeface="Calibri"/>
            </a:endParaRPr>
          </a:p>
        </p:txBody>
      </p:sp>
      <p:sp>
        <p:nvSpPr>
          <p:cNvPr id="487" name="Google Shape;487;p18"/>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8" name="Google Shape;488;p18"/>
          <p:cNvGrpSpPr/>
          <p:nvPr/>
        </p:nvGrpSpPr>
        <p:grpSpPr>
          <a:xfrm rot="-8509105">
            <a:off x="11341233" y="238153"/>
            <a:ext cx="729084" cy="576569"/>
            <a:chOff x="9507897" y="3508568"/>
            <a:chExt cx="1745332" cy="1380230"/>
          </a:xfrm>
        </p:grpSpPr>
        <p:sp>
          <p:nvSpPr>
            <p:cNvPr id="489" name="Google Shape;489;p18"/>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0" name="Google Shape;490;p18"/>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1" name="Google Shape;491;p18"/>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92" name="Google Shape;492;p18"/>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Conclusiones y recomendaciones</a:t>
            </a:r>
            <a:endParaRPr sz="3200" b="1" i="0" u="none" strike="noStrike" cap="none">
              <a:solidFill>
                <a:srgbClr val="453D2B"/>
              </a:solidFill>
              <a:latin typeface="Montserrat Medium"/>
              <a:ea typeface="Montserrat Medium"/>
              <a:cs typeface="Montserrat Medium"/>
              <a:sym typeface="Montserrat Medium"/>
            </a:endParaRPr>
          </a:p>
        </p:txBody>
      </p:sp>
      <p:sp>
        <p:nvSpPr>
          <p:cNvPr id="493" name="Google Shape;493;p18"/>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494" name="Google Shape;494;p18"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graphicFrame>
        <p:nvGraphicFramePr>
          <p:cNvPr id="495" name="Google Shape;495;p18"/>
          <p:cNvGraphicFramePr/>
          <p:nvPr/>
        </p:nvGraphicFramePr>
        <p:xfrm>
          <a:off x="1075429" y="1572990"/>
          <a:ext cx="10296000" cy="620649"/>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Mejorar velocidad del sistema</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Uno de los problemas más mencionados es la lentitud de la plataforma, especialmente durante la revisión de expedientes o cuando se realizan búsquedas.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Optimizar la infraestructura técnica de la plataforma para mejorar su velocidad y reducir los tiempos de carga y descarga de información.</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496" name="Google Shape;496;p18"/>
          <p:cNvGraphicFramePr/>
          <p:nvPr/>
        </p:nvGraphicFramePr>
        <p:xfrm>
          <a:off x="1075432" y="2369980"/>
          <a:ext cx="10296000" cy="830961"/>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Integrar plataforma con sistemas municipales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La plataforma es incompatible con sistemas financieros que usan los municipios, se carece de un proceso completo de seguimiento cuando se utiliza Transbank y se necesita</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Mejorar la integración de la plataforma con otras, especialmente en cuanto a los seguimientos de pagos ingresados a los municipios, ya sea mediante transferencias, Transbank, pago por TGR o por Tesorería municipal.</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497" name="Google Shape;497;p18"/>
          <p:cNvGraphicFramePr/>
          <p:nvPr/>
        </p:nvGraphicFramePr>
        <p:xfrm>
          <a:off x="1075431" y="3380002"/>
          <a:ext cx="10296000" cy="1041273"/>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Incorporar funcionalidades personalizadas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Las DOM deben depender de la administración central de la plataforma para resolver dificultades e integrar personal al uso de la plataforma.</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Permitir que sean los directivos quienes puedan incorporar más personal a sus equipos de revisores en la plataforma.</a:t>
                      </a:r>
                      <a:endParaRPr sz="1200" u="none" strike="noStrike" cap="none"/>
                    </a:p>
                    <a:p>
                      <a:pPr marL="0" marR="0" lvl="0" indent="0" algn="l" rtl="0">
                        <a:lnSpc>
                          <a:spcPct val="115000"/>
                        </a:lnSpc>
                        <a:spcBef>
                          <a:spcPts val="0"/>
                        </a:spcBef>
                        <a:spcAft>
                          <a:spcPts val="0"/>
                        </a:spcAft>
                        <a:buNone/>
                      </a:pPr>
                      <a:r>
                        <a:rPr lang="en-US" sz="1200" u="none" strike="noStrike" cap="none"/>
                        <a:t>Permitir que aquellos casos que quedan plasmados como tramites con errores en el sistema puedan ser eliminados por el mismo personal municipal (hoy quedan en el sistema sin poder borrarse).</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498" name="Google Shape;498;p18"/>
          <p:cNvGraphicFramePr/>
          <p:nvPr/>
        </p:nvGraphicFramePr>
        <p:xfrm>
          <a:off x="1075430" y="4600336"/>
          <a:ext cx="10296000" cy="620649"/>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Mejorar interfaz para carga y validación de documentos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La carga de documentos es uno de los aspectos que genera dificultades en la experiencia de usuarios y funcionarios revisores.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Aplicar casillas verificadoras de documentación obligatoria por tipo de trámite, estandarizado las solicitudes que realizan las DOM y disminuyendo la discrecionalidad de estas.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499" name="Google Shape;499;p18"/>
          <p:cNvGraphicFramePr/>
          <p:nvPr/>
        </p:nvGraphicFramePr>
        <p:xfrm>
          <a:off x="1075429" y="5400046"/>
          <a:ext cx="10296000" cy="830961"/>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Incorporar guías que orienten a nuevos usuarios en el uso de la plataforma</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Las direcciones de obra deben asistir constantemente a usuarios que no saben cómo realizar trámites en línea por primera vez.</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Se recomienda incorporar tutoriales en línea, videos explicativos, guías paso a paso para orientar a los usuarios en el uso de la plataforma, especialmente en aquellos municipios en donde existe una mayor cantidad de trámites ingresados de forma presencial.</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sp>
        <p:nvSpPr>
          <p:cNvPr id="500" name="Google Shape;500;p18"/>
          <p:cNvSpPr/>
          <p:nvPr/>
        </p:nvSpPr>
        <p:spPr>
          <a:xfrm>
            <a:off x="1075433" y="1210733"/>
            <a:ext cx="2014900"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Te a abordar</a:t>
            </a:r>
            <a:endParaRPr/>
          </a:p>
        </p:txBody>
      </p:sp>
      <p:sp>
        <p:nvSpPr>
          <p:cNvPr id="501" name="Google Shape;501;p18"/>
          <p:cNvSpPr/>
          <p:nvPr/>
        </p:nvSpPr>
        <p:spPr>
          <a:xfrm>
            <a:off x="3192099" y="1210733"/>
            <a:ext cx="342036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Motivo</a:t>
            </a:r>
            <a:endParaRPr/>
          </a:p>
        </p:txBody>
      </p:sp>
      <p:sp>
        <p:nvSpPr>
          <p:cNvPr id="502" name="Google Shape;502;p18"/>
          <p:cNvSpPr/>
          <p:nvPr/>
        </p:nvSpPr>
        <p:spPr>
          <a:xfrm>
            <a:off x="6714233" y="1210733"/>
            <a:ext cx="469182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Recomendación</a:t>
            </a:r>
            <a:endParaRPr/>
          </a:p>
        </p:txBody>
      </p:sp>
      <p:sp>
        <p:nvSpPr>
          <p:cNvPr id="503" name="Google Shape;503;p18"/>
          <p:cNvSpPr/>
          <p:nvPr/>
        </p:nvSpPr>
        <p:spPr>
          <a:xfrm>
            <a:off x="272950" y="2211676"/>
            <a:ext cx="11646101" cy="1161061"/>
          </a:xfrm>
          <a:custGeom>
            <a:avLst/>
            <a:gdLst/>
            <a:ahLst/>
            <a:cxnLst/>
            <a:rect l="l" t="t" r="r" b="b"/>
            <a:pathLst>
              <a:path w="597" h="394" extrusionOk="0">
                <a:moveTo>
                  <a:pt x="382" y="13"/>
                </a:moveTo>
                <a:cubicBezTo>
                  <a:pt x="381" y="13"/>
                  <a:pt x="379" y="13"/>
                  <a:pt x="376" y="13"/>
                </a:cubicBezTo>
                <a:cubicBezTo>
                  <a:pt x="377" y="13"/>
                  <a:pt x="380" y="13"/>
                  <a:pt x="382" y="13"/>
                </a:cubicBezTo>
                <a:close/>
                <a:moveTo>
                  <a:pt x="297" y="4"/>
                </a:moveTo>
                <a:cubicBezTo>
                  <a:pt x="294" y="4"/>
                  <a:pt x="293" y="4"/>
                  <a:pt x="290" y="4"/>
                </a:cubicBezTo>
                <a:cubicBezTo>
                  <a:pt x="289" y="4"/>
                  <a:pt x="295" y="4"/>
                  <a:pt x="297" y="4"/>
                </a:cubicBezTo>
                <a:close/>
                <a:moveTo>
                  <a:pt x="281" y="5"/>
                </a:moveTo>
                <a:cubicBezTo>
                  <a:pt x="283" y="4"/>
                  <a:pt x="287" y="4"/>
                  <a:pt x="287" y="4"/>
                </a:cubicBezTo>
                <a:cubicBezTo>
                  <a:pt x="286" y="4"/>
                  <a:pt x="281" y="4"/>
                  <a:pt x="281" y="5"/>
                </a:cubicBezTo>
                <a:close/>
                <a:moveTo>
                  <a:pt x="255" y="9"/>
                </a:moveTo>
                <a:cubicBezTo>
                  <a:pt x="257" y="9"/>
                  <a:pt x="260" y="8"/>
                  <a:pt x="261" y="8"/>
                </a:cubicBezTo>
                <a:cubicBezTo>
                  <a:pt x="260" y="8"/>
                  <a:pt x="255" y="9"/>
                  <a:pt x="255" y="9"/>
                </a:cubicBezTo>
                <a:close/>
                <a:moveTo>
                  <a:pt x="238" y="8"/>
                </a:moveTo>
                <a:cubicBezTo>
                  <a:pt x="243" y="8"/>
                  <a:pt x="247" y="7"/>
                  <a:pt x="249" y="7"/>
                </a:cubicBezTo>
                <a:cubicBezTo>
                  <a:pt x="245" y="7"/>
                  <a:pt x="240" y="8"/>
                  <a:pt x="238" y="8"/>
                </a:cubicBezTo>
                <a:close/>
                <a:moveTo>
                  <a:pt x="197" y="23"/>
                </a:moveTo>
                <a:cubicBezTo>
                  <a:pt x="201" y="23"/>
                  <a:pt x="213" y="21"/>
                  <a:pt x="218" y="21"/>
                </a:cubicBezTo>
                <a:cubicBezTo>
                  <a:pt x="212" y="21"/>
                  <a:pt x="204" y="22"/>
                  <a:pt x="197" y="23"/>
                </a:cubicBezTo>
                <a:close/>
                <a:moveTo>
                  <a:pt x="195" y="19"/>
                </a:moveTo>
                <a:cubicBezTo>
                  <a:pt x="190" y="19"/>
                  <a:pt x="190" y="19"/>
                  <a:pt x="190" y="19"/>
                </a:cubicBezTo>
                <a:cubicBezTo>
                  <a:pt x="187" y="20"/>
                  <a:pt x="173" y="21"/>
                  <a:pt x="174" y="21"/>
                </a:cubicBezTo>
                <a:cubicBezTo>
                  <a:pt x="183" y="20"/>
                  <a:pt x="196" y="19"/>
                  <a:pt x="203" y="18"/>
                </a:cubicBezTo>
                <a:cubicBezTo>
                  <a:pt x="200" y="18"/>
                  <a:pt x="198" y="18"/>
                  <a:pt x="195" y="19"/>
                </a:cubicBezTo>
                <a:close/>
                <a:moveTo>
                  <a:pt x="116" y="28"/>
                </a:moveTo>
                <a:cubicBezTo>
                  <a:pt x="113" y="28"/>
                  <a:pt x="113" y="28"/>
                  <a:pt x="113" y="28"/>
                </a:cubicBezTo>
                <a:cubicBezTo>
                  <a:pt x="112" y="28"/>
                  <a:pt x="113" y="28"/>
                  <a:pt x="113" y="28"/>
                </a:cubicBezTo>
                <a:cubicBezTo>
                  <a:pt x="116" y="28"/>
                  <a:pt x="116" y="28"/>
                  <a:pt x="116" y="28"/>
                </a:cubicBezTo>
                <a:close/>
                <a:moveTo>
                  <a:pt x="75" y="36"/>
                </a:moveTo>
                <a:cubicBezTo>
                  <a:pt x="75" y="36"/>
                  <a:pt x="75" y="36"/>
                  <a:pt x="75" y="36"/>
                </a:cubicBezTo>
                <a:cubicBezTo>
                  <a:pt x="75" y="36"/>
                  <a:pt x="75" y="36"/>
                  <a:pt x="75" y="36"/>
                </a:cubicBezTo>
                <a:cubicBezTo>
                  <a:pt x="75" y="36"/>
                  <a:pt x="75" y="36"/>
                  <a:pt x="75" y="36"/>
                </a:cubicBezTo>
                <a:close/>
                <a:moveTo>
                  <a:pt x="75" y="36"/>
                </a:moveTo>
                <a:cubicBezTo>
                  <a:pt x="75" y="36"/>
                  <a:pt x="75" y="36"/>
                  <a:pt x="75" y="36"/>
                </a:cubicBezTo>
                <a:cubicBezTo>
                  <a:pt x="75" y="36"/>
                  <a:pt x="75" y="36"/>
                  <a:pt x="75" y="36"/>
                </a:cubicBezTo>
                <a:cubicBezTo>
                  <a:pt x="74" y="36"/>
                  <a:pt x="75" y="36"/>
                  <a:pt x="75" y="36"/>
                </a:cubicBezTo>
                <a:close/>
                <a:moveTo>
                  <a:pt x="75" y="36"/>
                </a:moveTo>
                <a:cubicBezTo>
                  <a:pt x="75" y="36"/>
                  <a:pt x="75" y="36"/>
                  <a:pt x="75" y="36"/>
                </a:cubicBezTo>
                <a:cubicBezTo>
                  <a:pt x="75" y="36"/>
                  <a:pt x="75" y="36"/>
                  <a:pt x="76" y="36"/>
                </a:cubicBezTo>
                <a:cubicBezTo>
                  <a:pt x="76" y="36"/>
                  <a:pt x="76" y="36"/>
                  <a:pt x="76" y="36"/>
                </a:cubicBezTo>
                <a:cubicBezTo>
                  <a:pt x="81" y="35"/>
                  <a:pt x="81" y="35"/>
                  <a:pt x="81" y="35"/>
                </a:cubicBezTo>
                <a:lnTo>
                  <a:pt x="75" y="36"/>
                </a:lnTo>
                <a:close/>
                <a:moveTo>
                  <a:pt x="76" y="33"/>
                </a:moveTo>
                <a:cubicBezTo>
                  <a:pt x="76" y="33"/>
                  <a:pt x="76" y="33"/>
                  <a:pt x="76" y="33"/>
                </a:cubicBezTo>
                <a:cubicBezTo>
                  <a:pt x="76" y="33"/>
                  <a:pt x="76" y="33"/>
                  <a:pt x="76" y="33"/>
                </a:cubicBezTo>
                <a:cubicBezTo>
                  <a:pt x="76" y="33"/>
                  <a:pt x="76" y="33"/>
                  <a:pt x="76" y="33"/>
                </a:cubicBezTo>
                <a:cubicBezTo>
                  <a:pt x="75" y="33"/>
                  <a:pt x="75" y="33"/>
                  <a:pt x="75" y="33"/>
                </a:cubicBezTo>
                <a:cubicBezTo>
                  <a:pt x="75" y="33"/>
                  <a:pt x="75" y="33"/>
                  <a:pt x="75" y="33"/>
                </a:cubicBezTo>
                <a:cubicBezTo>
                  <a:pt x="75" y="33"/>
                  <a:pt x="75" y="33"/>
                  <a:pt x="76" y="33"/>
                </a:cubicBezTo>
                <a:close/>
                <a:moveTo>
                  <a:pt x="76" y="39"/>
                </a:moveTo>
                <a:cubicBezTo>
                  <a:pt x="76" y="39"/>
                  <a:pt x="76" y="39"/>
                  <a:pt x="76" y="39"/>
                </a:cubicBezTo>
                <a:cubicBezTo>
                  <a:pt x="76" y="39"/>
                  <a:pt x="76" y="39"/>
                  <a:pt x="76" y="39"/>
                </a:cubicBezTo>
                <a:close/>
                <a:moveTo>
                  <a:pt x="75" y="34"/>
                </a:moveTo>
                <a:cubicBezTo>
                  <a:pt x="75" y="34"/>
                  <a:pt x="75" y="34"/>
                  <a:pt x="75" y="34"/>
                </a:cubicBezTo>
                <a:cubicBezTo>
                  <a:pt x="75" y="34"/>
                  <a:pt x="75" y="34"/>
                  <a:pt x="75" y="34"/>
                </a:cubicBezTo>
                <a:close/>
                <a:moveTo>
                  <a:pt x="75" y="33"/>
                </a:moveTo>
                <a:cubicBezTo>
                  <a:pt x="75" y="33"/>
                  <a:pt x="75" y="33"/>
                  <a:pt x="75" y="33"/>
                </a:cubicBezTo>
                <a:cubicBezTo>
                  <a:pt x="75" y="33"/>
                  <a:pt x="75" y="33"/>
                  <a:pt x="75" y="33"/>
                </a:cubicBezTo>
                <a:close/>
                <a:moveTo>
                  <a:pt x="76" y="41"/>
                </a:moveTo>
                <a:cubicBezTo>
                  <a:pt x="76" y="41"/>
                  <a:pt x="76" y="41"/>
                  <a:pt x="76" y="41"/>
                </a:cubicBezTo>
                <a:cubicBezTo>
                  <a:pt x="76" y="41"/>
                  <a:pt x="76" y="41"/>
                  <a:pt x="76" y="41"/>
                </a:cubicBezTo>
                <a:close/>
                <a:moveTo>
                  <a:pt x="76" y="39"/>
                </a:moveTo>
                <a:cubicBezTo>
                  <a:pt x="75" y="39"/>
                  <a:pt x="75" y="39"/>
                  <a:pt x="75" y="40"/>
                </a:cubicBezTo>
                <a:cubicBezTo>
                  <a:pt x="75" y="40"/>
                  <a:pt x="75" y="40"/>
                  <a:pt x="76" y="39"/>
                </a:cubicBezTo>
                <a:close/>
                <a:moveTo>
                  <a:pt x="74" y="34"/>
                </a:moveTo>
                <a:cubicBezTo>
                  <a:pt x="74" y="34"/>
                  <a:pt x="74" y="33"/>
                  <a:pt x="74" y="34"/>
                </a:cubicBezTo>
                <a:cubicBezTo>
                  <a:pt x="74" y="34"/>
                  <a:pt x="74" y="34"/>
                  <a:pt x="74" y="34"/>
                </a:cubicBezTo>
                <a:close/>
                <a:moveTo>
                  <a:pt x="74" y="36"/>
                </a:moveTo>
                <a:cubicBezTo>
                  <a:pt x="74" y="36"/>
                  <a:pt x="74" y="36"/>
                  <a:pt x="74" y="36"/>
                </a:cubicBezTo>
                <a:cubicBezTo>
                  <a:pt x="74" y="36"/>
                  <a:pt x="74" y="36"/>
                  <a:pt x="74" y="36"/>
                </a:cubicBezTo>
                <a:close/>
                <a:moveTo>
                  <a:pt x="74" y="35"/>
                </a:moveTo>
                <a:cubicBezTo>
                  <a:pt x="74" y="35"/>
                  <a:pt x="73" y="35"/>
                  <a:pt x="73" y="35"/>
                </a:cubicBezTo>
                <a:cubicBezTo>
                  <a:pt x="73" y="35"/>
                  <a:pt x="74" y="36"/>
                  <a:pt x="74" y="35"/>
                </a:cubicBezTo>
                <a:close/>
                <a:moveTo>
                  <a:pt x="73" y="35"/>
                </a:moveTo>
                <a:cubicBezTo>
                  <a:pt x="73" y="35"/>
                  <a:pt x="73" y="35"/>
                  <a:pt x="73" y="35"/>
                </a:cubicBezTo>
                <a:cubicBezTo>
                  <a:pt x="73" y="35"/>
                  <a:pt x="73" y="35"/>
                  <a:pt x="73" y="35"/>
                </a:cubicBezTo>
                <a:cubicBezTo>
                  <a:pt x="73" y="35"/>
                  <a:pt x="73" y="35"/>
                  <a:pt x="73" y="35"/>
                </a:cubicBezTo>
                <a:close/>
                <a:moveTo>
                  <a:pt x="73" y="39"/>
                </a:moveTo>
                <a:cubicBezTo>
                  <a:pt x="73" y="39"/>
                  <a:pt x="73" y="38"/>
                  <a:pt x="73" y="39"/>
                </a:cubicBezTo>
                <a:close/>
                <a:moveTo>
                  <a:pt x="72" y="41"/>
                </a:moveTo>
                <a:cubicBezTo>
                  <a:pt x="72" y="41"/>
                  <a:pt x="72" y="41"/>
                  <a:pt x="73" y="40"/>
                </a:cubicBezTo>
                <a:cubicBezTo>
                  <a:pt x="72" y="40"/>
                  <a:pt x="72" y="41"/>
                  <a:pt x="72" y="41"/>
                </a:cubicBezTo>
                <a:close/>
                <a:moveTo>
                  <a:pt x="72" y="41"/>
                </a:moveTo>
                <a:cubicBezTo>
                  <a:pt x="72" y="41"/>
                  <a:pt x="73" y="41"/>
                  <a:pt x="72" y="41"/>
                </a:cubicBezTo>
                <a:close/>
                <a:moveTo>
                  <a:pt x="72" y="43"/>
                </a:moveTo>
                <a:cubicBezTo>
                  <a:pt x="72" y="43"/>
                  <a:pt x="72" y="43"/>
                  <a:pt x="72" y="44"/>
                </a:cubicBezTo>
                <a:cubicBezTo>
                  <a:pt x="72" y="44"/>
                  <a:pt x="72" y="43"/>
                  <a:pt x="72" y="43"/>
                </a:cubicBezTo>
                <a:close/>
                <a:moveTo>
                  <a:pt x="71" y="43"/>
                </a:moveTo>
                <a:cubicBezTo>
                  <a:pt x="71" y="43"/>
                  <a:pt x="71" y="44"/>
                  <a:pt x="71" y="43"/>
                </a:cubicBezTo>
                <a:close/>
                <a:moveTo>
                  <a:pt x="165" y="30"/>
                </a:moveTo>
                <a:cubicBezTo>
                  <a:pt x="158" y="31"/>
                  <a:pt x="153" y="32"/>
                  <a:pt x="149" y="32"/>
                </a:cubicBezTo>
                <a:cubicBezTo>
                  <a:pt x="153" y="32"/>
                  <a:pt x="158" y="31"/>
                  <a:pt x="161" y="31"/>
                </a:cubicBezTo>
                <a:cubicBezTo>
                  <a:pt x="162" y="31"/>
                  <a:pt x="164" y="30"/>
                  <a:pt x="165" y="30"/>
                </a:cubicBezTo>
                <a:close/>
                <a:moveTo>
                  <a:pt x="74" y="38"/>
                </a:moveTo>
                <a:cubicBezTo>
                  <a:pt x="74" y="38"/>
                  <a:pt x="75" y="39"/>
                  <a:pt x="75" y="38"/>
                </a:cubicBezTo>
                <a:cubicBezTo>
                  <a:pt x="75" y="38"/>
                  <a:pt x="75" y="38"/>
                  <a:pt x="75" y="38"/>
                </a:cubicBezTo>
                <a:cubicBezTo>
                  <a:pt x="75" y="38"/>
                  <a:pt x="75" y="38"/>
                  <a:pt x="76" y="38"/>
                </a:cubicBezTo>
                <a:cubicBezTo>
                  <a:pt x="76" y="38"/>
                  <a:pt x="75" y="38"/>
                  <a:pt x="75" y="38"/>
                </a:cubicBezTo>
                <a:cubicBezTo>
                  <a:pt x="76" y="38"/>
                  <a:pt x="76" y="39"/>
                  <a:pt x="76" y="39"/>
                </a:cubicBezTo>
                <a:cubicBezTo>
                  <a:pt x="76" y="38"/>
                  <a:pt x="76" y="38"/>
                  <a:pt x="76" y="38"/>
                </a:cubicBezTo>
                <a:cubicBezTo>
                  <a:pt x="76" y="38"/>
                  <a:pt x="76" y="38"/>
                  <a:pt x="76" y="38"/>
                </a:cubicBezTo>
                <a:cubicBezTo>
                  <a:pt x="76" y="38"/>
                  <a:pt x="74" y="38"/>
                  <a:pt x="74" y="38"/>
                </a:cubicBezTo>
                <a:close/>
                <a:moveTo>
                  <a:pt x="74" y="34"/>
                </a:moveTo>
                <a:cubicBezTo>
                  <a:pt x="74" y="34"/>
                  <a:pt x="75" y="34"/>
                  <a:pt x="75" y="34"/>
                </a:cubicBezTo>
                <a:cubicBezTo>
                  <a:pt x="75" y="34"/>
                  <a:pt x="74" y="34"/>
                  <a:pt x="75" y="34"/>
                </a:cubicBezTo>
                <a:cubicBezTo>
                  <a:pt x="75" y="34"/>
                  <a:pt x="74" y="34"/>
                  <a:pt x="74" y="34"/>
                </a:cubicBezTo>
                <a:close/>
                <a:moveTo>
                  <a:pt x="71" y="35"/>
                </a:moveTo>
                <a:cubicBezTo>
                  <a:pt x="71" y="35"/>
                  <a:pt x="71" y="35"/>
                  <a:pt x="71" y="35"/>
                </a:cubicBezTo>
                <a:cubicBezTo>
                  <a:pt x="72" y="35"/>
                  <a:pt x="72" y="35"/>
                  <a:pt x="73" y="35"/>
                </a:cubicBezTo>
                <a:cubicBezTo>
                  <a:pt x="73" y="35"/>
                  <a:pt x="73" y="35"/>
                  <a:pt x="73" y="35"/>
                </a:cubicBezTo>
                <a:cubicBezTo>
                  <a:pt x="73" y="34"/>
                  <a:pt x="74" y="35"/>
                  <a:pt x="74" y="34"/>
                </a:cubicBezTo>
                <a:cubicBezTo>
                  <a:pt x="73" y="35"/>
                  <a:pt x="72" y="34"/>
                  <a:pt x="72" y="35"/>
                </a:cubicBezTo>
                <a:cubicBezTo>
                  <a:pt x="72" y="35"/>
                  <a:pt x="71" y="35"/>
                  <a:pt x="71" y="35"/>
                </a:cubicBezTo>
                <a:cubicBezTo>
                  <a:pt x="71" y="35"/>
                  <a:pt x="70" y="35"/>
                  <a:pt x="70" y="35"/>
                </a:cubicBezTo>
                <a:cubicBezTo>
                  <a:pt x="70" y="35"/>
                  <a:pt x="71" y="35"/>
                  <a:pt x="71" y="35"/>
                </a:cubicBezTo>
                <a:close/>
                <a:moveTo>
                  <a:pt x="72" y="41"/>
                </a:moveTo>
                <a:cubicBezTo>
                  <a:pt x="72" y="41"/>
                  <a:pt x="72" y="41"/>
                  <a:pt x="72" y="41"/>
                </a:cubicBezTo>
                <a:cubicBezTo>
                  <a:pt x="72" y="41"/>
                  <a:pt x="72" y="41"/>
                  <a:pt x="72" y="41"/>
                </a:cubicBezTo>
                <a:close/>
                <a:moveTo>
                  <a:pt x="591" y="121"/>
                </a:moveTo>
                <a:cubicBezTo>
                  <a:pt x="587" y="99"/>
                  <a:pt x="581" y="77"/>
                  <a:pt x="570" y="56"/>
                </a:cubicBezTo>
                <a:cubicBezTo>
                  <a:pt x="568" y="51"/>
                  <a:pt x="565" y="46"/>
                  <a:pt x="561" y="42"/>
                </a:cubicBezTo>
                <a:cubicBezTo>
                  <a:pt x="560" y="39"/>
                  <a:pt x="558" y="37"/>
                  <a:pt x="556" y="35"/>
                </a:cubicBezTo>
                <a:cubicBezTo>
                  <a:pt x="554" y="32"/>
                  <a:pt x="552" y="30"/>
                  <a:pt x="550" y="28"/>
                </a:cubicBezTo>
                <a:cubicBezTo>
                  <a:pt x="540" y="20"/>
                  <a:pt x="529" y="16"/>
                  <a:pt x="519" y="13"/>
                </a:cubicBezTo>
                <a:cubicBezTo>
                  <a:pt x="512" y="10"/>
                  <a:pt x="501" y="8"/>
                  <a:pt x="495" y="7"/>
                </a:cubicBezTo>
                <a:cubicBezTo>
                  <a:pt x="494" y="7"/>
                  <a:pt x="490" y="6"/>
                  <a:pt x="487" y="6"/>
                </a:cubicBezTo>
                <a:cubicBezTo>
                  <a:pt x="476" y="4"/>
                  <a:pt x="462" y="2"/>
                  <a:pt x="449" y="1"/>
                </a:cubicBezTo>
                <a:cubicBezTo>
                  <a:pt x="445" y="1"/>
                  <a:pt x="437" y="1"/>
                  <a:pt x="432" y="1"/>
                </a:cubicBezTo>
                <a:cubicBezTo>
                  <a:pt x="429" y="0"/>
                  <a:pt x="435" y="1"/>
                  <a:pt x="431" y="0"/>
                </a:cubicBezTo>
                <a:cubicBezTo>
                  <a:pt x="422" y="0"/>
                  <a:pt x="392" y="0"/>
                  <a:pt x="378" y="0"/>
                </a:cubicBezTo>
                <a:cubicBezTo>
                  <a:pt x="379" y="0"/>
                  <a:pt x="379" y="0"/>
                  <a:pt x="378" y="0"/>
                </a:cubicBezTo>
                <a:cubicBezTo>
                  <a:pt x="375" y="0"/>
                  <a:pt x="373" y="1"/>
                  <a:pt x="370" y="1"/>
                </a:cubicBezTo>
                <a:cubicBezTo>
                  <a:pt x="345" y="1"/>
                  <a:pt x="328" y="3"/>
                  <a:pt x="307" y="4"/>
                </a:cubicBezTo>
                <a:cubicBezTo>
                  <a:pt x="304" y="4"/>
                  <a:pt x="297" y="5"/>
                  <a:pt x="295" y="5"/>
                </a:cubicBezTo>
                <a:cubicBezTo>
                  <a:pt x="299" y="5"/>
                  <a:pt x="304" y="4"/>
                  <a:pt x="303" y="5"/>
                </a:cubicBezTo>
                <a:cubicBezTo>
                  <a:pt x="297" y="5"/>
                  <a:pt x="289" y="6"/>
                  <a:pt x="285" y="6"/>
                </a:cubicBezTo>
                <a:cubicBezTo>
                  <a:pt x="277" y="7"/>
                  <a:pt x="273" y="7"/>
                  <a:pt x="266" y="8"/>
                </a:cubicBezTo>
                <a:cubicBezTo>
                  <a:pt x="264" y="8"/>
                  <a:pt x="268" y="8"/>
                  <a:pt x="264" y="8"/>
                </a:cubicBezTo>
                <a:cubicBezTo>
                  <a:pt x="253" y="9"/>
                  <a:pt x="248" y="10"/>
                  <a:pt x="238" y="10"/>
                </a:cubicBezTo>
                <a:cubicBezTo>
                  <a:pt x="235" y="11"/>
                  <a:pt x="224" y="12"/>
                  <a:pt x="221" y="12"/>
                </a:cubicBezTo>
                <a:cubicBezTo>
                  <a:pt x="217" y="13"/>
                  <a:pt x="224" y="12"/>
                  <a:pt x="221" y="12"/>
                </a:cubicBezTo>
                <a:cubicBezTo>
                  <a:pt x="213" y="13"/>
                  <a:pt x="205" y="14"/>
                  <a:pt x="196" y="15"/>
                </a:cubicBezTo>
                <a:cubicBezTo>
                  <a:pt x="194" y="16"/>
                  <a:pt x="193" y="16"/>
                  <a:pt x="190" y="16"/>
                </a:cubicBezTo>
                <a:cubicBezTo>
                  <a:pt x="188" y="16"/>
                  <a:pt x="190" y="16"/>
                  <a:pt x="187" y="16"/>
                </a:cubicBezTo>
                <a:cubicBezTo>
                  <a:pt x="184" y="17"/>
                  <a:pt x="190" y="16"/>
                  <a:pt x="189" y="17"/>
                </a:cubicBezTo>
                <a:cubicBezTo>
                  <a:pt x="184" y="17"/>
                  <a:pt x="185" y="17"/>
                  <a:pt x="183" y="18"/>
                </a:cubicBezTo>
                <a:cubicBezTo>
                  <a:pt x="177" y="18"/>
                  <a:pt x="173" y="19"/>
                  <a:pt x="167" y="20"/>
                </a:cubicBezTo>
                <a:cubicBezTo>
                  <a:pt x="150" y="22"/>
                  <a:pt x="150" y="22"/>
                  <a:pt x="150" y="22"/>
                </a:cubicBezTo>
                <a:cubicBezTo>
                  <a:pt x="145" y="23"/>
                  <a:pt x="143" y="23"/>
                  <a:pt x="138" y="24"/>
                </a:cubicBezTo>
                <a:cubicBezTo>
                  <a:pt x="125" y="25"/>
                  <a:pt x="125" y="25"/>
                  <a:pt x="125" y="25"/>
                </a:cubicBezTo>
                <a:cubicBezTo>
                  <a:pt x="122" y="26"/>
                  <a:pt x="127" y="25"/>
                  <a:pt x="123" y="26"/>
                </a:cubicBezTo>
                <a:cubicBezTo>
                  <a:pt x="106" y="28"/>
                  <a:pt x="89" y="31"/>
                  <a:pt x="77" y="33"/>
                </a:cubicBezTo>
                <a:cubicBezTo>
                  <a:pt x="96" y="30"/>
                  <a:pt x="110" y="28"/>
                  <a:pt x="127" y="25"/>
                </a:cubicBezTo>
                <a:cubicBezTo>
                  <a:pt x="129" y="25"/>
                  <a:pt x="134" y="24"/>
                  <a:pt x="137" y="24"/>
                </a:cubicBezTo>
                <a:cubicBezTo>
                  <a:pt x="138" y="24"/>
                  <a:pt x="134" y="24"/>
                  <a:pt x="138" y="24"/>
                </a:cubicBezTo>
                <a:cubicBezTo>
                  <a:pt x="139" y="24"/>
                  <a:pt x="139" y="24"/>
                  <a:pt x="141" y="23"/>
                </a:cubicBezTo>
                <a:cubicBezTo>
                  <a:pt x="139" y="24"/>
                  <a:pt x="143" y="24"/>
                  <a:pt x="144" y="24"/>
                </a:cubicBezTo>
                <a:cubicBezTo>
                  <a:pt x="158" y="22"/>
                  <a:pt x="169" y="20"/>
                  <a:pt x="182" y="19"/>
                </a:cubicBezTo>
                <a:cubicBezTo>
                  <a:pt x="184" y="18"/>
                  <a:pt x="180" y="19"/>
                  <a:pt x="183" y="18"/>
                </a:cubicBezTo>
                <a:cubicBezTo>
                  <a:pt x="197" y="17"/>
                  <a:pt x="197" y="17"/>
                  <a:pt x="197" y="17"/>
                </a:cubicBezTo>
                <a:cubicBezTo>
                  <a:pt x="198" y="17"/>
                  <a:pt x="202" y="16"/>
                  <a:pt x="200" y="17"/>
                </a:cubicBezTo>
                <a:cubicBezTo>
                  <a:pt x="184" y="19"/>
                  <a:pt x="161" y="22"/>
                  <a:pt x="141" y="24"/>
                </a:cubicBezTo>
                <a:cubicBezTo>
                  <a:pt x="135" y="25"/>
                  <a:pt x="129" y="26"/>
                  <a:pt x="125" y="27"/>
                </a:cubicBezTo>
                <a:cubicBezTo>
                  <a:pt x="134" y="25"/>
                  <a:pt x="141" y="25"/>
                  <a:pt x="149" y="24"/>
                </a:cubicBezTo>
                <a:cubicBezTo>
                  <a:pt x="159" y="23"/>
                  <a:pt x="170" y="21"/>
                  <a:pt x="180" y="20"/>
                </a:cubicBezTo>
                <a:cubicBezTo>
                  <a:pt x="186" y="19"/>
                  <a:pt x="186" y="19"/>
                  <a:pt x="186" y="19"/>
                </a:cubicBezTo>
                <a:cubicBezTo>
                  <a:pt x="194" y="18"/>
                  <a:pt x="194" y="18"/>
                  <a:pt x="194" y="18"/>
                </a:cubicBezTo>
                <a:cubicBezTo>
                  <a:pt x="198" y="18"/>
                  <a:pt x="198" y="18"/>
                  <a:pt x="198" y="18"/>
                </a:cubicBezTo>
                <a:cubicBezTo>
                  <a:pt x="210" y="16"/>
                  <a:pt x="210" y="16"/>
                  <a:pt x="210" y="16"/>
                </a:cubicBezTo>
                <a:cubicBezTo>
                  <a:pt x="234" y="14"/>
                  <a:pt x="234" y="14"/>
                  <a:pt x="234" y="14"/>
                </a:cubicBezTo>
                <a:cubicBezTo>
                  <a:pt x="236" y="14"/>
                  <a:pt x="235" y="14"/>
                  <a:pt x="233" y="14"/>
                </a:cubicBezTo>
                <a:cubicBezTo>
                  <a:pt x="211" y="17"/>
                  <a:pt x="211" y="17"/>
                  <a:pt x="211" y="17"/>
                </a:cubicBezTo>
                <a:cubicBezTo>
                  <a:pt x="212" y="17"/>
                  <a:pt x="213" y="17"/>
                  <a:pt x="213" y="17"/>
                </a:cubicBezTo>
                <a:cubicBezTo>
                  <a:pt x="209" y="17"/>
                  <a:pt x="208" y="17"/>
                  <a:pt x="206" y="17"/>
                </a:cubicBezTo>
                <a:cubicBezTo>
                  <a:pt x="214" y="17"/>
                  <a:pt x="213" y="17"/>
                  <a:pt x="211" y="17"/>
                </a:cubicBezTo>
                <a:cubicBezTo>
                  <a:pt x="192" y="19"/>
                  <a:pt x="168" y="22"/>
                  <a:pt x="153" y="24"/>
                </a:cubicBezTo>
                <a:cubicBezTo>
                  <a:pt x="151" y="25"/>
                  <a:pt x="150" y="25"/>
                  <a:pt x="147" y="25"/>
                </a:cubicBezTo>
                <a:cubicBezTo>
                  <a:pt x="129" y="28"/>
                  <a:pt x="110" y="30"/>
                  <a:pt x="91" y="33"/>
                </a:cubicBezTo>
                <a:cubicBezTo>
                  <a:pt x="160" y="24"/>
                  <a:pt x="160" y="24"/>
                  <a:pt x="160" y="24"/>
                </a:cubicBezTo>
                <a:cubicBezTo>
                  <a:pt x="161" y="24"/>
                  <a:pt x="160" y="24"/>
                  <a:pt x="162" y="24"/>
                </a:cubicBezTo>
                <a:cubicBezTo>
                  <a:pt x="173" y="22"/>
                  <a:pt x="186" y="21"/>
                  <a:pt x="194" y="20"/>
                </a:cubicBezTo>
                <a:cubicBezTo>
                  <a:pt x="205" y="19"/>
                  <a:pt x="205" y="19"/>
                  <a:pt x="205" y="19"/>
                </a:cubicBezTo>
                <a:cubicBezTo>
                  <a:pt x="231" y="16"/>
                  <a:pt x="250" y="15"/>
                  <a:pt x="275" y="13"/>
                </a:cubicBezTo>
                <a:cubicBezTo>
                  <a:pt x="275" y="13"/>
                  <a:pt x="277" y="13"/>
                  <a:pt x="278" y="13"/>
                </a:cubicBezTo>
                <a:cubicBezTo>
                  <a:pt x="272" y="14"/>
                  <a:pt x="272" y="14"/>
                  <a:pt x="272" y="14"/>
                </a:cubicBezTo>
                <a:cubicBezTo>
                  <a:pt x="268" y="14"/>
                  <a:pt x="264" y="15"/>
                  <a:pt x="260" y="15"/>
                </a:cubicBezTo>
                <a:cubicBezTo>
                  <a:pt x="239" y="17"/>
                  <a:pt x="209" y="20"/>
                  <a:pt x="183" y="23"/>
                </a:cubicBezTo>
                <a:cubicBezTo>
                  <a:pt x="180" y="24"/>
                  <a:pt x="182" y="24"/>
                  <a:pt x="184" y="24"/>
                </a:cubicBezTo>
                <a:cubicBezTo>
                  <a:pt x="197" y="22"/>
                  <a:pt x="209" y="21"/>
                  <a:pt x="222" y="20"/>
                </a:cubicBezTo>
                <a:cubicBezTo>
                  <a:pt x="227" y="20"/>
                  <a:pt x="222" y="21"/>
                  <a:pt x="212" y="22"/>
                </a:cubicBezTo>
                <a:cubicBezTo>
                  <a:pt x="194" y="24"/>
                  <a:pt x="165" y="27"/>
                  <a:pt x="154" y="28"/>
                </a:cubicBezTo>
                <a:cubicBezTo>
                  <a:pt x="128" y="32"/>
                  <a:pt x="103" y="35"/>
                  <a:pt x="78" y="39"/>
                </a:cubicBezTo>
                <a:cubicBezTo>
                  <a:pt x="76" y="40"/>
                  <a:pt x="76" y="40"/>
                  <a:pt x="76" y="40"/>
                </a:cubicBezTo>
                <a:cubicBezTo>
                  <a:pt x="75" y="40"/>
                  <a:pt x="75" y="40"/>
                  <a:pt x="75" y="40"/>
                </a:cubicBezTo>
                <a:cubicBezTo>
                  <a:pt x="73" y="40"/>
                  <a:pt x="73" y="40"/>
                  <a:pt x="73" y="40"/>
                </a:cubicBezTo>
                <a:cubicBezTo>
                  <a:pt x="74" y="40"/>
                  <a:pt x="74" y="40"/>
                  <a:pt x="75" y="40"/>
                </a:cubicBezTo>
                <a:cubicBezTo>
                  <a:pt x="76" y="40"/>
                  <a:pt x="76" y="40"/>
                  <a:pt x="76" y="40"/>
                </a:cubicBezTo>
                <a:cubicBezTo>
                  <a:pt x="83" y="39"/>
                  <a:pt x="83" y="39"/>
                  <a:pt x="83" y="39"/>
                </a:cubicBezTo>
                <a:cubicBezTo>
                  <a:pt x="83" y="39"/>
                  <a:pt x="84" y="39"/>
                  <a:pt x="86" y="38"/>
                </a:cubicBezTo>
                <a:cubicBezTo>
                  <a:pt x="111" y="35"/>
                  <a:pt x="139" y="31"/>
                  <a:pt x="161" y="28"/>
                </a:cubicBezTo>
                <a:cubicBezTo>
                  <a:pt x="170" y="27"/>
                  <a:pt x="188" y="24"/>
                  <a:pt x="198" y="24"/>
                </a:cubicBezTo>
                <a:cubicBezTo>
                  <a:pt x="195" y="25"/>
                  <a:pt x="188" y="26"/>
                  <a:pt x="178" y="27"/>
                </a:cubicBezTo>
                <a:cubicBezTo>
                  <a:pt x="188" y="26"/>
                  <a:pt x="197" y="25"/>
                  <a:pt x="205" y="24"/>
                </a:cubicBezTo>
                <a:cubicBezTo>
                  <a:pt x="212" y="23"/>
                  <a:pt x="224" y="22"/>
                  <a:pt x="228" y="22"/>
                </a:cubicBezTo>
                <a:cubicBezTo>
                  <a:pt x="228" y="22"/>
                  <a:pt x="227" y="22"/>
                  <a:pt x="228" y="22"/>
                </a:cubicBezTo>
                <a:cubicBezTo>
                  <a:pt x="229" y="22"/>
                  <a:pt x="233" y="21"/>
                  <a:pt x="234" y="21"/>
                </a:cubicBezTo>
                <a:cubicBezTo>
                  <a:pt x="238" y="21"/>
                  <a:pt x="237" y="21"/>
                  <a:pt x="241" y="20"/>
                </a:cubicBezTo>
                <a:cubicBezTo>
                  <a:pt x="247" y="20"/>
                  <a:pt x="247" y="20"/>
                  <a:pt x="250" y="20"/>
                </a:cubicBezTo>
                <a:cubicBezTo>
                  <a:pt x="270" y="18"/>
                  <a:pt x="289" y="16"/>
                  <a:pt x="309" y="15"/>
                </a:cubicBezTo>
                <a:cubicBezTo>
                  <a:pt x="315" y="15"/>
                  <a:pt x="315" y="15"/>
                  <a:pt x="315" y="15"/>
                </a:cubicBezTo>
                <a:cubicBezTo>
                  <a:pt x="317" y="15"/>
                  <a:pt x="315" y="15"/>
                  <a:pt x="318" y="15"/>
                </a:cubicBezTo>
                <a:cubicBezTo>
                  <a:pt x="319" y="15"/>
                  <a:pt x="319" y="15"/>
                  <a:pt x="321" y="14"/>
                </a:cubicBezTo>
                <a:cubicBezTo>
                  <a:pt x="345" y="13"/>
                  <a:pt x="345" y="13"/>
                  <a:pt x="345" y="13"/>
                </a:cubicBezTo>
                <a:cubicBezTo>
                  <a:pt x="364" y="13"/>
                  <a:pt x="386" y="12"/>
                  <a:pt x="402" y="12"/>
                </a:cubicBezTo>
                <a:cubicBezTo>
                  <a:pt x="405" y="12"/>
                  <a:pt x="401" y="13"/>
                  <a:pt x="405" y="13"/>
                </a:cubicBezTo>
                <a:cubicBezTo>
                  <a:pt x="432" y="13"/>
                  <a:pt x="460" y="14"/>
                  <a:pt x="488" y="19"/>
                </a:cubicBezTo>
                <a:cubicBezTo>
                  <a:pt x="490" y="20"/>
                  <a:pt x="488" y="20"/>
                  <a:pt x="491" y="20"/>
                </a:cubicBezTo>
                <a:cubicBezTo>
                  <a:pt x="495" y="21"/>
                  <a:pt x="494" y="20"/>
                  <a:pt x="498" y="21"/>
                </a:cubicBezTo>
                <a:cubicBezTo>
                  <a:pt x="500" y="22"/>
                  <a:pt x="502" y="22"/>
                  <a:pt x="503" y="23"/>
                </a:cubicBezTo>
                <a:cubicBezTo>
                  <a:pt x="511" y="24"/>
                  <a:pt x="518" y="27"/>
                  <a:pt x="525" y="30"/>
                </a:cubicBezTo>
                <a:cubicBezTo>
                  <a:pt x="532" y="33"/>
                  <a:pt x="539" y="37"/>
                  <a:pt x="544" y="42"/>
                </a:cubicBezTo>
                <a:cubicBezTo>
                  <a:pt x="544" y="42"/>
                  <a:pt x="545" y="43"/>
                  <a:pt x="546" y="43"/>
                </a:cubicBezTo>
                <a:cubicBezTo>
                  <a:pt x="547" y="46"/>
                  <a:pt x="547" y="46"/>
                  <a:pt x="547" y="46"/>
                </a:cubicBezTo>
                <a:cubicBezTo>
                  <a:pt x="549" y="47"/>
                  <a:pt x="550" y="49"/>
                  <a:pt x="551" y="50"/>
                </a:cubicBezTo>
                <a:cubicBezTo>
                  <a:pt x="553" y="54"/>
                  <a:pt x="555" y="57"/>
                  <a:pt x="557" y="61"/>
                </a:cubicBezTo>
                <a:cubicBezTo>
                  <a:pt x="561" y="68"/>
                  <a:pt x="564" y="75"/>
                  <a:pt x="567" y="83"/>
                </a:cubicBezTo>
                <a:cubicBezTo>
                  <a:pt x="577" y="112"/>
                  <a:pt x="581" y="143"/>
                  <a:pt x="583" y="173"/>
                </a:cubicBezTo>
                <a:cubicBezTo>
                  <a:pt x="584" y="196"/>
                  <a:pt x="583" y="218"/>
                  <a:pt x="580" y="239"/>
                </a:cubicBezTo>
                <a:cubicBezTo>
                  <a:pt x="578" y="253"/>
                  <a:pt x="576" y="266"/>
                  <a:pt x="573" y="278"/>
                </a:cubicBezTo>
                <a:cubicBezTo>
                  <a:pt x="569" y="290"/>
                  <a:pt x="566" y="302"/>
                  <a:pt x="560" y="314"/>
                </a:cubicBezTo>
                <a:cubicBezTo>
                  <a:pt x="558" y="318"/>
                  <a:pt x="556" y="322"/>
                  <a:pt x="553" y="326"/>
                </a:cubicBezTo>
                <a:cubicBezTo>
                  <a:pt x="552" y="328"/>
                  <a:pt x="551" y="329"/>
                  <a:pt x="549" y="331"/>
                </a:cubicBezTo>
                <a:cubicBezTo>
                  <a:pt x="548" y="333"/>
                  <a:pt x="546" y="335"/>
                  <a:pt x="545" y="336"/>
                </a:cubicBezTo>
                <a:cubicBezTo>
                  <a:pt x="543" y="338"/>
                  <a:pt x="539" y="340"/>
                  <a:pt x="535" y="342"/>
                </a:cubicBezTo>
                <a:cubicBezTo>
                  <a:pt x="531" y="344"/>
                  <a:pt x="527" y="346"/>
                  <a:pt x="524" y="347"/>
                </a:cubicBezTo>
                <a:cubicBezTo>
                  <a:pt x="521" y="348"/>
                  <a:pt x="518" y="349"/>
                  <a:pt x="515" y="350"/>
                </a:cubicBezTo>
                <a:cubicBezTo>
                  <a:pt x="511" y="352"/>
                  <a:pt x="506" y="353"/>
                  <a:pt x="502" y="354"/>
                </a:cubicBezTo>
                <a:cubicBezTo>
                  <a:pt x="489" y="357"/>
                  <a:pt x="476" y="360"/>
                  <a:pt x="463" y="363"/>
                </a:cubicBezTo>
                <a:cubicBezTo>
                  <a:pt x="449" y="365"/>
                  <a:pt x="435" y="368"/>
                  <a:pt x="420" y="369"/>
                </a:cubicBezTo>
                <a:cubicBezTo>
                  <a:pt x="412" y="370"/>
                  <a:pt x="405" y="372"/>
                  <a:pt x="397" y="372"/>
                </a:cubicBezTo>
                <a:cubicBezTo>
                  <a:pt x="391" y="373"/>
                  <a:pt x="386" y="373"/>
                  <a:pt x="380" y="374"/>
                </a:cubicBezTo>
                <a:cubicBezTo>
                  <a:pt x="365" y="375"/>
                  <a:pt x="349" y="377"/>
                  <a:pt x="334" y="377"/>
                </a:cubicBezTo>
                <a:cubicBezTo>
                  <a:pt x="314" y="379"/>
                  <a:pt x="294" y="379"/>
                  <a:pt x="274" y="379"/>
                </a:cubicBezTo>
                <a:cubicBezTo>
                  <a:pt x="252" y="379"/>
                  <a:pt x="225" y="378"/>
                  <a:pt x="204" y="377"/>
                </a:cubicBezTo>
                <a:cubicBezTo>
                  <a:pt x="187" y="375"/>
                  <a:pt x="169" y="374"/>
                  <a:pt x="150" y="371"/>
                </a:cubicBezTo>
                <a:cubicBezTo>
                  <a:pt x="145" y="370"/>
                  <a:pt x="145" y="370"/>
                  <a:pt x="145" y="370"/>
                </a:cubicBezTo>
                <a:cubicBezTo>
                  <a:pt x="131" y="368"/>
                  <a:pt x="116" y="364"/>
                  <a:pt x="102" y="361"/>
                </a:cubicBezTo>
                <a:cubicBezTo>
                  <a:pt x="88" y="357"/>
                  <a:pt x="75" y="352"/>
                  <a:pt x="65" y="346"/>
                </a:cubicBezTo>
                <a:cubicBezTo>
                  <a:pt x="57" y="342"/>
                  <a:pt x="51" y="338"/>
                  <a:pt x="46" y="333"/>
                </a:cubicBezTo>
                <a:cubicBezTo>
                  <a:pt x="40" y="328"/>
                  <a:pt x="35" y="321"/>
                  <a:pt x="32" y="314"/>
                </a:cubicBezTo>
                <a:cubicBezTo>
                  <a:pt x="30" y="312"/>
                  <a:pt x="29" y="310"/>
                  <a:pt x="28" y="307"/>
                </a:cubicBezTo>
                <a:cubicBezTo>
                  <a:pt x="25" y="300"/>
                  <a:pt x="23" y="292"/>
                  <a:pt x="21" y="283"/>
                </a:cubicBezTo>
                <a:cubicBezTo>
                  <a:pt x="18" y="270"/>
                  <a:pt x="17" y="255"/>
                  <a:pt x="16" y="239"/>
                </a:cubicBezTo>
                <a:cubicBezTo>
                  <a:pt x="16" y="226"/>
                  <a:pt x="17" y="207"/>
                  <a:pt x="19" y="193"/>
                </a:cubicBezTo>
                <a:cubicBezTo>
                  <a:pt x="21" y="169"/>
                  <a:pt x="25" y="144"/>
                  <a:pt x="31" y="120"/>
                </a:cubicBezTo>
                <a:cubicBezTo>
                  <a:pt x="36" y="96"/>
                  <a:pt x="36" y="96"/>
                  <a:pt x="36" y="96"/>
                </a:cubicBezTo>
                <a:cubicBezTo>
                  <a:pt x="39" y="87"/>
                  <a:pt x="41" y="77"/>
                  <a:pt x="44" y="67"/>
                </a:cubicBezTo>
                <a:cubicBezTo>
                  <a:pt x="45" y="63"/>
                  <a:pt x="45" y="63"/>
                  <a:pt x="45" y="63"/>
                </a:cubicBezTo>
                <a:cubicBezTo>
                  <a:pt x="45" y="63"/>
                  <a:pt x="45" y="63"/>
                  <a:pt x="45" y="63"/>
                </a:cubicBezTo>
                <a:cubicBezTo>
                  <a:pt x="46" y="63"/>
                  <a:pt x="46" y="63"/>
                  <a:pt x="46" y="63"/>
                </a:cubicBezTo>
                <a:cubicBezTo>
                  <a:pt x="46" y="62"/>
                  <a:pt x="46" y="62"/>
                  <a:pt x="46" y="62"/>
                </a:cubicBezTo>
                <a:cubicBezTo>
                  <a:pt x="46" y="61"/>
                  <a:pt x="46" y="60"/>
                  <a:pt x="47" y="60"/>
                </a:cubicBezTo>
                <a:cubicBezTo>
                  <a:pt x="48" y="60"/>
                  <a:pt x="47" y="59"/>
                  <a:pt x="47" y="58"/>
                </a:cubicBezTo>
                <a:cubicBezTo>
                  <a:pt x="47" y="58"/>
                  <a:pt x="48" y="58"/>
                  <a:pt x="48" y="58"/>
                </a:cubicBezTo>
                <a:cubicBezTo>
                  <a:pt x="48" y="58"/>
                  <a:pt x="48" y="57"/>
                  <a:pt x="48" y="57"/>
                </a:cubicBezTo>
                <a:cubicBezTo>
                  <a:pt x="49" y="57"/>
                  <a:pt x="49" y="57"/>
                  <a:pt x="49" y="56"/>
                </a:cubicBezTo>
                <a:cubicBezTo>
                  <a:pt x="49" y="56"/>
                  <a:pt x="49" y="56"/>
                  <a:pt x="49" y="55"/>
                </a:cubicBezTo>
                <a:cubicBezTo>
                  <a:pt x="49" y="55"/>
                  <a:pt x="50" y="55"/>
                  <a:pt x="50" y="54"/>
                </a:cubicBezTo>
                <a:cubicBezTo>
                  <a:pt x="50" y="54"/>
                  <a:pt x="50" y="53"/>
                  <a:pt x="50" y="53"/>
                </a:cubicBezTo>
                <a:cubicBezTo>
                  <a:pt x="50" y="52"/>
                  <a:pt x="50" y="52"/>
                  <a:pt x="50" y="52"/>
                </a:cubicBezTo>
                <a:cubicBezTo>
                  <a:pt x="50" y="51"/>
                  <a:pt x="50" y="51"/>
                  <a:pt x="50" y="50"/>
                </a:cubicBezTo>
                <a:cubicBezTo>
                  <a:pt x="50" y="50"/>
                  <a:pt x="50" y="49"/>
                  <a:pt x="50" y="49"/>
                </a:cubicBezTo>
                <a:cubicBezTo>
                  <a:pt x="49" y="48"/>
                  <a:pt x="50" y="48"/>
                  <a:pt x="50" y="48"/>
                </a:cubicBezTo>
                <a:cubicBezTo>
                  <a:pt x="49" y="47"/>
                  <a:pt x="48" y="46"/>
                  <a:pt x="48" y="45"/>
                </a:cubicBezTo>
                <a:cubicBezTo>
                  <a:pt x="48" y="44"/>
                  <a:pt x="47" y="44"/>
                  <a:pt x="47" y="44"/>
                </a:cubicBezTo>
                <a:cubicBezTo>
                  <a:pt x="47" y="44"/>
                  <a:pt x="47" y="43"/>
                  <a:pt x="47" y="43"/>
                </a:cubicBezTo>
                <a:cubicBezTo>
                  <a:pt x="46" y="43"/>
                  <a:pt x="46" y="43"/>
                  <a:pt x="45" y="42"/>
                </a:cubicBezTo>
                <a:cubicBezTo>
                  <a:pt x="45" y="42"/>
                  <a:pt x="45" y="42"/>
                  <a:pt x="45" y="42"/>
                </a:cubicBezTo>
                <a:cubicBezTo>
                  <a:pt x="44" y="42"/>
                  <a:pt x="43" y="42"/>
                  <a:pt x="42" y="41"/>
                </a:cubicBezTo>
                <a:cubicBezTo>
                  <a:pt x="41" y="42"/>
                  <a:pt x="41" y="41"/>
                  <a:pt x="40" y="41"/>
                </a:cubicBezTo>
                <a:cubicBezTo>
                  <a:pt x="40" y="41"/>
                  <a:pt x="40" y="42"/>
                  <a:pt x="39" y="42"/>
                </a:cubicBezTo>
                <a:cubicBezTo>
                  <a:pt x="39" y="42"/>
                  <a:pt x="38" y="42"/>
                  <a:pt x="38" y="42"/>
                </a:cubicBezTo>
                <a:cubicBezTo>
                  <a:pt x="38" y="42"/>
                  <a:pt x="38" y="42"/>
                  <a:pt x="37" y="42"/>
                </a:cubicBezTo>
                <a:cubicBezTo>
                  <a:pt x="37" y="43"/>
                  <a:pt x="37" y="43"/>
                  <a:pt x="36" y="43"/>
                </a:cubicBezTo>
                <a:cubicBezTo>
                  <a:pt x="36" y="43"/>
                  <a:pt x="36" y="43"/>
                  <a:pt x="36" y="43"/>
                </a:cubicBezTo>
                <a:cubicBezTo>
                  <a:pt x="35" y="44"/>
                  <a:pt x="34" y="44"/>
                  <a:pt x="33" y="45"/>
                </a:cubicBezTo>
                <a:cubicBezTo>
                  <a:pt x="33" y="45"/>
                  <a:pt x="33" y="45"/>
                  <a:pt x="33" y="46"/>
                </a:cubicBezTo>
                <a:cubicBezTo>
                  <a:pt x="33" y="46"/>
                  <a:pt x="33" y="48"/>
                  <a:pt x="32" y="48"/>
                </a:cubicBezTo>
                <a:cubicBezTo>
                  <a:pt x="32" y="48"/>
                  <a:pt x="32" y="48"/>
                  <a:pt x="32" y="48"/>
                </a:cubicBezTo>
                <a:cubicBezTo>
                  <a:pt x="32" y="48"/>
                  <a:pt x="31" y="48"/>
                  <a:pt x="31" y="49"/>
                </a:cubicBezTo>
                <a:cubicBezTo>
                  <a:pt x="31" y="49"/>
                  <a:pt x="31" y="49"/>
                  <a:pt x="31" y="49"/>
                </a:cubicBezTo>
                <a:cubicBezTo>
                  <a:pt x="31" y="50"/>
                  <a:pt x="31" y="50"/>
                  <a:pt x="31" y="51"/>
                </a:cubicBezTo>
                <a:cubicBezTo>
                  <a:pt x="31" y="51"/>
                  <a:pt x="31" y="51"/>
                  <a:pt x="31" y="51"/>
                </a:cubicBezTo>
                <a:cubicBezTo>
                  <a:pt x="31" y="52"/>
                  <a:pt x="30" y="53"/>
                  <a:pt x="30" y="53"/>
                </a:cubicBezTo>
                <a:cubicBezTo>
                  <a:pt x="30" y="53"/>
                  <a:pt x="30" y="53"/>
                  <a:pt x="30" y="54"/>
                </a:cubicBezTo>
                <a:cubicBezTo>
                  <a:pt x="30" y="54"/>
                  <a:pt x="30" y="54"/>
                  <a:pt x="30" y="54"/>
                </a:cubicBezTo>
                <a:cubicBezTo>
                  <a:pt x="31" y="55"/>
                  <a:pt x="30" y="56"/>
                  <a:pt x="30" y="57"/>
                </a:cubicBezTo>
                <a:cubicBezTo>
                  <a:pt x="30" y="58"/>
                  <a:pt x="30" y="58"/>
                  <a:pt x="30" y="58"/>
                </a:cubicBezTo>
                <a:cubicBezTo>
                  <a:pt x="30" y="58"/>
                  <a:pt x="30" y="58"/>
                  <a:pt x="30" y="58"/>
                </a:cubicBezTo>
                <a:cubicBezTo>
                  <a:pt x="30" y="59"/>
                  <a:pt x="30" y="59"/>
                  <a:pt x="30" y="59"/>
                </a:cubicBezTo>
                <a:cubicBezTo>
                  <a:pt x="29" y="61"/>
                  <a:pt x="29" y="61"/>
                  <a:pt x="29" y="61"/>
                </a:cubicBezTo>
                <a:cubicBezTo>
                  <a:pt x="26" y="70"/>
                  <a:pt x="26" y="70"/>
                  <a:pt x="26" y="70"/>
                </a:cubicBezTo>
                <a:cubicBezTo>
                  <a:pt x="24" y="78"/>
                  <a:pt x="24" y="78"/>
                  <a:pt x="24" y="78"/>
                </a:cubicBezTo>
                <a:cubicBezTo>
                  <a:pt x="23" y="82"/>
                  <a:pt x="22" y="88"/>
                  <a:pt x="20" y="94"/>
                </a:cubicBezTo>
                <a:cubicBezTo>
                  <a:pt x="18" y="103"/>
                  <a:pt x="16" y="112"/>
                  <a:pt x="15" y="119"/>
                </a:cubicBezTo>
                <a:cubicBezTo>
                  <a:pt x="12" y="132"/>
                  <a:pt x="10" y="141"/>
                  <a:pt x="9" y="151"/>
                </a:cubicBezTo>
                <a:cubicBezTo>
                  <a:pt x="8" y="155"/>
                  <a:pt x="7" y="158"/>
                  <a:pt x="7" y="163"/>
                </a:cubicBezTo>
                <a:cubicBezTo>
                  <a:pt x="5" y="174"/>
                  <a:pt x="5" y="174"/>
                  <a:pt x="5" y="174"/>
                </a:cubicBezTo>
                <a:cubicBezTo>
                  <a:pt x="5" y="178"/>
                  <a:pt x="4" y="182"/>
                  <a:pt x="3" y="186"/>
                </a:cubicBezTo>
                <a:cubicBezTo>
                  <a:pt x="3" y="194"/>
                  <a:pt x="3" y="194"/>
                  <a:pt x="3" y="194"/>
                </a:cubicBezTo>
                <a:cubicBezTo>
                  <a:pt x="2" y="197"/>
                  <a:pt x="2" y="199"/>
                  <a:pt x="2" y="202"/>
                </a:cubicBezTo>
                <a:cubicBezTo>
                  <a:pt x="2" y="206"/>
                  <a:pt x="2" y="209"/>
                  <a:pt x="1" y="213"/>
                </a:cubicBezTo>
                <a:cubicBezTo>
                  <a:pt x="1" y="225"/>
                  <a:pt x="0" y="239"/>
                  <a:pt x="2" y="252"/>
                </a:cubicBezTo>
                <a:cubicBezTo>
                  <a:pt x="2" y="263"/>
                  <a:pt x="3" y="273"/>
                  <a:pt x="5" y="284"/>
                </a:cubicBezTo>
                <a:cubicBezTo>
                  <a:pt x="8" y="295"/>
                  <a:pt x="11" y="306"/>
                  <a:pt x="17" y="318"/>
                </a:cubicBezTo>
                <a:cubicBezTo>
                  <a:pt x="20" y="325"/>
                  <a:pt x="22" y="329"/>
                  <a:pt x="27" y="335"/>
                </a:cubicBezTo>
                <a:cubicBezTo>
                  <a:pt x="28" y="336"/>
                  <a:pt x="28" y="336"/>
                  <a:pt x="30" y="338"/>
                </a:cubicBezTo>
                <a:cubicBezTo>
                  <a:pt x="39" y="349"/>
                  <a:pt x="52" y="357"/>
                  <a:pt x="65" y="363"/>
                </a:cubicBezTo>
                <a:cubicBezTo>
                  <a:pt x="66" y="363"/>
                  <a:pt x="66" y="364"/>
                  <a:pt x="67" y="364"/>
                </a:cubicBezTo>
                <a:cubicBezTo>
                  <a:pt x="85" y="372"/>
                  <a:pt x="109" y="378"/>
                  <a:pt x="124" y="381"/>
                </a:cubicBezTo>
                <a:cubicBezTo>
                  <a:pt x="135" y="384"/>
                  <a:pt x="149" y="386"/>
                  <a:pt x="163" y="388"/>
                </a:cubicBezTo>
                <a:cubicBezTo>
                  <a:pt x="169" y="388"/>
                  <a:pt x="176" y="389"/>
                  <a:pt x="182" y="390"/>
                </a:cubicBezTo>
                <a:cubicBezTo>
                  <a:pt x="195" y="391"/>
                  <a:pt x="211" y="392"/>
                  <a:pt x="223" y="393"/>
                </a:cubicBezTo>
                <a:cubicBezTo>
                  <a:pt x="233" y="393"/>
                  <a:pt x="233" y="393"/>
                  <a:pt x="233" y="393"/>
                </a:cubicBezTo>
                <a:cubicBezTo>
                  <a:pt x="239" y="393"/>
                  <a:pt x="246" y="393"/>
                  <a:pt x="253" y="393"/>
                </a:cubicBezTo>
                <a:cubicBezTo>
                  <a:pt x="278" y="394"/>
                  <a:pt x="308" y="393"/>
                  <a:pt x="330" y="392"/>
                </a:cubicBezTo>
                <a:cubicBezTo>
                  <a:pt x="337" y="392"/>
                  <a:pt x="343" y="391"/>
                  <a:pt x="351" y="391"/>
                </a:cubicBezTo>
                <a:cubicBezTo>
                  <a:pt x="364" y="390"/>
                  <a:pt x="377" y="389"/>
                  <a:pt x="390" y="387"/>
                </a:cubicBezTo>
                <a:cubicBezTo>
                  <a:pt x="399" y="386"/>
                  <a:pt x="399" y="386"/>
                  <a:pt x="399" y="386"/>
                </a:cubicBezTo>
                <a:cubicBezTo>
                  <a:pt x="407" y="385"/>
                  <a:pt x="414" y="385"/>
                  <a:pt x="422" y="384"/>
                </a:cubicBezTo>
                <a:cubicBezTo>
                  <a:pt x="442" y="381"/>
                  <a:pt x="462" y="377"/>
                  <a:pt x="480" y="374"/>
                </a:cubicBezTo>
                <a:cubicBezTo>
                  <a:pt x="492" y="371"/>
                  <a:pt x="507" y="368"/>
                  <a:pt x="522" y="363"/>
                </a:cubicBezTo>
                <a:cubicBezTo>
                  <a:pt x="529" y="360"/>
                  <a:pt x="536" y="357"/>
                  <a:pt x="544" y="354"/>
                </a:cubicBezTo>
                <a:cubicBezTo>
                  <a:pt x="547" y="352"/>
                  <a:pt x="551" y="349"/>
                  <a:pt x="554" y="347"/>
                </a:cubicBezTo>
                <a:cubicBezTo>
                  <a:pt x="555" y="346"/>
                  <a:pt x="556" y="345"/>
                  <a:pt x="557" y="344"/>
                </a:cubicBezTo>
                <a:cubicBezTo>
                  <a:pt x="559" y="342"/>
                  <a:pt x="559" y="342"/>
                  <a:pt x="559" y="342"/>
                </a:cubicBezTo>
                <a:cubicBezTo>
                  <a:pt x="560" y="341"/>
                  <a:pt x="561" y="339"/>
                  <a:pt x="562" y="338"/>
                </a:cubicBezTo>
                <a:cubicBezTo>
                  <a:pt x="566" y="332"/>
                  <a:pt x="569" y="327"/>
                  <a:pt x="572" y="321"/>
                </a:cubicBezTo>
                <a:cubicBezTo>
                  <a:pt x="582" y="302"/>
                  <a:pt x="588" y="276"/>
                  <a:pt x="591" y="256"/>
                </a:cubicBezTo>
                <a:cubicBezTo>
                  <a:pt x="595" y="234"/>
                  <a:pt x="597" y="211"/>
                  <a:pt x="597" y="189"/>
                </a:cubicBezTo>
                <a:cubicBezTo>
                  <a:pt x="597" y="166"/>
                  <a:pt x="595" y="144"/>
                  <a:pt x="591" y="121"/>
                </a:cubicBezTo>
                <a:close/>
                <a:moveTo>
                  <a:pt x="228" y="22"/>
                </a:moveTo>
                <a:cubicBezTo>
                  <a:pt x="228" y="22"/>
                  <a:pt x="228" y="22"/>
                  <a:pt x="228" y="22"/>
                </a:cubicBezTo>
                <a:cubicBezTo>
                  <a:pt x="228" y="22"/>
                  <a:pt x="228" y="22"/>
                  <a:pt x="228" y="22"/>
                </a:cubicBezTo>
                <a:close/>
              </a:path>
            </a:pathLst>
          </a:custGeom>
          <a:solidFill>
            <a:srgbClr val="FFC000"/>
          </a:solidFill>
          <a:ln>
            <a:noFill/>
          </a:ln>
          <a:effectLst>
            <a:outerShdw blurRad="50800" dist="254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8"/>
          <p:cNvSpPr/>
          <p:nvPr/>
        </p:nvSpPr>
        <p:spPr>
          <a:xfrm>
            <a:off x="308390" y="3321010"/>
            <a:ext cx="11646101" cy="1161061"/>
          </a:xfrm>
          <a:custGeom>
            <a:avLst/>
            <a:gdLst/>
            <a:ahLst/>
            <a:cxnLst/>
            <a:rect l="l" t="t" r="r" b="b"/>
            <a:pathLst>
              <a:path w="597" h="394" extrusionOk="0">
                <a:moveTo>
                  <a:pt x="382" y="13"/>
                </a:moveTo>
                <a:cubicBezTo>
                  <a:pt x="381" y="13"/>
                  <a:pt x="379" y="13"/>
                  <a:pt x="376" y="13"/>
                </a:cubicBezTo>
                <a:cubicBezTo>
                  <a:pt x="377" y="13"/>
                  <a:pt x="380" y="13"/>
                  <a:pt x="382" y="13"/>
                </a:cubicBezTo>
                <a:close/>
                <a:moveTo>
                  <a:pt x="297" y="4"/>
                </a:moveTo>
                <a:cubicBezTo>
                  <a:pt x="294" y="4"/>
                  <a:pt x="293" y="4"/>
                  <a:pt x="290" y="4"/>
                </a:cubicBezTo>
                <a:cubicBezTo>
                  <a:pt x="289" y="4"/>
                  <a:pt x="295" y="4"/>
                  <a:pt x="297" y="4"/>
                </a:cubicBezTo>
                <a:close/>
                <a:moveTo>
                  <a:pt x="281" y="5"/>
                </a:moveTo>
                <a:cubicBezTo>
                  <a:pt x="283" y="4"/>
                  <a:pt x="287" y="4"/>
                  <a:pt x="287" y="4"/>
                </a:cubicBezTo>
                <a:cubicBezTo>
                  <a:pt x="286" y="4"/>
                  <a:pt x="281" y="4"/>
                  <a:pt x="281" y="5"/>
                </a:cubicBezTo>
                <a:close/>
                <a:moveTo>
                  <a:pt x="255" y="9"/>
                </a:moveTo>
                <a:cubicBezTo>
                  <a:pt x="257" y="9"/>
                  <a:pt x="260" y="8"/>
                  <a:pt x="261" y="8"/>
                </a:cubicBezTo>
                <a:cubicBezTo>
                  <a:pt x="260" y="8"/>
                  <a:pt x="255" y="9"/>
                  <a:pt x="255" y="9"/>
                </a:cubicBezTo>
                <a:close/>
                <a:moveTo>
                  <a:pt x="238" y="8"/>
                </a:moveTo>
                <a:cubicBezTo>
                  <a:pt x="243" y="8"/>
                  <a:pt x="247" y="7"/>
                  <a:pt x="249" y="7"/>
                </a:cubicBezTo>
                <a:cubicBezTo>
                  <a:pt x="245" y="7"/>
                  <a:pt x="240" y="8"/>
                  <a:pt x="238" y="8"/>
                </a:cubicBezTo>
                <a:close/>
                <a:moveTo>
                  <a:pt x="197" y="23"/>
                </a:moveTo>
                <a:cubicBezTo>
                  <a:pt x="201" y="23"/>
                  <a:pt x="213" y="21"/>
                  <a:pt x="218" y="21"/>
                </a:cubicBezTo>
                <a:cubicBezTo>
                  <a:pt x="212" y="21"/>
                  <a:pt x="204" y="22"/>
                  <a:pt x="197" y="23"/>
                </a:cubicBezTo>
                <a:close/>
                <a:moveTo>
                  <a:pt x="195" y="19"/>
                </a:moveTo>
                <a:cubicBezTo>
                  <a:pt x="190" y="19"/>
                  <a:pt x="190" y="19"/>
                  <a:pt x="190" y="19"/>
                </a:cubicBezTo>
                <a:cubicBezTo>
                  <a:pt x="187" y="20"/>
                  <a:pt x="173" y="21"/>
                  <a:pt x="174" y="21"/>
                </a:cubicBezTo>
                <a:cubicBezTo>
                  <a:pt x="183" y="20"/>
                  <a:pt x="196" y="19"/>
                  <a:pt x="203" y="18"/>
                </a:cubicBezTo>
                <a:cubicBezTo>
                  <a:pt x="200" y="18"/>
                  <a:pt x="198" y="18"/>
                  <a:pt x="195" y="19"/>
                </a:cubicBezTo>
                <a:close/>
                <a:moveTo>
                  <a:pt x="116" y="28"/>
                </a:moveTo>
                <a:cubicBezTo>
                  <a:pt x="113" y="28"/>
                  <a:pt x="113" y="28"/>
                  <a:pt x="113" y="28"/>
                </a:cubicBezTo>
                <a:cubicBezTo>
                  <a:pt x="112" y="28"/>
                  <a:pt x="113" y="28"/>
                  <a:pt x="113" y="28"/>
                </a:cubicBezTo>
                <a:cubicBezTo>
                  <a:pt x="116" y="28"/>
                  <a:pt x="116" y="28"/>
                  <a:pt x="116" y="28"/>
                </a:cubicBezTo>
                <a:close/>
                <a:moveTo>
                  <a:pt x="75" y="36"/>
                </a:moveTo>
                <a:cubicBezTo>
                  <a:pt x="75" y="36"/>
                  <a:pt x="75" y="36"/>
                  <a:pt x="75" y="36"/>
                </a:cubicBezTo>
                <a:cubicBezTo>
                  <a:pt x="75" y="36"/>
                  <a:pt x="75" y="36"/>
                  <a:pt x="75" y="36"/>
                </a:cubicBezTo>
                <a:cubicBezTo>
                  <a:pt x="75" y="36"/>
                  <a:pt x="75" y="36"/>
                  <a:pt x="75" y="36"/>
                </a:cubicBezTo>
                <a:close/>
                <a:moveTo>
                  <a:pt x="75" y="36"/>
                </a:moveTo>
                <a:cubicBezTo>
                  <a:pt x="75" y="36"/>
                  <a:pt x="75" y="36"/>
                  <a:pt x="75" y="36"/>
                </a:cubicBezTo>
                <a:cubicBezTo>
                  <a:pt x="75" y="36"/>
                  <a:pt x="75" y="36"/>
                  <a:pt x="75" y="36"/>
                </a:cubicBezTo>
                <a:cubicBezTo>
                  <a:pt x="74" y="36"/>
                  <a:pt x="75" y="36"/>
                  <a:pt x="75" y="36"/>
                </a:cubicBezTo>
                <a:close/>
                <a:moveTo>
                  <a:pt x="75" y="36"/>
                </a:moveTo>
                <a:cubicBezTo>
                  <a:pt x="75" y="36"/>
                  <a:pt x="75" y="36"/>
                  <a:pt x="75" y="36"/>
                </a:cubicBezTo>
                <a:cubicBezTo>
                  <a:pt x="75" y="36"/>
                  <a:pt x="75" y="36"/>
                  <a:pt x="76" y="36"/>
                </a:cubicBezTo>
                <a:cubicBezTo>
                  <a:pt x="76" y="36"/>
                  <a:pt x="76" y="36"/>
                  <a:pt x="76" y="36"/>
                </a:cubicBezTo>
                <a:cubicBezTo>
                  <a:pt x="81" y="35"/>
                  <a:pt x="81" y="35"/>
                  <a:pt x="81" y="35"/>
                </a:cubicBezTo>
                <a:lnTo>
                  <a:pt x="75" y="36"/>
                </a:lnTo>
                <a:close/>
                <a:moveTo>
                  <a:pt x="76" y="33"/>
                </a:moveTo>
                <a:cubicBezTo>
                  <a:pt x="76" y="33"/>
                  <a:pt x="76" y="33"/>
                  <a:pt x="76" y="33"/>
                </a:cubicBezTo>
                <a:cubicBezTo>
                  <a:pt x="76" y="33"/>
                  <a:pt x="76" y="33"/>
                  <a:pt x="76" y="33"/>
                </a:cubicBezTo>
                <a:cubicBezTo>
                  <a:pt x="76" y="33"/>
                  <a:pt x="76" y="33"/>
                  <a:pt x="76" y="33"/>
                </a:cubicBezTo>
                <a:cubicBezTo>
                  <a:pt x="75" y="33"/>
                  <a:pt x="75" y="33"/>
                  <a:pt x="75" y="33"/>
                </a:cubicBezTo>
                <a:cubicBezTo>
                  <a:pt x="75" y="33"/>
                  <a:pt x="75" y="33"/>
                  <a:pt x="75" y="33"/>
                </a:cubicBezTo>
                <a:cubicBezTo>
                  <a:pt x="75" y="33"/>
                  <a:pt x="75" y="33"/>
                  <a:pt x="76" y="33"/>
                </a:cubicBezTo>
                <a:close/>
                <a:moveTo>
                  <a:pt x="76" y="39"/>
                </a:moveTo>
                <a:cubicBezTo>
                  <a:pt x="76" y="39"/>
                  <a:pt x="76" y="39"/>
                  <a:pt x="76" y="39"/>
                </a:cubicBezTo>
                <a:cubicBezTo>
                  <a:pt x="76" y="39"/>
                  <a:pt x="76" y="39"/>
                  <a:pt x="76" y="39"/>
                </a:cubicBezTo>
                <a:close/>
                <a:moveTo>
                  <a:pt x="75" y="34"/>
                </a:moveTo>
                <a:cubicBezTo>
                  <a:pt x="75" y="34"/>
                  <a:pt x="75" y="34"/>
                  <a:pt x="75" y="34"/>
                </a:cubicBezTo>
                <a:cubicBezTo>
                  <a:pt x="75" y="34"/>
                  <a:pt x="75" y="34"/>
                  <a:pt x="75" y="34"/>
                </a:cubicBezTo>
                <a:close/>
                <a:moveTo>
                  <a:pt x="75" y="33"/>
                </a:moveTo>
                <a:cubicBezTo>
                  <a:pt x="75" y="33"/>
                  <a:pt x="75" y="33"/>
                  <a:pt x="75" y="33"/>
                </a:cubicBezTo>
                <a:cubicBezTo>
                  <a:pt x="75" y="33"/>
                  <a:pt x="75" y="33"/>
                  <a:pt x="75" y="33"/>
                </a:cubicBezTo>
                <a:close/>
                <a:moveTo>
                  <a:pt x="76" y="41"/>
                </a:moveTo>
                <a:cubicBezTo>
                  <a:pt x="76" y="41"/>
                  <a:pt x="76" y="41"/>
                  <a:pt x="76" y="41"/>
                </a:cubicBezTo>
                <a:cubicBezTo>
                  <a:pt x="76" y="41"/>
                  <a:pt x="76" y="41"/>
                  <a:pt x="76" y="41"/>
                </a:cubicBezTo>
                <a:close/>
                <a:moveTo>
                  <a:pt x="76" y="39"/>
                </a:moveTo>
                <a:cubicBezTo>
                  <a:pt x="75" y="39"/>
                  <a:pt x="75" y="39"/>
                  <a:pt x="75" y="40"/>
                </a:cubicBezTo>
                <a:cubicBezTo>
                  <a:pt x="75" y="40"/>
                  <a:pt x="75" y="40"/>
                  <a:pt x="76" y="39"/>
                </a:cubicBezTo>
                <a:close/>
                <a:moveTo>
                  <a:pt x="74" y="34"/>
                </a:moveTo>
                <a:cubicBezTo>
                  <a:pt x="74" y="34"/>
                  <a:pt x="74" y="33"/>
                  <a:pt x="74" y="34"/>
                </a:cubicBezTo>
                <a:cubicBezTo>
                  <a:pt x="74" y="34"/>
                  <a:pt x="74" y="34"/>
                  <a:pt x="74" y="34"/>
                </a:cubicBezTo>
                <a:close/>
                <a:moveTo>
                  <a:pt x="74" y="36"/>
                </a:moveTo>
                <a:cubicBezTo>
                  <a:pt x="74" y="36"/>
                  <a:pt x="74" y="36"/>
                  <a:pt x="74" y="36"/>
                </a:cubicBezTo>
                <a:cubicBezTo>
                  <a:pt x="74" y="36"/>
                  <a:pt x="74" y="36"/>
                  <a:pt x="74" y="36"/>
                </a:cubicBezTo>
                <a:close/>
                <a:moveTo>
                  <a:pt x="74" y="35"/>
                </a:moveTo>
                <a:cubicBezTo>
                  <a:pt x="74" y="35"/>
                  <a:pt x="73" y="35"/>
                  <a:pt x="73" y="35"/>
                </a:cubicBezTo>
                <a:cubicBezTo>
                  <a:pt x="73" y="35"/>
                  <a:pt x="74" y="36"/>
                  <a:pt x="74" y="35"/>
                </a:cubicBezTo>
                <a:close/>
                <a:moveTo>
                  <a:pt x="73" y="35"/>
                </a:moveTo>
                <a:cubicBezTo>
                  <a:pt x="73" y="35"/>
                  <a:pt x="73" y="35"/>
                  <a:pt x="73" y="35"/>
                </a:cubicBezTo>
                <a:cubicBezTo>
                  <a:pt x="73" y="35"/>
                  <a:pt x="73" y="35"/>
                  <a:pt x="73" y="35"/>
                </a:cubicBezTo>
                <a:cubicBezTo>
                  <a:pt x="73" y="35"/>
                  <a:pt x="73" y="35"/>
                  <a:pt x="73" y="35"/>
                </a:cubicBezTo>
                <a:close/>
                <a:moveTo>
                  <a:pt x="73" y="39"/>
                </a:moveTo>
                <a:cubicBezTo>
                  <a:pt x="73" y="39"/>
                  <a:pt x="73" y="38"/>
                  <a:pt x="73" y="39"/>
                </a:cubicBezTo>
                <a:close/>
                <a:moveTo>
                  <a:pt x="72" y="41"/>
                </a:moveTo>
                <a:cubicBezTo>
                  <a:pt x="72" y="41"/>
                  <a:pt x="72" y="41"/>
                  <a:pt x="73" y="40"/>
                </a:cubicBezTo>
                <a:cubicBezTo>
                  <a:pt x="72" y="40"/>
                  <a:pt x="72" y="41"/>
                  <a:pt x="72" y="41"/>
                </a:cubicBezTo>
                <a:close/>
                <a:moveTo>
                  <a:pt x="72" y="41"/>
                </a:moveTo>
                <a:cubicBezTo>
                  <a:pt x="72" y="41"/>
                  <a:pt x="73" y="41"/>
                  <a:pt x="72" y="41"/>
                </a:cubicBezTo>
                <a:close/>
                <a:moveTo>
                  <a:pt x="72" y="43"/>
                </a:moveTo>
                <a:cubicBezTo>
                  <a:pt x="72" y="43"/>
                  <a:pt x="72" y="43"/>
                  <a:pt x="72" y="44"/>
                </a:cubicBezTo>
                <a:cubicBezTo>
                  <a:pt x="72" y="44"/>
                  <a:pt x="72" y="43"/>
                  <a:pt x="72" y="43"/>
                </a:cubicBezTo>
                <a:close/>
                <a:moveTo>
                  <a:pt x="71" y="43"/>
                </a:moveTo>
                <a:cubicBezTo>
                  <a:pt x="71" y="43"/>
                  <a:pt x="71" y="44"/>
                  <a:pt x="71" y="43"/>
                </a:cubicBezTo>
                <a:close/>
                <a:moveTo>
                  <a:pt x="165" y="30"/>
                </a:moveTo>
                <a:cubicBezTo>
                  <a:pt x="158" y="31"/>
                  <a:pt x="153" y="32"/>
                  <a:pt x="149" y="32"/>
                </a:cubicBezTo>
                <a:cubicBezTo>
                  <a:pt x="153" y="32"/>
                  <a:pt x="158" y="31"/>
                  <a:pt x="161" y="31"/>
                </a:cubicBezTo>
                <a:cubicBezTo>
                  <a:pt x="162" y="31"/>
                  <a:pt x="164" y="30"/>
                  <a:pt x="165" y="30"/>
                </a:cubicBezTo>
                <a:close/>
                <a:moveTo>
                  <a:pt x="74" y="38"/>
                </a:moveTo>
                <a:cubicBezTo>
                  <a:pt x="74" y="38"/>
                  <a:pt x="75" y="39"/>
                  <a:pt x="75" y="38"/>
                </a:cubicBezTo>
                <a:cubicBezTo>
                  <a:pt x="75" y="38"/>
                  <a:pt x="75" y="38"/>
                  <a:pt x="75" y="38"/>
                </a:cubicBezTo>
                <a:cubicBezTo>
                  <a:pt x="75" y="38"/>
                  <a:pt x="75" y="38"/>
                  <a:pt x="76" y="38"/>
                </a:cubicBezTo>
                <a:cubicBezTo>
                  <a:pt x="76" y="38"/>
                  <a:pt x="75" y="38"/>
                  <a:pt x="75" y="38"/>
                </a:cubicBezTo>
                <a:cubicBezTo>
                  <a:pt x="76" y="38"/>
                  <a:pt x="76" y="39"/>
                  <a:pt x="76" y="39"/>
                </a:cubicBezTo>
                <a:cubicBezTo>
                  <a:pt x="76" y="38"/>
                  <a:pt x="76" y="38"/>
                  <a:pt x="76" y="38"/>
                </a:cubicBezTo>
                <a:cubicBezTo>
                  <a:pt x="76" y="38"/>
                  <a:pt x="76" y="38"/>
                  <a:pt x="76" y="38"/>
                </a:cubicBezTo>
                <a:cubicBezTo>
                  <a:pt x="76" y="38"/>
                  <a:pt x="74" y="38"/>
                  <a:pt x="74" y="38"/>
                </a:cubicBezTo>
                <a:close/>
                <a:moveTo>
                  <a:pt x="74" y="34"/>
                </a:moveTo>
                <a:cubicBezTo>
                  <a:pt x="74" y="34"/>
                  <a:pt x="75" y="34"/>
                  <a:pt x="75" y="34"/>
                </a:cubicBezTo>
                <a:cubicBezTo>
                  <a:pt x="75" y="34"/>
                  <a:pt x="74" y="34"/>
                  <a:pt x="75" y="34"/>
                </a:cubicBezTo>
                <a:cubicBezTo>
                  <a:pt x="75" y="34"/>
                  <a:pt x="74" y="34"/>
                  <a:pt x="74" y="34"/>
                </a:cubicBezTo>
                <a:close/>
                <a:moveTo>
                  <a:pt x="71" y="35"/>
                </a:moveTo>
                <a:cubicBezTo>
                  <a:pt x="71" y="35"/>
                  <a:pt x="71" y="35"/>
                  <a:pt x="71" y="35"/>
                </a:cubicBezTo>
                <a:cubicBezTo>
                  <a:pt x="72" y="35"/>
                  <a:pt x="72" y="35"/>
                  <a:pt x="73" y="35"/>
                </a:cubicBezTo>
                <a:cubicBezTo>
                  <a:pt x="73" y="35"/>
                  <a:pt x="73" y="35"/>
                  <a:pt x="73" y="35"/>
                </a:cubicBezTo>
                <a:cubicBezTo>
                  <a:pt x="73" y="34"/>
                  <a:pt x="74" y="35"/>
                  <a:pt x="74" y="34"/>
                </a:cubicBezTo>
                <a:cubicBezTo>
                  <a:pt x="73" y="35"/>
                  <a:pt x="72" y="34"/>
                  <a:pt x="72" y="35"/>
                </a:cubicBezTo>
                <a:cubicBezTo>
                  <a:pt x="72" y="35"/>
                  <a:pt x="71" y="35"/>
                  <a:pt x="71" y="35"/>
                </a:cubicBezTo>
                <a:cubicBezTo>
                  <a:pt x="71" y="35"/>
                  <a:pt x="70" y="35"/>
                  <a:pt x="70" y="35"/>
                </a:cubicBezTo>
                <a:cubicBezTo>
                  <a:pt x="70" y="35"/>
                  <a:pt x="71" y="35"/>
                  <a:pt x="71" y="35"/>
                </a:cubicBezTo>
                <a:close/>
                <a:moveTo>
                  <a:pt x="72" y="41"/>
                </a:moveTo>
                <a:cubicBezTo>
                  <a:pt x="72" y="41"/>
                  <a:pt x="72" y="41"/>
                  <a:pt x="72" y="41"/>
                </a:cubicBezTo>
                <a:cubicBezTo>
                  <a:pt x="72" y="41"/>
                  <a:pt x="72" y="41"/>
                  <a:pt x="72" y="41"/>
                </a:cubicBezTo>
                <a:close/>
                <a:moveTo>
                  <a:pt x="591" y="121"/>
                </a:moveTo>
                <a:cubicBezTo>
                  <a:pt x="587" y="99"/>
                  <a:pt x="581" y="77"/>
                  <a:pt x="570" y="56"/>
                </a:cubicBezTo>
                <a:cubicBezTo>
                  <a:pt x="568" y="51"/>
                  <a:pt x="565" y="46"/>
                  <a:pt x="561" y="42"/>
                </a:cubicBezTo>
                <a:cubicBezTo>
                  <a:pt x="560" y="39"/>
                  <a:pt x="558" y="37"/>
                  <a:pt x="556" y="35"/>
                </a:cubicBezTo>
                <a:cubicBezTo>
                  <a:pt x="554" y="32"/>
                  <a:pt x="552" y="30"/>
                  <a:pt x="550" y="28"/>
                </a:cubicBezTo>
                <a:cubicBezTo>
                  <a:pt x="540" y="20"/>
                  <a:pt x="529" y="16"/>
                  <a:pt x="519" y="13"/>
                </a:cubicBezTo>
                <a:cubicBezTo>
                  <a:pt x="512" y="10"/>
                  <a:pt x="501" y="8"/>
                  <a:pt x="495" y="7"/>
                </a:cubicBezTo>
                <a:cubicBezTo>
                  <a:pt x="494" y="7"/>
                  <a:pt x="490" y="6"/>
                  <a:pt x="487" y="6"/>
                </a:cubicBezTo>
                <a:cubicBezTo>
                  <a:pt x="476" y="4"/>
                  <a:pt x="462" y="2"/>
                  <a:pt x="449" y="1"/>
                </a:cubicBezTo>
                <a:cubicBezTo>
                  <a:pt x="445" y="1"/>
                  <a:pt x="437" y="1"/>
                  <a:pt x="432" y="1"/>
                </a:cubicBezTo>
                <a:cubicBezTo>
                  <a:pt x="429" y="0"/>
                  <a:pt x="435" y="1"/>
                  <a:pt x="431" y="0"/>
                </a:cubicBezTo>
                <a:cubicBezTo>
                  <a:pt x="422" y="0"/>
                  <a:pt x="392" y="0"/>
                  <a:pt x="378" y="0"/>
                </a:cubicBezTo>
                <a:cubicBezTo>
                  <a:pt x="379" y="0"/>
                  <a:pt x="379" y="0"/>
                  <a:pt x="378" y="0"/>
                </a:cubicBezTo>
                <a:cubicBezTo>
                  <a:pt x="375" y="0"/>
                  <a:pt x="373" y="1"/>
                  <a:pt x="370" y="1"/>
                </a:cubicBezTo>
                <a:cubicBezTo>
                  <a:pt x="345" y="1"/>
                  <a:pt x="328" y="3"/>
                  <a:pt x="307" y="4"/>
                </a:cubicBezTo>
                <a:cubicBezTo>
                  <a:pt x="304" y="4"/>
                  <a:pt x="297" y="5"/>
                  <a:pt x="295" y="5"/>
                </a:cubicBezTo>
                <a:cubicBezTo>
                  <a:pt x="299" y="5"/>
                  <a:pt x="304" y="4"/>
                  <a:pt x="303" y="5"/>
                </a:cubicBezTo>
                <a:cubicBezTo>
                  <a:pt x="297" y="5"/>
                  <a:pt x="289" y="6"/>
                  <a:pt x="285" y="6"/>
                </a:cubicBezTo>
                <a:cubicBezTo>
                  <a:pt x="277" y="7"/>
                  <a:pt x="273" y="7"/>
                  <a:pt x="266" y="8"/>
                </a:cubicBezTo>
                <a:cubicBezTo>
                  <a:pt x="264" y="8"/>
                  <a:pt x="268" y="8"/>
                  <a:pt x="264" y="8"/>
                </a:cubicBezTo>
                <a:cubicBezTo>
                  <a:pt x="253" y="9"/>
                  <a:pt x="248" y="10"/>
                  <a:pt x="238" y="10"/>
                </a:cubicBezTo>
                <a:cubicBezTo>
                  <a:pt x="235" y="11"/>
                  <a:pt x="224" y="12"/>
                  <a:pt x="221" y="12"/>
                </a:cubicBezTo>
                <a:cubicBezTo>
                  <a:pt x="217" y="13"/>
                  <a:pt x="224" y="12"/>
                  <a:pt x="221" y="12"/>
                </a:cubicBezTo>
                <a:cubicBezTo>
                  <a:pt x="213" y="13"/>
                  <a:pt x="205" y="14"/>
                  <a:pt x="196" y="15"/>
                </a:cubicBezTo>
                <a:cubicBezTo>
                  <a:pt x="194" y="16"/>
                  <a:pt x="193" y="16"/>
                  <a:pt x="190" y="16"/>
                </a:cubicBezTo>
                <a:cubicBezTo>
                  <a:pt x="188" y="16"/>
                  <a:pt x="190" y="16"/>
                  <a:pt x="187" y="16"/>
                </a:cubicBezTo>
                <a:cubicBezTo>
                  <a:pt x="184" y="17"/>
                  <a:pt x="190" y="16"/>
                  <a:pt x="189" y="17"/>
                </a:cubicBezTo>
                <a:cubicBezTo>
                  <a:pt x="184" y="17"/>
                  <a:pt x="185" y="17"/>
                  <a:pt x="183" y="18"/>
                </a:cubicBezTo>
                <a:cubicBezTo>
                  <a:pt x="177" y="18"/>
                  <a:pt x="173" y="19"/>
                  <a:pt x="167" y="20"/>
                </a:cubicBezTo>
                <a:cubicBezTo>
                  <a:pt x="150" y="22"/>
                  <a:pt x="150" y="22"/>
                  <a:pt x="150" y="22"/>
                </a:cubicBezTo>
                <a:cubicBezTo>
                  <a:pt x="145" y="23"/>
                  <a:pt x="143" y="23"/>
                  <a:pt x="138" y="24"/>
                </a:cubicBezTo>
                <a:cubicBezTo>
                  <a:pt x="125" y="25"/>
                  <a:pt x="125" y="25"/>
                  <a:pt x="125" y="25"/>
                </a:cubicBezTo>
                <a:cubicBezTo>
                  <a:pt x="122" y="26"/>
                  <a:pt x="127" y="25"/>
                  <a:pt x="123" y="26"/>
                </a:cubicBezTo>
                <a:cubicBezTo>
                  <a:pt x="106" y="28"/>
                  <a:pt x="89" y="31"/>
                  <a:pt x="77" y="33"/>
                </a:cubicBezTo>
                <a:cubicBezTo>
                  <a:pt x="96" y="30"/>
                  <a:pt x="110" y="28"/>
                  <a:pt x="127" y="25"/>
                </a:cubicBezTo>
                <a:cubicBezTo>
                  <a:pt x="129" y="25"/>
                  <a:pt x="134" y="24"/>
                  <a:pt x="137" y="24"/>
                </a:cubicBezTo>
                <a:cubicBezTo>
                  <a:pt x="138" y="24"/>
                  <a:pt x="134" y="24"/>
                  <a:pt x="138" y="24"/>
                </a:cubicBezTo>
                <a:cubicBezTo>
                  <a:pt x="139" y="24"/>
                  <a:pt x="139" y="24"/>
                  <a:pt x="141" y="23"/>
                </a:cubicBezTo>
                <a:cubicBezTo>
                  <a:pt x="139" y="24"/>
                  <a:pt x="143" y="24"/>
                  <a:pt x="144" y="24"/>
                </a:cubicBezTo>
                <a:cubicBezTo>
                  <a:pt x="158" y="22"/>
                  <a:pt x="169" y="20"/>
                  <a:pt x="182" y="19"/>
                </a:cubicBezTo>
                <a:cubicBezTo>
                  <a:pt x="184" y="18"/>
                  <a:pt x="180" y="19"/>
                  <a:pt x="183" y="18"/>
                </a:cubicBezTo>
                <a:cubicBezTo>
                  <a:pt x="197" y="17"/>
                  <a:pt x="197" y="17"/>
                  <a:pt x="197" y="17"/>
                </a:cubicBezTo>
                <a:cubicBezTo>
                  <a:pt x="198" y="17"/>
                  <a:pt x="202" y="16"/>
                  <a:pt x="200" y="17"/>
                </a:cubicBezTo>
                <a:cubicBezTo>
                  <a:pt x="184" y="19"/>
                  <a:pt x="161" y="22"/>
                  <a:pt x="141" y="24"/>
                </a:cubicBezTo>
                <a:cubicBezTo>
                  <a:pt x="135" y="25"/>
                  <a:pt x="129" y="26"/>
                  <a:pt x="125" y="27"/>
                </a:cubicBezTo>
                <a:cubicBezTo>
                  <a:pt x="134" y="25"/>
                  <a:pt x="141" y="25"/>
                  <a:pt x="149" y="24"/>
                </a:cubicBezTo>
                <a:cubicBezTo>
                  <a:pt x="159" y="23"/>
                  <a:pt x="170" y="21"/>
                  <a:pt x="180" y="20"/>
                </a:cubicBezTo>
                <a:cubicBezTo>
                  <a:pt x="186" y="19"/>
                  <a:pt x="186" y="19"/>
                  <a:pt x="186" y="19"/>
                </a:cubicBezTo>
                <a:cubicBezTo>
                  <a:pt x="194" y="18"/>
                  <a:pt x="194" y="18"/>
                  <a:pt x="194" y="18"/>
                </a:cubicBezTo>
                <a:cubicBezTo>
                  <a:pt x="198" y="18"/>
                  <a:pt x="198" y="18"/>
                  <a:pt x="198" y="18"/>
                </a:cubicBezTo>
                <a:cubicBezTo>
                  <a:pt x="210" y="16"/>
                  <a:pt x="210" y="16"/>
                  <a:pt x="210" y="16"/>
                </a:cubicBezTo>
                <a:cubicBezTo>
                  <a:pt x="234" y="14"/>
                  <a:pt x="234" y="14"/>
                  <a:pt x="234" y="14"/>
                </a:cubicBezTo>
                <a:cubicBezTo>
                  <a:pt x="236" y="14"/>
                  <a:pt x="235" y="14"/>
                  <a:pt x="233" y="14"/>
                </a:cubicBezTo>
                <a:cubicBezTo>
                  <a:pt x="211" y="17"/>
                  <a:pt x="211" y="17"/>
                  <a:pt x="211" y="17"/>
                </a:cubicBezTo>
                <a:cubicBezTo>
                  <a:pt x="212" y="17"/>
                  <a:pt x="213" y="17"/>
                  <a:pt x="213" y="17"/>
                </a:cubicBezTo>
                <a:cubicBezTo>
                  <a:pt x="209" y="17"/>
                  <a:pt x="208" y="17"/>
                  <a:pt x="206" y="17"/>
                </a:cubicBezTo>
                <a:cubicBezTo>
                  <a:pt x="214" y="17"/>
                  <a:pt x="213" y="17"/>
                  <a:pt x="211" y="17"/>
                </a:cubicBezTo>
                <a:cubicBezTo>
                  <a:pt x="192" y="19"/>
                  <a:pt x="168" y="22"/>
                  <a:pt x="153" y="24"/>
                </a:cubicBezTo>
                <a:cubicBezTo>
                  <a:pt x="151" y="25"/>
                  <a:pt x="150" y="25"/>
                  <a:pt x="147" y="25"/>
                </a:cubicBezTo>
                <a:cubicBezTo>
                  <a:pt x="129" y="28"/>
                  <a:pt x="110" y="30"/>
                  <a:pt x="91" y="33"/>
                </a:cubicBezTo>
                <a:cubicBezTo>
                  <a:pt x="160" y="24"/>
                  <a:pt x="160" y="24"/>
                  <a:pt x="160" y="24"/>
                </a:cubicBezTo>
                <a:cubicBezTo>
                  <a:pt x="161" y="24"/>
                  <a:pt x="160" y="24"/>
                  <a:pt x="162" y="24"/>
                </a:cubicBezTo>
                <a:cubicBezTo>
                  <a:pt x="173" y="22"/>
                  <a:pt x="186" y="21"/>
                  <a:pt x="194" y="20"/>
                </a:cubicBezTo>
                <a:cubicBezTo>
                  <a:pt x="205" y="19"/>
                  <a:pt x="205" y="19"/>
                  <a:pt x="205" y="19"/>
                </a:cubicBezTo>
                <a:cubicBezTo>
                  <a:pt x="231" y="16"/>
                  <a:pt x="250" y="15"/>
                  <a:pt x="275" y="13"/>
                </a:cubicBezTo>
                <a:cubicBezTo>
                  <a:pt x="275" y="13"/>
                  <a:pt x="277" y="13"/>
                  <a:pt x="278" y="13"/>
                </a:cubicBezTo>
                <a:cubicBezTo>
                  <a:pt x="272" y="14"/>
                  <a:pt x="272" y="14"/>
                  <a:pt x="272" y="14"/>
                </a:cubicBezTo>
                <a:cubicBezTo>
                  <a:pt x="268" y="14"/>
                  <a:pt x="264" y="15"/>
                  <a:pt x="260" y="15"/>
                </a:cubicBezTo>
                <a:cubicBezTo>
                  <a:pt x="239" y="17"/>
                  <a:pt x="209" y="20"/>
                  <a:pt x="183" y="23"/>
                </a:cubicBezTo>
                <a:cubicBezTo>
                  <a:pt x="180" y="24"/>
                  <a:pt x="182" y="24"/>
                  <a:pt x="184" y="24"/>
                </a:cubicBezTo>
                <a:cubicBezTo>
                  <a:pt x="197" y="22"/>
                  <a:pt x="209" y="21"/>
                  <a:pt x="222" y="20"/>
                </a:cubicBezTo>
                <a:cubicBezTo>
                  <a:pt x="227" y="20"/>
                  <a:pt x="222" y="21"/>
                  <a:pt x="212" y="22"/>
                </a:cubicBezTo>
                <a:cubicBezTo>
                  <a:pt x="194" y="24"/>
                  <a:pt x="165" y="27"/>
                  <a:pt x="154" y="28"/>
                </a:cubicBezTo>
                <a:cubicBezTo>
                  <a:pt x="128" y="32"/>
                  <a:pt x="103" y="35"/>
                  <a:pt x="78" y="39"/>
                </a:cubicBezTo>
                <a:cubicBezTo>
                  <a:pt x="76" y="40"/>
                  <a:pt x="76" y="40"/>
                  <a:pt x="76" y="40"/>
                </a:cubicBezTo>
                <a:cubicBezTo>
                  <a:pt x="75" y="40"/>
                  <a:pt x="75" y="40"/>
                  <a:pt x="75" y="40"/>
                </a:cubicBezTo>
                <a:cubicBezTo>
                  <a:pt x="73" y="40"/>
                  <a:pt x="73" y="40"/>
                  <a:pt x="73" y="40"/>
                </a:cubicBezTo>
                <a:cubicBezTo>
                  <a:pt x="74" y="40"/>
                  <a:pt x="74" y="40"/>
                  <a:pt x="75" y="40"/>
                </a:cubicBezTo>
                <a:cubicBezTo>
                  <a:pt x="76" y="40"/>
                  <a:pt x="76" y="40"/>
                  <a:pt x="76" y="40"/>
                </a:cubicBezTo>
                <a:cubicBezTo>
                  <a:pt x="83" y="39"/>
                  <a:pt x="83" y="39"/>
                  <a:pt x="83" y="39"/>
                </a:cubicBezTo>
                <a:cubicBezTo>
                  <a:pt x="83" y="39"/>
                  <a:pt x="84" y="39"/>
                  <a:pt x="86" y="38"/>
                </a:cubicBezTo>
                <a:cubicBezTo>
                  <a:pt x="111" y="35"/>
                  <a:pt x="139" y="31"/>
                  <a:pt x="161" y="28"/>
                </a:cubicBezTo>
                <a:cubicBezTo>
                  <a:pt x="170" y="27"/>
                  <a:pt x="188" y="24"/>
                  <a:pt x="198" y="24"/>
                </a:cubicBezTo>
                <a:cubicBezTo>
                  <a:pt x="195" y="25"/>
                  <a:pt x="188" y="26"/>
                  <a:pt x="178" y="27"/>
                </a:cubicBezTo>
                <a:cubicBezTo>
                  <a:pt x="188" y="26"/>
                  <a:pt x="197" y="25"/>
                  <a:pt x="205" y="24"/>
                </a:cubicBezTo>
                <a:cubicBezTo>
                  <a:pt x="212" y="23"/>
                  <a:pt x="224" y="22"/>
                  <a:pt x="228" y="22"/>
                </a:cubicBezTo>
                <a:cubicBezTo>
                  <a:pt x="228" y="22"/>
                  <a:pt x="227" y="22"/>
                  <a:pt x="228" y="22"/>
                </a:cubicBezTo>
                <a:cubicBezTo>
                  <a:pt x="229" y="22"/>
                  <a:pt x="233" y="21"/>
                  <a:pt x="234" y="21"/>
                </a:cubicBezTo>
                <a:cubicBezTo>
                  <a:pt x="238" y="21"/>
                  <a:pt x="237" y="21"/>
                  <a:pt x="241" y="20"/>
                </a:cubicBezTo>
                <a:cubicBezTo>
                  <a:pt x="247" y="20"/>
                  <a:pt x="247" y="20"/>
                  <a:pt x="250" y="20"/>
                </a:cubicBezTo>
                <a:cubicBezTo>
                  <a:pt x="270" y="18"/>
                  <a:pt x="289" y="16"/>
                  <a:pt x="309" y="15"/>
                </a:cubicBezTo>
                <a:cubicBezTo>
                  <a:pt x="315" y="15"/>
                  <a:pt x="315" y="15"/>
                  <a:pt x="315" y="15"/>
                </a:cubicBezTo>
                <a:cubicBezTo>
                  <a:pt x="317" y="15"/>
                  <a:pt x="315" y="15"/>
                  <a:pt x="318" y="15"/>
                </a:cubicBezTo>
                <a:cubicBezTo>
                  <a:pt x="319" y="15"/>
                  <a:pt x="319" y="15"/>
                  <a:pt x="321" y="14"/>
                </a:cubicBezTo>
                <a:cubicBezTo>
                  <a:pt x="345" y="13"/>
                  <a:pt x="345" y="13"/>
                  <a:pt x="345" y="13"/>
                </a:cubicBezTo>
                <a:cubicBezTo>
                  <a:pt x="364" y="13"/>
                  <a:pt x="386" y="12"/>
                  <a:pt x="402" y="12"/>
                </a:cubicBezTo>
                <a:cubicBezTo>
                  <a:pt x="405" y="12"/>
                  <a:pt x="401" y="13"/>
                  <a:pt x="405" y="13"/>
                </a:cubicBezTo>
                <a:cubicBezTo>
                  <a:pt x="432" y="13"/>
                  <a:pt x="460" y="14"/>
                  <a:pt x="488" y="19"/>
                </a:cubicBezTo>
                <a:cubicBezTo>
                  <a:pt x="490" y="20"/>
                  <a:pt x="488" y="20"/>
                  <a:pt x="491" y="20"/>
                </a:cubicBezTo>
                <a:cubicBezTo>
                  <a:pt x="495" y="21"/>
                  <a:pt x="494" y="20"/>
                  <a:pt x="498" y="21"/>
                </a:cubicBezTo>
                <a:cubicBezTo>
                  <a:pt x="500" y="22"/>
                  <a:pt x="502" y="22"/>
                  <a:pt x="503" y="23"/>
                </a:cubicBezTo>
                <a:cubicBezTo>
                  <a:pt x="511" y="24"/>
                  <a:pt x="518" y="27"/>
                  <a:pt x="525" y="30"/>
                </a:cubicBezTo>
                <a:cubicBezTo>
                  <a:pt x="532" y="33"/>
                  <a:pt x="539" y="37"/>
                  <a:pt x="544" y="42"/>
                </a:cubicBezTo>
                <a:cubicBezTo>
                  <a:pt x="544" y="42"/>
                  <a:pt x="545" y="43"/>
                  <a:pt x="546" y="43"/>
                </a:cubicBezTo>
                <a:cubicBezTo>
                  <a:pt x="547" y="46"/>
                  <a:pt x="547" y="46"/>
                  <a:pt x="547" y="46"/>
                </a:cubicBezTo>
                <a:cubicBezTo>
                  <a:pt x="549" y="47"/>
                  <a:pt x="550" y="49"/>
                  <a:pt x="551" y="50"/>
                </a:cubicBezTo>
                <a:cubicBezTo>
                  <a:pt x="553" y="54"/>
                  <a:pt x="555" y="57"/>
                  <a:pt x="557" y="61"/>
                </a:cubicBezTo>
                <a:cubicBezTo>
                  <a:pt x="561" y="68"/>
                  <a:pt x="564" y="75"/>
                  <a:pt x="567" y="83"/>
                </a:cubicBezTo>
                <a:cubicBezTo>
                  <a:pt x="577" y="112"/>
                  <a:pt x="581" y="143"/>
                  <a:pt x="583" y="173"/>
                </a:cubicBezTo>
                <a:cubicBezTo>
                  <a:pt x="584" y="196"/>
                  <a:pt x="583" y="218"/>
                  <a:pt x="580" y="239"/>
                </a:cubicBezTo>
                <a:cubicBezTo>
                  <a:pt x="578" y="253"/>
                  <a:pt x="576" y="266"/>
                  <a:pt x="573" y="278"/>
                </a:cubicBezTo>
                <a:cubicBezTo>
                  <a:pt x="569" y="290"/>
                  <a:pt x="566" y="302"/>
                  <a:pt x="560" y="314"/>
                </a:cubicBezTo>
                <a:cubicBezTo>
                  <a:pt x="558" y="318"/>
                  <a:pt x="556" y="322"/>
                  <a:pt x="553" y="326"/>
                </a:cubicBezTo>
                <a:cubicBezTo>
                  <a:pt x="552" y="328"/>
                  <a:pt x="551" y="329"/>
                  <a:pt x="549" y="331"/>
                </a:cubicBezTo>
                <a:cubicBezTo>
                  <a:pt x="548" y="333"/>
                  <a:pt x="546" y="335"/>
                  <a:pt x="545" y="336"/>
                </a:cubicBezTo>
                <a:cubicBezTo>
                  <a:pt x="543" y="338"/>
                  <a:pt x="539" y="340"/>
                  <a:pt x="535" y="342"/>
                </a:cubicBezTo>
                <a:cubicBezTo>
                  <a:pt x="531" y="344"/>
                  <a:pt x="527" y="346"/>
                  <a:pt x="524" y="347"/>
                </a:cubicBezTo>
                <a:cubicBezTo>
                  <a:pt x="521" y="348"/>
                  <a:pt x="518" y="349"/>
                  <a:pt x="515" y="350"/>
                </a:cubicBezTo>
                <a:cubicBezTo>
                  <a:pt x="511" y="352"/>
                  <a:pt x="506" y="353"/>
                  <a:pt x="502" y="354"/>
                </a:cubicBezTo>
                <a:cubicBezTo>
                  <a:pt x="489" y="357"/>
                  <a:pt x="476" y="360"/>
                  <a:pt x="463" y="363"/>
                </a:cubicBezTo>
                <a:cubicBezTo>
                  <a:pt x="449" y="365"/>
                  <a:pt x="435" y="368"/>
                  <a:pt x="420" y="369"/>
                </a:cubicBezTo>
                <a:cubicBezTo>
                  <a:pt x="412" y="370"/>
                  <a:pt x="405" y="372"/>
                  <a:pt x="397" y="372"/>
                </a:cubicBezTo>
                <a:cubicBezTo>
                  <a:pt x="391" y="373"/>
                  <a:pt x="386" y="373"/>
                  <a:pt x="380" y="374"/>
                </a:cubicBezTo>
                <a:cubicBezTo>
                  <a:pt x="365" y="375"/>
                  <a:pt x="349" y="377"/>
                  <a:pt x="334" y="377"/>
                </a:cubicBezTo>
                <a:cubicBezTo>
                  <a:pt x="314" y="379"/>
                  <a:pt x="294" y="379"/>
                  <a:pt x="274" y="379"/>
                </a:cubicBezTo>
                <a:cubicBezTo>
                  <a:pt x="252" y="379"/>
                  <a:pt x="225" y="378"/>
                  <a:pt x="204" y="377"/>
                </a:cubicBezTo>
                <a:cubicBezTo>
                  <a:pt x="187" y="375"/>
                  <a:pt x="169" y="374"/>
                  <a:pt x="150" y="371"/>
                </a:cubicBezTo>
                <a:cubicBezTo>
                  <a:pt x="145" y="370"/>
                  <a:pt x="145" y="370"/>
                  <a:pt x="145" y="370"/>
                </a:cubicBezTo>
                <a:cubicBezTo>
                  <a:pt x="131" y="368"/>
                  <a:pt x="116" y="364"/>
                  <a:pt x="102" y="361"/>
                </a:cubicBezTo>
                <a:cubicBezTo>
                  <a:pt x="88" y="357"/>
                  <a:pt x="75" y="352"/>
                  <a:pt x="65" y="346"/>
                </a:cubicBezTo>
                <a:cubicBezTo>
                  <a:pt x="57" y="342"/>
                  <a:pt x="51" y="338"/>
                  <a:pt x="46" y="333"/>
                </a:cubicBezTo>
                <a:cubicBezTo>
                  <a:pt x="40" y="328"/>
                  <a:pt x="35" y="321"/>
                  <a:pt x="32" y="314"/>
                </a:cubicBezTo>
                <a:cubicBezTo>
                  <a:pt x="30" y="312"/>
                  <a:pt x="29" y="310"/>
                  <a:pt x="28" y="307"/>
                </a:cubicBezTo>
                <a:cubicBezTo>
                  <a:pt x="25" y="300"/>
                  <a:pt x="23" y="292"/>
                  <a:pt x="21" y="283"/>
                </a:cubicBezTo>
                <a:cubicBezTo>
                  <a:pt x="18" y="270"/>
                  <a:pt x="17" y="255"/>
                  <a:pt x="16" y="239"/>
                </a:cubicBezTo>
                <a:cubicBezTo>
                  <a:pt x="16" y="226"/>
                  <a:pt x="17" y="207"/>
                  <a:pt x="19" y="193"/>
                </a:cubicBezTo>
                <a:cubicBezTo>
                  <a:pt x="21" y="169"/>
                  <a:pt x="25" y="144"/>
                  <a:pt x="31" y="120"/>
                </a:cubicBezTo>
                <a:cubicBezTo>
                  <a:pt x="36" y="96"/>
                  <a:pt x="36" y="96"/>
                  <a:pt x="36" y="96"/>
                </a:cubicBezTo>
                <a:cubicBezTo>
                  <a:pt x="39" y="87"/>
                  <a:pt x="41" y="77"/>
                  <a:pt x="44" y="67"/>
                </a:cubicBezTo>
                <a:cubicBezTo>
                  <a:pt x="45" y="63"/>
                  <a:pt x="45" y="63"/>
                  <a:pt x="45" y="63"/>
                </a:cubicBezTo>
                <a:cubicBezTo>
                  <a:pt x="45" y="63"/>
                  <a:pt x="45" y="63"/>
                  <a:pt x="45" y="63"/>
                </a:cubicBezTo>
                <a:cubicBezTo>
                  <a:pt x="46" y="63"/>
                  <a:pt x="46" y="63"/>
                  <a:pt x="46" y="63"/>
                </a:cubicBezTo>
                <a:cubicBezTo>
                  <a:pt x="46" y="62"/>
                  <a:pt x="46" y="62"/>
                  <a:pt x="46" y="62"/>
                </a:cubicBezTo>
                <a:cubicBezTo>
                  <a:pt x="46" y="61"/>
                  <a:pt x="46" y="60"/>
                  <a:pt x="47" y="60"/>
                </a:cubicBezTo>
                <a:cubicBezTo>
                  <a:pt x="48" y="60"/>
                  <a:pt x="47" y="59"/>
                  <a:pt x="47" y="58"/>
                </a:cubicBezTo>
                <a:cubicBezTo>
                  <a:pt x="47" y="58"/>
                  <a:pt x="48" y="58"/>
                  <a:pt x="48" y="58"/>
                </a:cubicBezTo>
                <a:cubicBezTo>
                  <a:pt x="48" y="58"/>
                  <a:pt x="48" y="57"/>
                  <a:pt x="48" y="57"/>
                </a:cubicBezTo>
                <a:cubicBezTo>
                  <a:pt x="49" y="57"/>
                  <a:pt x="49" y="57"/>
                  <a:pt x="49" y="56"/>
                </a:cubicBezTo>
                <a:cubicBezTo>
                  <a:pt x="49" y="56"/>
                  <a:pt x="49" y="56"/>
                  <a:pt x="49" y="55"/>
                </a:cubicBezTo>
                <a:cubicBezTo>
                  <a:pt x="49" y="55"/>
                  <a:pt x="50" y="55"/>
                  <a:pt x="50" y="54"/>
                </a:cubicBezTo>
                <a:cubicBezTo>
                  <a:pt x="50" y="54"/>
                  <a:pt x="50" y="53"/>
                  <a:pt x="50" y="53"/>
                </a:cubicBezTo>
                <a:cubicBezTo>
                  <a:pt x="50" y="52"/>
                  <a:pt x="50" y="52"/>
                  <a:pt x="50" y="52"/>
                </a:cubicBezTo>
                <a:cubicBezTo>
                  <a:pt x="50" y="51"/>
                  <a:pt x="50" y="51"/>
                  <a:pt x="50" y="50"/>
                </a:cubicBezTo>
                <a:cubicBezTo>
                  <a:pt x="50" y="50"/>
                  <a:pt x="50" y="49"/>
                  <a:pt x="50" y="49"/>
                </a:cubicBezTo>
                <a:cubicBezTo>
                  <a:pt x="49" y="48"/>
                  <a:pt x="50" y="48"/>
                  <a:pt x="50" y="48"/>
                </a:cubicBezTo>
                <a:cubicBezTo>
                  <a:pt x="49" y="47"/>
                  <a:pt x="48" y="46"/>
                  <a:pt x="48" y="45"/>
                </a:cubicBezTo>
                <a:cubicBezTo>
                  <a:pt x="48" y="44"/>
                  <a:pt x="47" y="44"/>
                  <a:pt x="47" y="44"/>
                </a:cubicBezTo>
                <a:cubicBezTo>
                  <a:pt x="47" y="44"/>
                  <a:pt x="47" y="43"/>
                  <a:pt x="47" y="43"/>
                </a:cubicBezTo>
                <a:cubicBezTo>
                  <a:pt x="46" y="43"/>
                  <a:pt x="46" y="43"/>
                  <a:pt x="45" y="42"/>
                </a:cubicBezTo>
                <a:cubicBezTo>
                  <a:pt x="45" y="42"/>
                  <a:pt x="45" y="42"/>
                  <a:pt x="45" y="42"/>
                </a:cubicBezTo>
                <a:cubicBezTo>
                  <a:pt x="44" y="42"/>
                  <a:pt x="43" y="42"/>
                  <a:pt x="42" y="41"/>
                </a:cubicBezTo>
                <a:cubicBezTo>
                  <a:pt x="41" y="42"/>
                  <a:pt x="41" y="41"/>
                  <a:pt x="40" y="41"/>
                </a:cubicBezTo>
                <a:cubicBezTo>
                  <a:pt x="40" y="41"/>
                  <a:pt x="40" y="42"/>
                  <a:pt x="39" y="42"/>
                </a:cubicBezTo>
                <a:cubicBezTo>
                  <a:pt x="39" y="42"/>
                  <a:pt x="38" y="42"/>
                  <a:pt x="38" y="42"/>
                </a:cubicBezTo>
                <a:cubicBezTo>
                  <a:pt x="38" y="42"/>
                  <a:pt x="38" y="42"/>
                  <a:pt x="37" y="42"/>
                </a:cubicBezTo>
                <a:cubicBezTo>
                  <a:pt x="37" y="43"/>
                  <a:pt x="37" y="43"/>
                  <a:pt x="36" y="43"/>
                </a:cubicBezTo>
                <a:cubicBezTo>
                  <a:pt x="36" y="43"/>
                  <a:pt x="36" y="43"/>
                  <a:pt x="36" y="43"/>
                </a:cubicBezTo>
                <a:cubicBezTo>
                  <a:pt x="35" y="44"/>
                  <a:pt x="34" y="44"/>
                  <a:pt x="33" y="45"/>
                </a:cubicBezTo>
                <a:cubicBezTo>
                  <a:pt x="33" y="45"/>
                  <a:pt x="33" y="45"/>
                  <a:pt x="33" y="46"/>
                </a:cubicBezTo>
                <a:cubicBezTo>
                  <a:pt x="33" y="46"/>
                  <a:pt x="33" y="48"/>
                  <a:pt x="32" y="48"/>
                </a:cubicBezTo>
                <a:cubicBezTo>
                  <a:pt x="32" y="48"/>
                  <a:pt x="32" y="48"/>
                  <a:pt x="32" y="48"/>
                </a:cubicBezTo>
                <a:cubicBezTo>
                  <a:pt x="32" y="48"/>
                  <a:pt x="31" y="48"/>
                  <a:pt x="31" y="49"/>
                </a:cubicBezTo>
                <a:cubicBezTo>
                  <a:pt x="31" y="49"/>
                  <a:pt x="31" y="49"/>
                  <a:pt x="31" y="49"/>
                </a:cubicBezTo>
                <a:cubicBezTo>
                  <a:pt x="31" y="50"/>
                  <a:pt x="31" y="50"/>
                  <a:pt x="31" y="51"/>
                </a:cubicBezTo>
                <a:cubicBezTo>
                  <a:pt x="31" y="51"/>
                  <a:pt x="31" y="51"/>
                  <a:pt x="31" y="51"/>
                </a:cubicBezTo>
                <a:cubicBezTo>
                  <a:pt x="31" y="52"/>
                  <a:pt x="30" y="53"/>
                  <a:pt x="30" y="53"/>
                </a:cubicBezTo>
                <a:cubicBezTo>
                  <a:pt x="30" y="53"/>
                  <a:pt x="30" y="53"/>
                  <a:pt x="30" y="54"/>
                </a:cubicBezTo>
                <a:cubicBezTo>
                  <a:pt x="30" y="54"/>
                  <a:pt x="30" y="54"/>
                  <a:pt x="30" y="54"/>
                </a:cubicBezTo>
                <a:cubicBezTo>
                  <a:pt x="31" y="55"/>
                  <a:pt x="30" y="56"/>
                  <a:pt x="30" y="57"/>
                </a:cubicBezTo>
                <a:cubicBezTo>
                  <a:pt x="30" y="58"/>
                  <a:pt x="30" y="58"/>
                  <a:pt x="30" y="58"/>
                </a:cubicBezTo>
                <a:cubicBezTo>
                  <a:pt x="30" y="58"/>
                  <a:pt x="30" y="58"/>
                  <a:pt x="30" y="58"/>
                </a:cubicBezTo>
                <a:cubicBezTo>
                  <a:pt x="30" y="59"/>
                  <a:pt x="30" y="59"/>
                  <a:pt x="30" y="59"/>
                </a:cubicBezTo>
                <a:cubicBezTo>
                  <a:pt x="29" y="61"/>
                  <a:pt x="29" y="61"/>
                  <a:pt x="29" y="61"/>
                </a:cubicBezTo>
                <a:cubicBezTo>
                  <a:pt x="26" y="70"/>
                  <a:pt x="26" y="70"/>
                  <a:pt x="26" y="70"/>
                </a:cubicBezTo>
                <a:cubicBezTo>
                  <a:pt x="24" y="78"/>
                  <a:pt x="24" y="78"/>
                  <a:pt x="24" y="78"/>
                </a:cubicBezTo>
                <a:cubicBezTo>
                  <a:pt x="23" y="82"/>
                  <a:pt x="22" y="88"/>
                  <a:pt x="20" y="94"/>
                </a:cubicBezTo>
                <a:cubicBezTo>
                  <a:pt x="18" y="103"/>
                  <a:pt x="16" y="112"/>
                  <a:pt x="15" y="119"/>
                </a:cubicBezTo>
                <a:cubicBezTo>
                  <a:pt x="12" y="132"/>
                  <a:pt x="10" y="141"/>
                  <a:pt x="9" y="151"/>
                </a:cubicBezTo>
                <a:cubicBezTo>
                  <a:pt x="8" y="155"/>
                  <a:pt x="7" y="158"/>
                  <a:pt x="7" y="163"/>
                </a:cubicBezTo>
                <a:cubicBezTo>
                  <a:pt x="5" y="174"/>
                  <a:pt x="5" y="174"/>
                  <a:pt x="5" y="174"/>
                </a:cubicBezTo>
                <a:cubicBezTo>
                  <a:pt x="5" y="178"/>
                  <a:pt x="4" y="182"/>
                  <a:pt x="3" y="186"/>
                </a:cubicBezTo>
                <a:cubicBezTo>
                  <a:pt x="3" y="194"/>
                  <a:pt x="3" y="194"/>
                  <a:pt x="3" y="194"/>
                </a:cubicBezTo>
                <a:cubicBezTo>
                  <a:pt x="2" y="197"/>
                  <a:pt x="2" y="199"/>
                  <a:pt x="2" y="202"/>
                </a:cubicBezTo>
                <a:cubicBezTo>
                  <a:pt x="2" y="206"/>
                  <a:pt x="2" y="209"/>
                  <a:pt x="1" y="213"/>
                </a:cubicBezTo>
                <a:cubicBezTo>
                  <a:pt x="1" y="225"/>
                  <a:pt x="0" y="239"/>
                  <a:pt x="2" y="252"/>
                </a:cubicBezTo>
                <a:cubicBezTo>
                  <a:pt x="2" y="263"/>
                  <a:pt x="3" y="273"/>
                  <a:pt x="5" y="284"/>
                </a:cubicBezTo>
                <a:cubicBezTo>
                  <a:pt x="8" y="295"/>
                  <a:pt x="11" y="306"/>
                  <a:pt x="17" y="318"/>
                </a:cubicBezTo>
                <a:cubicBezTo>
                  <a:pt x="20" y="325"/>
                  <a:pt x="22" y="329"/>
                  <a:pt x="27" y="335"/>
                </a:cubicBezTo>
                <a:cubicBezTo>
                  <a:pt x="28" y="336"/>
                  <a:pt x="28" y="336"/>
                  <a:pt x="30" y="338"/>
                </a:cubicBezTo>
                <a:cubicBezTo>
                  <a:pt x="39" y="349"/>
                  <a:pt x="52" y="357"/>
                  <a:pt x="65" y="363"/>
                </a:cubicBezTo>
                <a:cubicBezTo>
                  <a:pt x="66" y="363"/>
                  <a:pt x="66" y="364"/>
                  <a:pt x="67" y="364"/>
                </a:cubicBezTo>
                <a:cubicBezTo>
                  <a:pt x="85" y="372"/>
                  <a:pt x="109" y="378"/>
                  <a:pt x="124" y="381"/>
                </a:cubicBezTo>
                <a:cubicBezTo>
                  <a:pt x="135" y="384"/>
                  <a:pt x="149" y="386"/>
                  <a:pt x="163" y="388"/>
                </a:cubicBezTo>
                <a:cubicBezTo>
                  <a:pt x="169" y="388"/>
                  <a:pt x="176" y="389"/>
                  <a:pt x="182" y="390"/>
                </a:cubicBezTo>
                <a:cubicBezTo>
                  <a:pt x="195" y="391"/>
                  <a:pt x="211" y="392"/>
                  <a:pt x="223" y="393"/>
                </a:cubicBezTo>
                <a:cubicBezTo>
                  <a:pt x="233" y="393"/>
                  <a:pt x="233" y="393"/>
                  <a:pt x="233" y="393"/>
                </a:cubicBezTo>
                <a:cubicBezTo>
                  <a:pt x="239" y="393"/>
                  <a:pt x="246" y="393"/>
                  <a:pt x="253" y="393"/>
                </a:cubicBezTo>
                <a:cubicBezTo>
                  <a:pt x="278" y="394"/>
                  <a:pt x="308" y="393"/>
                  <a:pt x="330" y="392"/>
                </a:cubicBezTo>
                <a:cubicBezTo>
                  <a:pt x="337" y="392"/>
                  <a:pt x="343" y="391"/>
                  <a:pt x="351" y="391"/>
                </a:cubicBezTo>
                <a:cubicBezTo>
                  <a:pt x="364" y="390"/>
                  <a:pt x="377" y="389"/>
                  <a:pt x="390" y="387"/>
                </a:cubicBezTo>
                <a:cubicBezTo>
                  <a:pt x="399" y="386"/>
                  <a:pt x="399" y="386"/>
                  <a:pt x="399" y="386"/>
                </a:cubicBezTo>
                <a:cubicBezTo>
                  <a:pt x="407" y="385"/>
                  <a:pt x="414" y="385"/>
                  <a:pt x="422" y="384"/>
                </a:cubicBezTo>
                <a:cubicBezTo>
                  <a:pt x="442" y="381"/>
                  <a:pt x="462" y="377"/>
                  <a:pt x="480" y="374"/>
                </a:cubicBezTo>
                <a:cubicBezTo>
                  <a:pt x="492" y="371"/>
                  <a:pt x="507" y="368"/>
                  <a:pt x="522" y="363"/>
                </a:cubicBezTo>
                <a:cubicBezTo>
                  <a:pt x="529" y="360"/>
                  <a:pt x="536" y="357"/>
                  <a:pt x="544" y="354"/>
                </a:cubicBezTo>
                <a:cubicBezTo>
                  <a:pt x="547" y="352"/>
                  <a:pt x="551" y="349"/>
                  <a:pt x="554" y="347"/>
                </a:cubicBezTo>
                <a:cubicBezTo>
                  <a:pt x="555" y="346"/>
                  <a:pt x="556" y="345"/>
                  <a:pt x="557" y="344"/>
                </a:cubicBezTo>
                <a:cubicBezTo>
                  <a:pt x="559" y="342"/>
                  <a:pt x="559" y="342"/>
                  <a:pt x="559" y="342"/>
                </a:cubicBezTo>
                <a:cubicBezTo>
                  <a:pt x="560" y="341"/>
                  <a:pt x="561" y="339"/>
                  <a:pt x="562" y="338"/>
                </a:cubicBezTo>
                <a:cubicBezTo>
                  <a:pt x="566" y="332"/>
                  <a:pt x="569" y="327"/>
                  <a:pt x="572" y="321"/>
                </a:cubicBezTo>
                <a:cubicBezTo>
                  <a:pt x="582" y="302"/>
                  <a:pt x="588" y="276"/>
                  <a:pt x="591" y="256"/>
                </a:cubicBezTo>
                <a:cubicBezTo>
                  <a:pt x="595" y="234"/>
                  <a:pt x="597" y="211"/>
                  <a:pt x="597" y="189"/>
                </a:cubicBezTo>
                <a:cubicBezTo>
                  <a:pt x="597" y="166"/>
                  <a:pt x="595" y="144"/>
                  <a:pt x="591" y="121"/>
                </a:cubicBezTo>
                <a:close/>
                <a:moveTo>
                  <a:pt x="228" y="22"/>
                </a:moveTo>
                <a:cubicBezTo>
                  <a:pt x="228" y="22"/>
                  <a:pt x="228" y="22"/>
                  <a:pt x="228" y="22"/>
                </a:cubicBezTo>
                <a:cubicBezTo>
                  <a:pt x="228" y="22"/>
                  <a:pt x="228" y="22"/>
                  <a:pt x="228" y="22"/>
                </a:cubicBezTo>
                <a:close/>
              </a:path>
            </a:pathLst>
          </a:custGeom>
          <a:solidFill>
            <a:srgbClr val="FFC000"/>
          </a:solidFill>
          <a:ln>
            <a:noFill/>
          </a:ln>
          <a:effectLst>
            <a:outerShdw blurRad="50800" dist="254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9"/>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300" dirty="0">
                <a:latin typeface="Calibri"/>
                <a:ea typeface="Calibri"/>
                <a:cs typeface="Calibri"/>
                <a:sym typeface="Calibri"/>
              </a:rPr>
              <a:t>16</a:t>
            </a:r>
            <a:endParaRPr sz="1300" b="0" i="0" u="none" strike="noStrike" cap="none" dirty="0">
              <a:solidFill>
                <a:srgbClr val="000000"/>
              </a:solidFill>
              <a:latin typeface="Calibri"/>
              <a:ea typeface="Calibri"/>
              <a:cs typeface="Calibri"/>
              <a:sym typeface="Calibri"/>
            </a:endParaRPr>
          </a:p>
        </p:txBody>
      </p:sp>
      <p:sp>
        <p:nvSpPr>
          <p:cNvPr id="510" name="Google Shape;510;p19"/>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11" name="Google Shape;511;p19"/>
          <p:cNvGrpSpPr/>
          <p:nvPr/>
        </p:nvGrpSpPr>
        <p:grpSpPr>
          <a:xfrm rot="-8509105">
            <a:off x="11341233" y="238153"/>
            <a:ext cx="729084" cy="576569"/>
            <a:chOff x="9507897" y="3508568"/>
            <a:chExt cx="1745332" cy="1380230"/>
          </a:xfrm>
        </p:grpSpPr>
        <p:sp>
          <p:nvSpPr>
            <p:cNvPr id="512" name="Google Shape;512;p19"/>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3" name="Google Shape;513;p19"/>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4" name="Google Shape;514;p19"/>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15" name="Google Shape;515;p19"/>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Conclusiones y recomendaciones</a:t>
            </a:r>
            <a:endParaRPr sz="3200" b="1" i="0" u="none" strike="noStrike" cap="none">
              <a:solidFill>
                <a:srgbClr val="453D2B"/>
              </a:solidFill>
              <a:latin typeface="Montserrat Medium"/>
              <a:ea typeface="Montserrat Medium"/>
              <a:cs typeface="Montserrat Medium"/>
              <a:sym typeface="Montserrat Medium"/>
            </a:endParaRPr>
          </a:p>
        </p:txBody>
      </p:sp>
      <p:sp>
        <p:nvSpPr>
          <p:cNvPr id="516" name="Google Shape;516;p19"/>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517" name="Google Shape;517;p19"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graphicFrame>
        <p:nvGraphicFramePr>
          <p:cNvPr id="518" name="Google Shape;518;p19"/>
          <p:cNvGraphicFramePr/>
          <p:nvPr/>
        </p:nvGraphicFramePr>
        <p:xfrm>
          <a:off x="1075433" y="1622423"/>
          <a:ext cx="10296000" cy="1041273"/>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Notificaciones y alertas mejoradas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La plataforma requiere mejorar las alertas y notificaciones sobre plazos, pagos pendientes y todo estado crítico de los trámites.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err="1"/>
                        <a:t>Considerar</a:t>
                      </a:r>
                      <a:r>
                        <a:rPr lang="en-US" sz="1200" u="none" strike="noStrike" cap="none" dirty="0"/>
                        <a:t> </a:t>
                      </a:r>
                      <a:r>
                        <a:rPr lang="en-US" sz="1200" u="none" strike="noStrike" cap="none" dirty="0" err="1"/>
                        <a:t>alertas</a:t>
                      </a:r>
                      <a:r>
                        <a:rPr lang="en-US" sz="1200" u="none" strike="noStrike" cap="none" dirty="0"/>
                        <a:t> que no solo </a:t>
                      </a:r>
                      <a:r>
                        <a:rPr lang="en-US" sz="1200" u="none" strike="noStrike" cap="none" dirty="0" err="1"/>
                        <a:t>lleguen</a:t>
                      </a:r>
                      <a:r>
                        <a:rPr lang="en-US" sz="1200" u="none" strike="noStrike" cap="none" dirty="0"/>
                        <a:t> </a:t>
                      </a:r>
                      <a:r>
                        <a:rPr lang="en-US" sz="1200" u="none" strike="noStrike" cap="none" dirty="0" err="1"/>
                        <a:t>por</a:t>
                      </a:r>
                      <a:r>
                        <a:rPr lang="en-US" sz="1200" u="none" strike="noStrike" cap="none" dirty="0"/>
                        <a:t> </a:t>
                      </a:r>
                      <a:r>
                        <a:rPr lang="en-US" sz="1200" u="none" strike="noStrike" cap="none" dirty="0" err="1"/>
                        <a:t>correo</a:t>
                      </a:r>
                      <a:r>
                        <a:rPr lang="en-US" sz="1200" u="none" strike="noStrike" cap="none" dirty="0"/>
                        <a:t>, </a:t>
                      </a:r>
                      <a:r>
                        <a:rPr lang="en-US" sz="1200" u="none" strike="noStrike" cap="none" dirty="0" err="1"/>
                        <a:t>sino</a:t>
                      </a:r>
                      <a:r>
                        <a:rPr lang="en-US" sz="1200" u="none" strike="noStrike" cap="none" dirty="0"/>
                        <a:t> que </a:t>
                      </a:r>
                      <a:r>
                        <a:rPr lang="en-US" sz="1200" u="none" strike="noStrike" cap="none" dirty="0" err="1"/>
                        <a:t>aparezcan</a:t>
                      </a:r>
                      <a:r>
                        <a:rPr lang="en-US" sz="1200" u="none" strike="noStrike" cap="none" dirty="0"/>
                        <a:t> </a:t>
                      </a:r>
                      <a:r>
                        <a:rPr lang="en-US" sz="1200" u="none" strike="noStrike" cap="none" dirty="0" err="1"/>
                        <a:t>en</a:t>
                      </a:r>
                      <a:r>
                        <a:rPr lang="en-US" sz="1200" u="none" strike="noStrike" cap="none" dirty="0"/>
                        <a:t> la </a:t>
                      </a:r>
                      <a:r>
                        <a:rPr lang="en-US" sz="1200" u="none" strike="noStrike" cap="none" dirty="0" err="1"/>
                        <a:t>plataforma</a:t>
                      </a:r>
                      <a:r>
                        <a:rPr lang="en-US" sz="1200" u="none" strike="noStrike" cap="none" dirty="0"/>
                        <a:t> al </a:t>
                      </a:r>
                      <a:r>
                        <a:rPr lang="en-US" sz="1200" u="none" strike="noStrike" cap="none" dirty="0" err="1"/>
                        <a:t>lado</a:t>
                      </a:r>
                      <a:r>
                        <a:rPr lang="en-US" sz="1200" u="none" strike="noStrike" cap="none" dirty="0"/>
                        <a:t> de </a:t>
                      </a:r>
                      <a:r>
                        <a:rPr lang="en-US" sz="1200" u="none" strike="noStrike" cap="none" dirty="0" err="1"/>
                        <a:t>cada</a:t>
                      </a:r>
                      <a:r>
                        <a:rPr lang="en-US" sz="1200" u="none" strike="noStrike" cap="none" dirty="0"/>
                        <a:t> </a:t>
                      </a:r>
                      <a:r>
                        <a:rPr lang="en-US" sz="1200" u="none" strike="noStrike" cap="none" dirty="0" err="1"/>
                        <a:t>caso</a:t>
                      </a:r>
                      <a:r>
                        <a:rPr lang="en-US" sz="1200" u="none" strike="noStrike" cap="none" dirty="0"/>
                        <a:t>, </a:t>
                      </a:r>
                      <a:r>
                        <a:rPr lang="en-US" sz="1200" u="none" strike="noStrike" cap="none" dirty="0" err="1"/>
                        <a:t>señalando</a:t>
                      </a:r>
                      <a:r>
                        <a:rPr lang="en-US" sz="1200" u="none" strike="noStrike" cap="none" dirty="0"/>
                        <a:t> no solo </a:t>
                      </a:r>
                      <a:r>
                        <a:rPr lang="en-US" sz="1200" u="none" strike="noStrike" cap="none" dirty="0" err="1"/>
                        <a:t>estado</a:t>
                      </a:r>
                      <a:r>
                        <a:rPr lang="en-US" sz="1200" u="none" strike="noStrike" cap="none" dirty="0"/>
                        <a:t> de </a:t>
                      </a:r>
                      <a:r>
                        <a:rPr lang="en-US" sz="1200" u="none" strike="noStrike" cap="none" dirty="0" err="1"/>
                        <a:t>trámite</a:t>
                      </a:r>
                      <a:r>
                        <a:rPr lang="en-US" sz="1200" u="none" strike="noStrike" cap="none" dirty="0"/>
                        <a:t>, </a:t>
                      </a:r>
                      <a:r>
                        <a:rPr lang="en-US" sz="1200" u="none" strike="noStrike" cap="none" dirty="0" err="1"/>
                        <a:t>sino</a:t>
                      </a:r>
                      <a:r>
                        <a:rPr lang="en-US" sz="1200" u="none" strike="noStrike" cap="none" dirty="0"/>
                        <a:t> que </a:t>
                      </a:r>
                      <a:r>
                        <a:rPr lang="en-US" sz="1200" u="none" strike="noStrike" cap="none" dirty="0" err="1"/>
                        <a:t>plazos</a:t>
                      </a:r>
                      <a:r>
                        <a:rPr lang="en-US" sz="1200" u="none" strike="noStrike" cap="none" dirty="0"/>
                        <a:t> </a:t>
                      </a:r>
                      <a:r>
                        <a:rPr lang="en-US" sz="1200" u="none" strike="noStrike" cap="none" dirty="0" err="1"/>
                        <a:t>por</a:t>
                      </a:r>
                      <a:r>
                        <a:rPr lang="en-US" sz="1200" u="none" strike="noStrike" cap="none" dirty="0"/>
                        <a:t> </a:t>
                      </a:r>
                      <a:r>
                        <a:rPr lang="en-US" sz="1200" u="none" strike="noStrike" cap="none" dirty="0" err="1"/>
                        <a:t>vencer</a:t>
                      </a:r>
                      <a:r>
                        <a:rPr lang="en-US" sz="1200" u="none" strike="noStrike" cap="none" dirty="0"/>
                        <a:t>, días que </a:t>
                      </a:r>
                      <a:r>
                        <a:rPr lang="en-US" sz="1200" u="none" strike="noStrike" cap="none" dirty="0" err="1"/>
                        <a:t>quedan</a:t>
                      </a:r>
                      <a:r>
                        <a:rPr lang="en-US" sz="1200" u="none" strike="noStrike" cap="none" dirty="0"/>
                        <a:t> para </a:t>
                      </a:r>
                      <a:r>
                        <a:rPr lang="en-US" sz="1200" u="none" strike="noStrike" cap="none" dirty="0" err="1"/>
                        <a:t>el</a:t>
                      </a:r>
                      <a:r>
                        <a:rPr lang="en-US" sz="1200" u="none" strike="noStrike" cap="none" dirty="0"/>
                        <a:t> </a:t>
                      </a:r>
                      <a:r>
                        <a:rPr lang="en-US" sz="1200" u="none" strike="noStrike" cap="none" dirty="0" err="1"/>
                        <a:t>desarrollo</a:t>
                      </a:r>
                      <a:r>
                        <a:rPr lang="en-US" sz="1200" u="none" strike="noStrike" cap="none" dirty="0"/>
                        <a:t> de </a:t>
                      </a:r>
                      <a:r>
                        <a:rPr lang="en-US" sz="1200" u="none" strike="noStrike" cap="none" dirty="0" err="1"/>
                        <a:t>cada</a:t>
                      </a:r>
                      <a:r>
                        <a:rPr lang="en-US" sz="1200" u="none" strike="noStrike" cap="none" dirty="0"/>
                        <a:t> </a:t>
                      </a:r>
                      <a:r>
                        <a:rPr lang="en-US" sz="1200" u="none" strike="noStrike" cap="none" dirty="0" err="1"/>
                        <a:t>etapa</a:t>
                      </a:r>
                      <a:r>
                        <a:rPr lang="en-US" sz="1200" u="none" strike="noStrike" cap="none" dirty="0"/>
                        <a:t>, </a:t>
                      </a:r>
                      <a:r>
                        <a:rPr lang="en-US" sz="1200" u="none" strike="noStrike" cap="none" dirty="0" err="1"/>
                        <a:t>necesidad</a:t>
                      </a:r>
                      <a:r>
                        <a:rPr lang="en-US" sz="1200" u="none" strike="noStrike" cap="none" dirty="0"/>
                        <a:t> de </a:t>
                      </a:r>
                      <a:r>
                        <a:rPr lang="en-US" sz="1200" u="none" strike="noStrike" cap="none" dirty="0" err="1"/>
                        <a:t>realizar</a:t>
                      </a:r>
                      <a:r>
                        <a:rPr lang="en-US" sz="1200" u="none" strike="noStrike" cap="none" dirty="0"/>
                        <a:t> </a:t>
                      </a:r>
                      <a:r>
                        <a:rPr lang="en-US" sz="1200" u="none" strike="noStrike" cap="none" dirty="0" err="1"/>
                        <a:t>pagos</a:t>
                      </a:r>
                      <a:r>
                        <a:rPr lang="en-US" sz="1200" u="none" strike="noStrike" cap="none" dirty="0"/>
                        <a:t> y que las </a:t>
                      </a:r>
                      <a:r>
                        <a:rPr lang="en-US" sz="1200" u="none" strike="noStrike" cap="none" dirty="0" err="1"/>
                        <a:t>alertas</a:t>
                      </a:r>
                      <a:r>
                        <a:rPr lang="en-US" sz="1200" u="none" strike="noStrike" cap="none" dirty="0"/>
                        <a:t> </a:t>
                      </a:r>
                      <a:r>
                        <a:rPr lang="en-US" sz="1200" u="none" strike="noStrike" cap="none" dirty="0" err="1"/>
                        <a:t>sean</a:t>
                      </a:r>
                      <a:r>
                        <a:rPr lang="en-US" sz="1200" u="none" strike="noStrike" cap="none" dirty="0"/>
                        <a:t> </a:t>
                      </a:r>
                      <a:r>
                        <a:rPr lang="en-US" sz="1200" u="none" strike="noStrike" cap="none" dirty="0" err="1"/>
                        <a:t>por</a:t>
                      </a:r>
                      <a:r>
                        <a:rPr lang="en-US" sz="1200" u="none" strike="noStrike" cap="none" dirty="0"/>
                        <a:t> </a:t>
                      </a:r>
                      <a:r>
                        <a:rPr lang="en-US" sz="1200" u="none" strike="noStrike" cap="none" dirty="0" err="1"/>
                        <a:t>correo</a:t>
                      </a:r>
                      <a:r>
                        <a:rPr lang="en-US" sz="1200" u="none" strike="noStrike" cap="none" dirty="0"/>
                        <a:t> y </a:t>
                      </a:r>
                      <a:r>
                        <a:rPr lang="en-US" sz="1200" u="none" strike="noStrike" cap="none" dirty="0" err="1"/>
                        <a:t>en</a:t>
                      </a:r>
                      <a:r>
                        <a:rPr lang="en-US" sz="1200" u="none" strike="noStrike" cap="none" dirty="0"/>
                        <a:t> la </a:t>
                      </a:r>
                      <a:r>
                        <a:rPr lang="en-US" sz="1200" u="none" strike="noStrike" cap="none" dirty="0" err="1"/>
                        <a:t>misma</a:t>
                      </a:r>
                      <a:r>
                        <a:rPr lang="en-US" sz="1200" u="none" strike="noStrike" cap="none" dirty="0"/>
                        <a:t> </a:t>
                      </a:r>
                      <a:r>
                        <a:rPr lang="en-US" sz="1200" u="none" strike="noStrike" cap="none" dirty="0" err="1"/>
                        <a:t>plataforma</a:t>
                      </a:r>
                      <a:r>
                        <a:rPr lang="en-US" sz="1200" u="none" strike="noStrike" cap="none" dirty="0"/>
                        <a:t>.</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519" name="Google Shape;519;p19"/>
          <p:cNvGraphicFramePr/>
          <p:nvPr/>
        </p:nvGraphicFramePr>
        <p:xfrm>
          <a:off x="1075429" y="2838058"/>
          <a:ext cx="10296000" cy="1672209"/>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Mejorar capacidad de almacenamiento y manejo de grandes expedientes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El tamaño y la cantidad de documentación que se ingresa en proyectos industriales se traduce hoy en día en dificultades tanto para usuarios que deben cargar una gran cantidad de expedientes y para los equipos revisores, quienes tienen inconvenientes para visualizar, descargar y revisar documentación desde la plataforma y se ven obligados a descargar lentamente todo el material.</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Se recomienda ampliar la capacidad de almacenamiento de la plataforma y optimizar el manejo de grandes expedientes sin que ello afecte el rendimiento de la plataforma.</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520" name="Google Shape;520;p19"/>
          <p:cNvGraphicFramePr/>
          <p:nvPr/>
        </p:nvGraphicFramePr>
        <p:xfrm>
          <a:off x="1075429" y="4894941"/>
          <a:ext cx="10296000" cy="620649"/>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Solucionar duplicidad de casos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En diferentes municipios se evidencia que tanto para usuarios como funcionarios los expedientes aparecen duplicados.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Implementar un sistema que detecte automáticamente si un expediente ya ha sido ingresado y alertar de errores en la duplicación de casos.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sp>
        <p:nvSpPr>
          <p:cNvPr id="521" name="Google Shape;521;p19"/>
          <p:cNvSpPr/>
          <p:nvPr/>
        </p:nvSpPr>
        <p:spPr>
          <a:xfrm>
            <a:off x="1075433" y="1210733"/>
            <a:ext cx="2014900"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Te a abordar</a:t>
            </a:r>
            <a:endParaRPr/>
          </a:p>
        </p:txBody>
      </p:sp>
      <p:sp>
        <p:nvSpPr>
          <p:cNvPr id="522" name="Google Shape;522;p19"/>
          <p:cNvSpPr/>
          <p:nvPr/>
        </p:nvSpPr>
        <p:spPr>
          <a:xfrm>
            <a:off x="3192099" y="1210733"/>
            <a:ext cx="342036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dirty="0" err="1">
                <a:solidFill>
                  <a:schemeClr val="lt1"/>
                </a:solidFill>
                <a:latin typeface="Quattrocento Sans"/>
                <a:ea typeface="Quattrocento Sans"/>
                <a:cs typeface="Quattrocento Sans"/>
                <a:sym typeface="Quattrocento Sans"/>
              </a:rPr>
              <a:t>Motivo</a:t>
            </a:r>
            <a:endParaRPr dirty="0"/>
          </a:p>
        </p:txBody>
      </p:sp>
      <p:sp>
        <p:nvSpPr>
          <p:cNvPr id="523" name="Google Shape;523;p19"/>
          <p:cNvSpPr/>
          <p:nvPr/>
        </p:nvSpPr>
        <p:spPr>
          <a:xfrm>
            <a:off x="6714233" y="1210733"/>
            <a:ext cx="469182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Recomendación</a:t>
            </a:r>
            <a:endParaRPr/>
          </a:p>
        </p:txBody>
      </p:sp>
      <p:sp>
        <p:nvSpPr>
          <p:cNvPr id="524" name="Google Shape;524;p19"/>
          <p:cNvSpPr/>
          <p:nvPr/>
        </p:nvSpPr>
        <p:spPr>
          <a:xfrm>
            <a:off x="272950" y="2681757"/>
            <a:ext cx="11646101" cy="2196236"/>
          </a:xfrm>
          <a:custGeom>
            <a:avLst/>
            <a:gdLst/>
            <a:ahLst/>
            <a:cxnLst/>
            <a:rect l="l" t="t" r="r" b="b"/>
            <a:pathLst>
              <a:path w="597" h="394" extrusionOk="0">
                <a:moveTo>
                  <a:pt x="382" y="13"/>
                </a:moveTo>
                <a:cubicBezTo>
                  <a:pt x="381" y="13"/>
                  <a:pt x="379" y="13"/>
                  <a:pt x="376" y="13"/>
                </a:cubicBezTo>
                <a:cubicBezTo>
                  <a:pt x="377" y="13"/>
                  <a:pt x="380" y="13"/>
                  <a:pt x="382" y="13"/>
                </a:cubicBezTo>
                <a:close/>
                <a:moveTo>
                  <a:pt x="297" y="4"/>
                </a:moveTo>
                <a:cubicBezTo>
                  <a:pt x="294" y="4"/>
                  <a:pt x="293" y="4"/>
                  <a:pt x="290" y="4"/>
                </a:cubicBezTo>
                <a:cubicBezTo>
                  <a:pt x="289" y="4"/>
                  <a:pt x="295" y="4"/>
                  <a:pt x="297" y="4"/>
                </a:cubicBezTo>
                <a:close/>
                <a:moveTo>
                  <a:pt x="281" y="5"/>
                </a:moveTo>
                <a:cubicBezTo>
                  <a:pt x="283" y="4"/>
                  <a:pt x="287" y="4"/>
                  <a:pt x="287" y="4"/>
                </a:cubicBezTo>
                <a:cubicBezTo>
                  <a:pt x="286" y="4"/>
                  <a:pt x="281" y="4"/>
                  <a:pt x="281" y="5"/>
                </a:cubicBezTo>
                <a:close/>
                <a:moveTo>
                  <a:pt x="255" y="9"/>
                </a:moveTo>
                <a:cubicBezTo>
                  <a:pt x="257" y="9"/>
                  <a:pt x="260" y="8"/>
                  <a:pt x="261" y="8"/>
                </a:cubicBezTo>
                <a:cubicBezTo>
                  <a:pt x="260" y="8"/>
                  <a:pt x="255" y="9"/>
                  <a:pt x="255" y="9"/>
                </a:cubicBezTo>
                <a:close/>
                <a:moveTo>
                  <a:pt x="238" y="8"/>
                </a:moveTo>
                <a:cubicBezTo>
                  <a:pt x="243" y="8"/>
                  <a:pt x="247" y="7"/>
                  <a:pt x="249" y="7"/>
                </a:cubicBezTo>
                <a:cubicBezTo>
                  <a:pt x="245" y="7"/>
                  <a:pt x="240" y="8"/>
                  <a:pt x="238" y="8"/>
                </a:cubicBezTo>
                <a:close/>
                <a:moveTo>
                  <a:pt x="197" y="23"/>
                </a:moveTo>
                <a:cubicBezTo>
                  <a:pt x="201" y="23"/>
                  <a:pt x="213" y="21"/>
                  <a:pt x="218" y="21"/>
                </a:cubicBezTo>
                <a:cubicBezTo>
                  <a:pt x="212" y="21"/>
                  <a:pt x="204" y="22"/>
                  <a:pt x="197" y="23"/>
                </a:cubicBezTo>
                <a:close/>
                <a:moveTo>
                  <a:pt x="195" y="19"/>
                </a:moveTo>
                <a:cubicBezTo>
                  <a:pt x="190" y="19"/>
                  <a:pt x="190" y="19"/>
                  <a:pt x="190" y="19"/>
                </a:cubicBezTo>
                <a:cubicBezTo>
                  <a:pt x="187" y="20"/>
                  <a:pt x="173" y="21"/>
                  <a:pt x="174" y="21"/>
                </a:cubicBezTo>
                <a:cubicBezTo>
                  <a:pt x="183" y="20"/>
                  <a:pt x="196" y="19"/>
                  <a:pt x="203" y="18"/>
                </a:cubicBezTo>
                <a:cubicBezTo>
                  <a:pt x="200" y="18"/>
                  <a:pt x="198" y="18"/>
                  <a:pt x="195" y="19"/>
                </a:cubicBezTo>
                <a:close/>
                <a:moveTo>
                  <a:pt x="116" y="28"/>
                </a:moveTo>
                <a:cubicBezTo>
                  <a:pt x="113" y="28"/>
                  <a:pt x="113" y="28"/>
                  <a:pt x="113" y="28"/>
                </a:cubicBezTo>
                <a:cubicBezTo>
                  <a:pt x="112" y="28"/>
                  <a:pt x="113" y="28"/>
                  <a:pt x="113" y="28"/>
                </a:cubicBezTo>
                <a:cubicBezTo>
                  <a:pt x="116" y="28"/>
                  <a:pt x="116" y="28"/>
                  <a:pt x="116" y="28"/>
                </a:cubicBezTo>
                <a:close/>
                <a:moveTo>
                  <a:pt x="75" y="36"/>
                </a:moveTo>
                <a:cubicBezTo>
                  <a:pt x="75" y="36"/>
                  <a:pt x="75" y="36"/>
                  <a:pt x="75" y="36"/>
                </a:cubicBezTo>
                <a:cubicBezTo>
                  <a:pt x="75" y="36"/>
                  <a:pt x="75" y="36"/>
                  <a:pt x="75" y="36"/>
                </a:cubicBezTo>
                <a:cubicBezTo>
                  <a:pt x="75" y="36"/>
                  <a:pt x="75" y="36"/>
                  <a:pt x="75" y="36"/>
                </a:cubicBezTo>
                <a:close/>
                <a:moveTo>
                  <a:pt x="75" y="36"/>
                </a:moveTo>
                <a:cubicBezTo>
                  <a:pt x="75" y="36"/>
                  <a:pt x="75" y="36"/>
                  <a:pt x="75" y="36"/>
                </a:cubicBezTo>
                <a:cubicBezTo>
                  <a:pt x="75" y="36"/>
                  <a:pt x="75" y="36"/>
                  <a:pt x="75" y="36"/>
                </a:cubicBezTo>
                <a:cubicBezTo>
                  <a:pt x="74" y="36"/>
                  <a:pt x="75" y="36"/>
                  <a:pt x="75" y="36"/>
                </a:cubicBezTo>
                <a:close/>
                <a:moveTo>
                  <a:pt x="75" y="36"/>
                </a:moveTo>
                <a:cubicBezTo>
                  <a:pt x="75" y="36"/>
                  <a:pt x="75" y="36"/>
                  <a:pt x="75" y="36"/>
                </a:cubicBezTo>
                <a:cubicBezTo>
                  <a:pt x="75" y="36"/>
                  <a:pt x="75" y="36"/>
                  <a:pt x="76" y="36"/>
                </a:cubicBezTo>
                <a:cubicBezTo>
                  <a:pt x="76" y="36"/>
                  <a:pt x="76" y="36"/>
                  <a:pt x="76" y="36"/>
                </a:cubicBezTo>
                <a:cubicBezTo>
                  <a:pt x="81" y="35"/>
                  <a:pt x="81" y="35"/>
                  <a:pt x="81" y="35"/>
                </a:cubicBezTo>
                <a:lnTo>
                  <a:pt x="75" y="36"/>
                </a:lnTo>
                <a:close/>
                <a:moveTo>
                  <a:pt x="76" y="33"/>
                </a:moveTo>
                <a:cubicBezTo>
                  <a:pt x="76" y="33"/>
                  <a:pt x="76" y="33"/>
                  <a:pt x="76" y="33"/>
                </a:cubicBezTo>
                <a:cubicBezTo>
                  <a:pt x="76" y="33"/>
                  <a:pt x="76" y="33"/>
                  <a:pt x="76" y="33"/>
                </a:cubicBezTo>
                <a:cubicBezTo>
                  <a:pt x="76" y="33"/>
                  <a:pt x="76" y="33"/>
                  <a:pt x="76" y="33"/>
                </a:cubicBezTo>
                <a:cubicBezTo>
                  <a:pt x="75" y="33"/>
                  <a:pt x="75" y="33"/>
                  <a:pt x="75" y="33"/>
                </a:cubicBezTo>
                <a:cubicBezTo>
                  <a:pt x="75" y="33"/>
                  <a:pt x="75" y="33"/>
                  <a:pt x="75" y="33"/>
                </a:cubicBezTo>
                <a:cubicBezTo>
                  <a:pt x="75" y="33"/>
                  <a:pt x="75" y="33"/>
                  <a:pt x="76" y="33"/>
                </a:cubicBezTo>
                <a:close/>
                <a:moveTo>
                  <a:pt x="76" y="39"/>
                </a:moveTo>
                <a:cubicBezTo>
                  <a:pt x="76" y="39"/>
                  <a:pt x="76" y="39"/>
                  <a:pt x="76" y="39"/>
                </a:cubicBezTo>
                <a:cubicBezTo>
                  <a:pt x="76" y="39"/>
                  <a:pt x="76" y="39"/>
                  <a:pt x="76" y="39"/>
                </a:cubicBezTo>
                <a:close/>
                <a:moveTo>
                  <a:pt x="75" y="34"/>
                </a:moveTo>
                <a:cubicBezTo>
                  <a:pt x="75" y="34"/>
                  <a:pt x="75" y="34"/>
                  <a:pt x="75" y="34"/>
                </a:cubicBezTo>
                <a:cubicBezTo>
                  <a:pt x="75" y="34"/>
                  <a:pt x="75" y="34"/>
                  <a:pt x="75" y="34"/>
                </a:cubicBezTo>
                <a:close/>
                <a:moveTo>
                  <a:pt x="75" y="33"/>
                </a:moveTo>
                <a:cubicBezTo>
                  <a:pt x="75" y="33"/>
                  <a:pt x="75" y="33"/>
                  <a:pt x="75" y="33"/>
                </a:cubicBezTo>
                <a:cubicBezTo>
                  <a:pt x="75" y="33"/>
                  <a:pt x="75" y="33"/>
                  <a:pt x="75" y="33"/>
                </a:cubicBezTo>
                <a:close/>
                <a:moveTo>
                  <a:pt x="76" y="41"/>
                </a:moveTo>
                <a:cubicBezTo>
                  <a:pt x="76" y="41"/>
                  <a:pt x="76" y="41"/>
                  <a:pt x="76" y="41"/>
                </a:cubicBezTo>
                <a:cubicBezTo>
                  <a:pt x="76" y="41"/>
                  <a:pt x="76" y="41"/>
                  <a:pt x="76" y="41"/>
                </a:cubicBezTo>
                <a:close/>
                <a:moveTo>
                  <a:pt x="76" y="39"/>
                </a:moveTo>
                <a:cubicBezTo>
                  <a:pt x="75" y="39"/>
                  <a:pt x="75" y="39"/>
                  <a:pt x="75" y="40"/>
                </a:cubicBezTo>
                <a:cubicBezTo>
                  <a:pt x="75" y="40"/>
                  <a:pt x="75" y="40"/>
                  <a:pt x="76" y="39"/>
                </a:cubicBezTo>
                <a:close/>
                <a:moveTo>
                  <a:pt x="74" y="34"/>
                </a:moveTo>
                <a:cubicBezTo>
                  <a:pt x="74" y="34"/>
                  <a:pt x="74" y="33"/>
                  <a:pt x="74" y="34"/>
                </a:cubicBezTo>
                <a:cubicBezTo>
                  <a:pt x="74" y="34"/>
                  <a:pt x="74" y="34"/>
                  <a:pt x="74" y="34"/>
                </a:cubicBezTo>
                <a:close/>
                <a:moveTo>
                  <a:pt x="74" y="36"/>
                </a:moveTo>
                <a:cubicBezTo>
                  <a:pt x="74" y="36"/>
                  <a:pt x="74" y="36"/>
                  <a:pt x="74" y="36"/>
                </a:cubicBezTo>
                <a:cubicBezTo>
                  <a:pt x="74" y="36"/>
                  <a:pt x="74" y="36"/>
                  <a:pt x="74" y="36"/>
                </a:cubicBezTo>
                <a:close/>
                <a:moveTo>
                  <a:pt x="74" y="35"/>
                </a:moveTo>
                <a:cubicBezTo>
                  <a:pt x="74" y="35"/>
                  <a:pt x="73" y="35"/>
                  <a:pt x="73" y="35"/>
                </a:cubicBezTo>
                <a:cubicBezTo>
                  <a:pt x="73" y="35"/>
                  <a:pt x="74" y="36"/>
                  <a:pt x="74" y="35"/>
                </a:cubicBezTo>
                <a:close/>
                <a:moveTo>
                  <a:pt x="73" y="35"/>
                </a:moveTo>
                <a:cubicBezTo>
                  <a:pt x="73" y="35"/>
                  <a:pt x="73" y="35"/>
                  <a:pt x="73" y="35"/>
                </a:cubicBezTo>
                <a:cubicBezTo>
                  <a:pt x="73" y="35"/>
                  <a:pt x="73" y="35"/>
                  <a:pt x="73" y="35"/>
                </a:cubicBezTo>
                <a:cubicBezTo>
                  <a:pt x="73" y="35"/>
                  <a:pt x="73" y="35"/>
                  <a:pt x="73" y="35"/>
                </a:cubicBezTo>
                <a:close/>
                <a:moveTo>
                  <a:pt x="73" y="39"/>
                </a:moveTo>
                <a:cubicBezTo>
                  <a:pt x="73" y="39"/>
                  <a:pt x="73" y="38"/>
                  <a:pt x="73" y="39"/>
                </a:cubicBezTo>
                <a:close/>
                <a:moveTo>
                  <a:pt x="72" y="41"/>
                </a:moveTo>
                <a:cubicBezTo>
                  <a:pt x="72" y="41"/>
                  <a:pt x="72" y="41"/>
                  <a:pt x="73" y="40"/>
                </a:cubicBezTo>
                <a:cubicBezTo>
                  <a:pt x="72" y="40"/>
                  <a:pt x="72" y="41"/>
                  <a:pt x="72" y="41"/>
                </a:cubicBezTo>
                <a:close/>
                <a:moveTo>
                  <a:pt x="72" y="41"/>
                </a:moveTo>
                <a:cubicBezTo>
                  <a:pt x="72" y="41"/>
                  <a:pt x="73" y="41"/>
                  <a:pt x="72" y="41"/>
                </a:cubicBezTo>
                <a:close/>
                <a:moveTo>
                  <a:pt x="72" y="43"/>
                </a:moveTo>
                <a:cubicBezTo>
                  <a:pt x="72" y="43"/>
                  <a:pt x="72" y="43"/>
                  <a:pt x="72" y="44"/>
                </a:cubicBezTo>
                <a:cubicBezTo>
                  <a:pt x="72" y="44"/>
                  <a:pt x="72" y="43"/>
                  <a:pt x="72" y="43"/>
                </a:cubicBezTo>
                <a:close/>
                <a:moveTo>
                  <a:pt x="71" y="43"/>
                </a:moveTo>
                <a:cubicBezTo>
                  <a:pt x="71" y="43"/>
                  <a:pt x="71" y="44"/>
                  <a:pt x="71" y="43"/>
                </a:cubicBezTo>
                <a:close/>
                <a:moveTo>
                  <a:pt x="165" y="30"/>
                </a:moveTo>
                <a:cubicBezTo>
                  <a:pt x="158" y="31"/>
                  <a:pt x="153" y="32"/>
                  <a:pt x="149" y="32"/>
                </a:cubicBezTo>
                <a:cubicBezTo>
                  <a:pt x="153" y="32"/>
                  <a:pt x="158" y="31"/>
                  <a:pt x="161" y="31"/>
                </a:cubicBezTo>
                <a:cubicBezTo>
                  <a:pt x="162" y="31"/>
                  <a:pt x="164" y="30"/>
                  <a:pt x="165" y="30"/>
                </a:cubicBezTo>
                <a:close/>
                <a:moveTo>
                  <a:pt x="74" y="38"/>
                </a:moveTo>
                <a:cubicBezTo>
                  <a:pt x="74" y="38"/>
                  <a:pt x="75" y="39"/>
                  <a:pt x="75" y="38"/>
                </a:cubicBezTo>
                <a:cubicBezTo>
                  <a:pt x="75" y="38"/>
                  <a:pt x="75" y="38"/>
                  <a:pt x="75" y="38"/>
                </a:cubicBezTo>
                <a:cubicBezTo>
                  <a:pt x="75" y="38"/>
                  <a:pt x="75" y="38"/>
                  <a:pt x="76" y="38"/>
                </a:cubicBezTo>
                <a:cubicBezTo>
                  <a:pt x="76" y="38"/>
                  <a:pt x="75" y="38"/>
                  <a:pt x="75" y="38"/>
                </a:cubicBezTo>
                <a:cubicBezTo>
                  <a:pt x="76" y="38"/>
                  <a:pt x="76" y="39"/>
                  <a:pt x="76" y="39"/>
                </a:cubicBezTo>
                <a:cubicBezTo>
                  <a:pt x="76" y="38"/>
                  <a:pt x="76" y="38"/>
                  <a:pt x="76" y="38"/>
                </a:cubicBezTo>
                <a:cubicBezTo>
                  <a:pt x="76" y="38"/>
                  <a:pt x="76" y="38"/>
                  <a:pt x="76" y="38"/>
                </a:cubicBezTo>
                <a:cubicBezTo>
                  <a:pt x="76" y="38"/>
                  <a:pt x="74" y="38"/>
                  <a:pt x="74" y="38"/>
                </a:cubicBezTo>
                <a:close/>
                <a:moveTo>
                  <a:pt x="74" y="34"/>
                </a:moveTo>
                <a:cubicBezTo>
                  <a:pt x="74" y="34"/>
                  <a:pt x="75" y="34"/>
                  <a:pt x="75" y="34"/>
                </a:cubicBezTo>
                <a:cubicBezTo>
                  <a:pt x="75" y="34"/>
                  <a:pt x="74" y="34"/>
                  <a:pt x="75" y="34"/>
                </a:cubicBezTo>
                <a:cubicBezTo>
                  <a:pt x="75" y="34"/>
                  <a:pt x="74" y="34"/>
                  <a:pt x="74" y="34"/>
                </a:cubicBezTo>
                <a:close/>
                <a:moveTo>
                  <a:pt x="71" y="35"/>
                </a:moveTo>
                <a:cubicBezTo>
                  <a:pt x="71" y="35"/>
                  <a:pt x="71" y="35"/>
                  <a:pt x="71" y="35"/>
                </a:cubicBezTo>
                <a:cubicBezTo>
                  <a:pt x="72" y="35"/>
                  <a:pt x="72" y="35"/>
                  <a:pt x="73" y="35"/>
                </a:cubicBezTo>
                <a:cubicBezTo>
                  <a:pt x="73" y="35"/>
                  <a:pt x="73" y="35"/>
                  <a:pt x="73" y="35"/>
                </a:cubicBezTo>
                <a:cubicBezTo>
                  <a:pt x="73" y="34"/>
                  <a:pt x="74" y="35"/>
                  <a:pt x="74" y="34"/>
                </a:cubicBezTo>
                <a:cubicBezTo>
                  <a:pt x="73" y="35"/>
                  <a:pt x="72" y="34"/>
                  <a:pt x="72" y="35"/>
                </a:cubicBezTo>
                <a:cubicBezTo>
                  <a:pt x="72" y="35"/>
                  <a:pt x="71" y="35"/>
                  <a:pt x="71" y="35"/>
                </a:cubicBezTo>
                <a:cubicBezTo>
                  <a:pt x="71" y="35"/>
                  <a:pt x="70" y="35"/>
                  <a:pt x="70" y="35"/>
                </a:cubicBezTo>
                <a:cubicBezTo>
                  <a:pt x="70" y="35"/>
                  <a:pt x="71" y="35"/>
                  <a:pt x="71" y="35"/>
                </a:cubicBezTo>
                <a:close/>
                <a:moveTo>
                  <a:pt x="72" y="41"/>
                </a:moveTo>
                <a:cubicBezTo>
                  <a:pt x="72" y="41"/>
                  <a:pt x="72" y="41"/>
                  <a:pt x="72" y="41"/>
                </a:cubicBezTo>
                <a:cubicBezTo>
                  <a:pt x="72" y="41"/>
                  <a:pt x="72" y="41"/>
                  <a:pt x="72" y="41"/>
                </a:cubicBezTo>
                <a:close/>
                <a:moveTo>
                  <a:pt x="591" y="121"/>
                </a:moveTo>
                <a:cubicBezTo>
                  <a:pt x="587" y="99"/>
                  <a:pt x="581" y="77"/>
                  <a:pt x="570" y="56"/>
                </a:cubicBezTo>
                <a:cubicBezTo>
                  <a:pt x="568" y="51"/>
                  <a:pt x="565" y="46"/>
                  <a:pt x="561" y="42"/>
                </a:cubicBezTo>
                <a:cubicBezTo>
                  <a:pt x="560" y="39"/>
                  <a:pt x="558" y="37"/>
                  <a:pt x="556" y="35"/>
                </a:cubicBezTo>
                <a:cubicBezTo>
                  <a:pt x="554" y="32"/>
                  <a:pt x="552" y="30"/>
                  <a:pt x="550" y="28"/>
                </a:cubicBezTo>
                <a:cubicBezTo>
                  <a:pt x="540" y="20"/>
                  <a:pt x="529" y="16"/>
                  <a:pt x="519" y="13"/>
                </a:cubicBezTo>
                <a:cubicBezTo>
                  <a:pt x="512" y="10"/>
                  <a:pt x="501" y="8"/>
                  <a:pt x="495" y="7"/>
                </a:cubicBezTo>
                <a:cubicBezTo>
                  <a:pt x="494" y="7"/>
                  <a:pt x="490" y="6"/>
                  <a:pt x="487" y="6"/>
                </a:cubicBezTo>
                <a:cubicBezTo>
                  <a:pt x="476" y="4"/>
                  <a:pt x="462" y="2"/>
                  <a:pt x="449" y="1"/>
                </a:cubicBezTo>
                <a:cubicBezTo>
                  <a:pt x="445" y="1"/>
                  <a:pt x="437" y="1"/>
                  <a:pt x="432" y="1"/>
                </a:cubicBezTo>
                <a:cubicBezTo>
                  <a:pt x="429" y="0"/>
                  <a:pt x="435" y="1"/>
                  <a:pt x="431" y="0"/>
                </a:cubicBezTo>
                <a:cubicBezTo>
                  <a:pt x="422" y="0"/>
                  <a:pt x="392" y="0"/>
                  <a:pt x="378" y="0"/>
                </a:cubicBezTo>
                <a:cubicBezTo>
                  <a:pt x="379" y="0"/>
                  <a:pt x="379" y="0"/>
                  <a:pt x="378" y="0"/>
                </a:cubicBezTo>
                <a:cubicBezTo>
                  <a:pt x="375" y="0"/>
                  <a:pt x="373" y="1"/>
                  <a:pt x="370" y="1"/>
                </a:cubicBezTo>
                <a:cubicBezTo>
                  <a:pt x="345" y="1"/>
                  <a:pt x="328" y="3"/>
                  <a:pt x="307" y="4"/>
                </a:cubicBezTo>
                <a:cubicBezTo>
                  <a:pt x="304" y="4"/>
                  <a:pt x="297" y="5"/>
                  <a:pt x="295" y="5"/>
                </a:cubicBezTo>
                <a:cubicBezTo>
                  <a:pt x="299" y="5"/>
                  <a:pt x="304" y="4"/>
                  <a:pt x="303" y="5"/>
                </a:cubicBezTo>
                <a:cubicBezTo>
                  <a:pt x="297" y="5"/>
                  <a:pt x="289" y="6"/>
                  <a:pt x="285" y="6"/>
                </a:cubicBezTo>
                <a:cubicBezTo>
                  <a:pt x="277" y="7"/>
                  <a:pt x="273" y="7"/>
                  <a:pt x="266" y="8"/>
                </a:cubicBezTo>
                <a:cubicBezTo>
                  <a:pt x="264" y="8"/>
                  <a:pt x="268" y="8"/>
                  <a:pt x="264" y="8"/>
                </a:cubicBezTo>
                <a:cubicBezTo>
                  <a:pt x="253" y="9"/>
                  <a:pt x="248" y="10"/>
                  <a:pt x="238" y="10"/>
                </a:cubicBezTo>
                <a:cubicBezTo>
                  <a:pt x="235" y="11"/>
                  <a:pt x="224" y="12"/>
                  <a:pt x="221" y="12"/>
                </a:cubicBezTo>
                <a:cubicBezTo>
                  <a:pt x="217" y="13"/>
                  <a:pt x="224" y="12"/>
                  <a:pt x="221" y="12"/>
                </a:cubicBezTo>
                <a:cubicBezTo>
                  <a:pt x="213" y="13"/>
                  <a:pt x="205" y="14"/>
                  <a:pt x="196" y="15"/>
                </a:cubicBezTo>
                <a:cubicBezTo>
                  <a:pt x="194" y="16"/>
                  <a:pt x="193" y="16"/>
                  <a:pt x="190" y="16"/>
                </a:cubicBezTo>
                <a:cubicBezTo>
                  <a:pt x="188" y="16"/>
                  <a:pt x="190" y="16"/>
                  <a:pt x="187" y="16"/>
                </a:cubicBezTo>
                <a:cubicBezTo>
                  <a:pt x="184" y="17"/>
                  <a:pt x="190" y="16"/>
                  <a:pt x="189" y="17"/>
                </a:cubicBezTo>
                <a:cubicBezTo>
                  <a:pt x="184" y="17"/>
                  <a:pt x="185" y="17"/>
                  <a:pt x="183" y="18"/>
                </a:cubicBezTo>
                <a:cubicBezTo>
                  <a:pt x="177" y="18"/>
                  <a:pt x="173" y="19"/>
                  <a:pt x="167" y="20"/>
                </a:cubicBezTo>
                <a:cubicBezTo>
                  <a:pt x="150" y="22"/>
                  <a:pt x="150" y="22"/>
                  <a:pt x="150" y="22"/>
                </a:cubicBezTo>
                <a:cubicBezTo>
                  <a:pt x="145" y="23"/>
                  <a:pt x="143" y="23"/>
                  <a:pt x="138" y="24"/>
                </a:cubicBezTo>
                <a:cubicBezTo>
                  <a:pt x="125" y="25"/>
                  <a:pt x="125" y="25"/>
                  <a:pt x="125" y="25"/>
                </a:cubicBezTo>
                <a:cubicBezTo>
                  <a:pt x="122" y="26"/>
                  <a:pt x="127" y="25"/>
                  <a:pt x="123" y="26"/>
                </a:cubicBezTo>
                <a:cubicBezTo>
                  <a:pt x="106" y="28"/>
                  <a:pt x="89" y="31"/>
                  <a:pt x="77" y="33"/>
                </a:cubicBezTo>
                <a:cubicBezTo>
                  <a:pt x="96" y="30"/>
                  <a:pt x="110" y="28"/>
                  <a:pt x="127" y="25"/>
                </a:cubicBezTo>
                <a:cubicBezTo>
                  <a:pt x="129" y="25"/>
                  <a:pt x="134" y="24"/>
                  <a:pt x="137" y="24"/>
                </a:cubicBezTo>
                <a:cubicBezTo>
                  <a:pt x="138" y="24"/>
                  <a:pt x="134" y="24"/>
                  <a:pt x="138" y="24"/>
                </a:cubicBezTo>
                <a:cubicBezTo>
                  <a:pt x="139" y="24"/>
                  <a:pt x="139" y="24"/>
                  <a:pt x="141" y="23"/>
                </a:cubicBezTo>
                <a:cubicBezTo>
                  <a:pt x="139" y="24"/>
                  <a:pt x="143" y="24"/>
                  <a:pt x="144" y="24"/>
                </a:cubicBezTo>
                <a:cubicBezTo>
                  <a:pt x="158" y="22"/>
                  <a:pt x="169" y="20"/>
                  <a:pt x="182" y="19"/>
                </a:cubicBezTo>
                <a:cubicBezTo>
                  <a:pt x="184" y="18"/>
                  <a:pt x="180" y="19"/>
                  <a:pt x="183" y="18"/>
                </a:cubicBezTo>
                <a:cubicBezTo>
                  <a:pt x="197" y="17"/>
                  <a:pt x="197" y="17"/>
                  <a:pt x="197" y="17"/>
                </a:cubicBezTo>
                <a:cubicBezTo>
                  <a:pt x="198" y="17"/>
                  <a:pt x="202" y="16"/>
                  <a:pt x="200" y="17"/>
                </a:cubicBezTo>
                <a:cubicBezTo>
                  <a:pt x="184" y="19"/>
                  <a:pt x="161" y="22"/>
                  <a:pt x="141" y="24"/>
                </a:cubicBezTo>
                <a:cubicBezTo>
                  <a:pt x="135" y="25"/>
                  <a:pt x="129" y="26"/>
                  <a:pt x="125" y="27"/>
                </a:cubicBezTo>
                <a:cubicBezTo>
                  <a:pt x="134" y="25"/>
                  <a:pt x="141" y="25"/>
                  <a:pt x="149" y="24"/>
                </a:cubicBezTo>
                <a:cubicBezTo>
                  <a:pt x="159" y="23"/>
                  <a:pt x="170" y="21"/>
                  <a:pt x="180" y="20"/>
                </a:cubicBezTo>
                <a:cubicBezTo>
                  <a:pt x="186" y="19"/>
                  <a:pt x="186" y="19"/>
                  <a:pt x="186" y="19"/>
                </a:cubicBezTo>
                <a:cubicBezTo>
                  <a:pt x="194" y="18"/>
                  <a:pt x="194" y="18"/>
                  <a:pt x="194" y="18"/>
                </a:cubicBezTo>
                <a:cubicBezTo>
                  <a:pt x="198" y="18"/>
                  <a:pt x="198" y="18"/>
                  <a:pt x="198" y="18"/>
                </a:cubicBezTo>
                <a:cubicBezTo>
                  <a:pt x="210" y="16"/>
                  <a:pt x="210" y="16"/>
                  <a:pt x="210" y="16"/>
                </a:cubicBezTo>
                <a:cubicBezTo>
                  <a:pt x="234" y="14"/>
                  <a:pt x="234" y="14"/>
                  <a:pt x="234" y="14"/>
                </a:cubicBezTo>
                <a:cubicBezTo>
                  <a:pt x="236" y="14"/>
                  <a:pt x="235" y="14"/>
                  <a:pt x="233" y="14"/>
                </a:cubicBezTo>
                <a:cubicBezTo>
                  <a:pt x="211" y="17"/>
                  <a:pt x="211" y="17"/>
                  <a:pt x="211" y="17"/>
                </a:cubicBezTo>
                <a:cubicBezTo>
                  <a:pt x="212" y="17"/>
                  <a:pt x="213" y="17"/>
                  <a:pt x="213" y="17"/>
                </a:cubicBezTo>
                <a:cubicBezTo>
                  <a:pt x="209" y="17"/>
                  <a:pt x="208" y="17"/>
                  <a:pt x="206" y="17"/>
                </a:cubicBezTo>
                <a:cubicBezTo>
                  <a:pt x="214" y="17"/>
                  <a:pt x="213" y="17"/>
                  <a:pt x="211" y="17"/>
                </a:cubicBezTo>
                <a:cubicBezTo>
                  <a:pt x="192" y="19"/>
                  <a:pt x="168" y="22"/>
                  <a:pt x="153" y="24"/>
                </a:cubicBezTo>
                <a:cubicBezTo>
                  <a:pt x="151" y="25"/>
                  <a:pt x="150" y="25"/>
                  <a:pt x="147" y="25"/>
                </a:cubicBezTo>
                <a:cubicBezTo>
                  <a:pt x="129" y="28"/>
                  <a:pt x="110" y="30"/>
                  <a:pt x="91" y="33"/>
                </a:cubicBezTo>
                <a:cubicBezTo>
                  <a:pt x="160" y="24"/>
                  <a:pt x="160" y="24"/>
                  <a:pt x="160" y="24"/>
                </a:cubicBezTo>
                <a:cubicBezTo>
                  <a:pt x="161" y="24"/>
                  <a:pt x="160" y="24"/>
                  <a:pt x="162" y="24"/>
                </a:cubicBezTo>
                <a:cubicBezTo>
                  <a:pt x="173" y="22"/>
                  <a:pt x="186" y="21"/>
                  <a:pt x="194" y="20"/>
                </a:cubicBezTo>
                <a:cubicBezTo>
                  <a:pt x="205" y="19"/>
                  <a:pt x="205" y="19"/>
                  <a:pt x="205" y="19"/>
                </a:cubicBezTo>
                <a:cubicBezTo>
                  <a:pt x="231" y="16"/>
                  <a:pt x="250" y="15"/>
                  <a:pt x="275" y="13"/>
                </a:cubicBezTo>
                <a:cubicBezTo>
                  <a:pt x="275" y="13"/>
                  <a:pt x="277" y="13"/>
                  <a:pt x="278" y="13"/>
                </a:cubicBezTo>
                <a:cubicBezTo>
                  <a:pt x="272" y="14"/>
                  <a:pt x="272" y="14"/>
                  <a:pt x="272" y="14"/>
                </a:cubicBezTo>
                <a:cubicBezTo>
                  <a:pt x="268" y="14"/>
                  <a:pt x="264" y="15"/>
                  <a:pt x="260" y="15"/>
                </a:cubicBezTo>
                <a:cubicBezTo>
                  <a:pt x="239" y="17"/>
                  <a:pt x="209" y="20"/>
                  <a:pt x="183" y="23"/>
                </a:cubicBezTo>
                <a:cubicBezTo>
                  <a:pt x="180" y="24"/>
                  <a:pt x="182" y="24"/>
                  <a:pt x="184" y="24"/>
                </a:cubicBezTo>
                <a:cubicBezTo>
                  <a:pt x="197" y="22"/>
                  <a:pt x="209" y="21"/>
                  <a:pt x="222" y="20"/>
                </a:cubicBezTo>
                <a:cubicBezTo>
                  <a:pt x="227" y="20"/>
                  <a:pt x="222" y="21"/>
                  <a:pt x="212" y="22"/>
                </a:cubicBezTo>
                <a:cubicBezTo>
                  <a:pt x="194" y="24"/>
                  <a:pt x="165" y="27"/>
                  <a:pt x="154" y="28"/>
                </a:cubicBezTo>
                <a:cubicBezTo>
                  <a:pt x="128" y="32"/>
                  <a:pt x="103" y="35"/>
                  <a:pt x="78" y="39"/>
                </a:cubicBezTo>
                <a:cubicBezTo>
                  <a:pt x="76" y="40"/>
                  <a:pt x="76" y="40"/>
                  <a:pt x="76" y="40"/>
                </a:cubicBezTo>
                <a:cubicBezTo>
                  <a:pt x="75" y="40"/>
                  <a:pt x="75" y="40"/>
                  <a:pt x="75" y="40"/>
                </a:cubicBezTo>
                <a:cubicBezTo>
                  <a:pt x="73" y="40"/>
                  <a:pt x="73" y="40"/>
                  <a:pt x="73" y="40"/>
                </a:cubicBezTo>
                <a:cubicBezTo>
                  <a:pt x="74" y="40"/>
                  <a:pt x="74" y="40"/>
                  <a:pt x="75" y="40"/>
                </a:cubicBezTo>
                <a:cubicBezTo>
                  <a:pt x="76" y="40"/>
                  <a:pt x="76" y="40"/>
                  <a:pt x="76" y="40"/>
                </a:cubicBezTo>
                <a:cubicBezTo>
                  <a:pt x="83" y="39"/>
                  <a:pt x="83" y="39"/>
                  <a:pt x="83" y="39"/>
                </a:cubicBezTo>
                <a:cubicBezTo>
                  <a:pt x="83" y="39"/>
                  <a:pt x="84" y="39"/>
                  <a:pt x="86" y="38"/>
                </a:cubicBezTo>
                <a:cubicBezTo>
                  <a:pt x="111" y="35"/>
                  <a:pt x="139" y="31"/>
                  <a:pt x="161" y="28"/>
                </a:cubicBezTo>
                <a:cubicBezTo>
                  <a:pt x="170" y="27"/>
                  <a:pt x="188" y="24"/>
                  <a:pt x="198" y="24"/>
                </a:cubicBezTo>
                <a:cubicBezTo>
                  <a:pt x="195" y="25"/>
                  <a:pt x="188" y="26"/>
                  <a:pt x="178" y="27"/>
                </a:cubicBezTo>
                <a:cubicBezTo>
                  <a:pt x="188" y="26"/>
                  <a:pt x="197" y="25"/>
                  <a:pt x="205" y="24"/>
                </a:cubicBezTo>
                <a:cubicBezTo>
                  <a:pt x="212" y="23"/>
                  <a:pt x="224" y="22"/>
                  <a:pt x="228" y="22"/>
                </a:cubicBezTo>
                <a:cubicBezTo>
                  <a:pt x="228" y="22"/>
                  <a:pt x="227" y="22"/>
                  <a:pt x="228" y="22"/>
                </a:cubicBezTo>
                <a:cubicBezTo>
                  <a:pt x="229" y="22"/>
                  <a:pt x="233" y="21"/>
                  <a:pt x="234" y="21"/>
                </a:cubicBezTo>
                <a:cubicBezTo>
                  <a:pt x="238" y="21"/>
                  <a:pt x="237" y="21"/>
                  <a:pt x="241" y="20"/>
                </a:cubicBezTo>
                <a:cubicBezTo>
                  <a:pt x="247" y="20"/>
                  <a:pt x="247" y="20"/>
                  <a:pt x="250" y="20"/>
                </a:cubicBezTo>
                <a:cubicBezTo>
                  <a:pt x="270" y="18"/>
                  <a:pt x="289" y="16"/>
                  <a:pt x="309" y="15"/>
                </a:cubicBezTo>
                <a:cubicBezTo>
                  <a:pt x="315" y="15"/>
                  <a:pt x="315" y="15"/>
                  <a:pt x="315" y="15"/>
                </a:cubicBezTo>
                <a:cubicBezTo>
                  <a:pt x="317" y="15"/>
                  <a:pt x="315" y="15"/>
                  <a:pt x="318" y="15"/>
                </a:cubicBezTo>
                <a:cubicBezTo>
                  <a:pt x="319" y="15"/>
                  <a:pt x="319" y="15"/>
                  <a:pt x="321" y="14"/>
                </a:cubicBezTo>
                <a:cubicBezTo>
                  <a:pt x="345" y="13"/>
                  <a:pt x="345" y="13"/>
                  <a:pt x="345" y="13"/>
                </a:cubicBezTo>
                <a:cubicBezTo>
                  <a:pt x="364" y="13"/>
                  <a:pt x="386" y="12"/>
                  <a:pt x="402" y="12"/>
                </a:cubicBezTo>
                <a:cubicBezTo>
                  <a:pt x="405" y="12"/>
                  <a:pt x="401" y="13"/>
                  <a:pt x="405" y="13"/>
                </a:cubicBezTo>
                <a:cubicBezTo>
                  <a:pt x="432" y="13"/>
                  <a:pt x="460" y="14"/>
                  <a:pt x="488" y="19"/>
                </a:cubicBezTo>
                <a:cubicBezTo>
                  <a:pt x="490" y="20"/>
                  <a:pt x="488" y="20"/>
                  <a:pt x="491" y="20"/>
                </a:cubicBezTo>
                <a:cubicBezTo>
                  <a:pt x="495" y="21"/>
                  <a:pt x="494" y="20"/>
                  <a:pt x="498" y="21"/>
                </a:cubicBezTo>
                <a:cubicBezTo>
                  <a:pt x="500" y="22"/>
                  <a:pt x="502" y="22"/>
                  <a:pt x="503" y="23"/>
                </a:cubicBezTo>
                <a:cubicBezTo>
                  <a:pt x="511" y="24"/>
                  <a:pt x="518" y="27"/>
                  <a:pt x="525" y="30"/>
                </a:cubicBezTo>
                <a:cubicBezTo>
                  <a:pt x="532" y="33"/>
                  <a:pt x="539" y="37"/>
                  <a:pt x="544" y="42"/>
                </a:cubicBezTo>
                <a:cubicBezTo>
                  <a:pt x="544" y="42"/>
                  <a:pt x="545" y="43"/>
                  <a:pt x="546" y="43"/>
                </a:cubicBezTo>
                <a:cubicBezTo>
                  <a:pt x="547" y="46"/>
                  <a:pt x="547" y="46"/>
                  <a:pt x="547" y="46"/>
                </a:cubicBezTo>
                <a:cubicBezTo>
                  <a:pt x="549" y="47"/>
                  <a:pt x="550" y="49"/>
                  <a:pt x="551" y="50"/>
                </a:cubicBezTo>
                <a:cubicBezTo>
                  <a:pt x="553" y="54"/>
                  <a:pt x="555" y="57"/>
                  <a:pt x="557" y="61"/>
                </a:cubicBezTo>
                <a:cubicBezTo>
                  <a:pt x="561" y="68"/>
                  <a:pt x="564" y="75"/>
                  <a:pt x="567" y="83"/>
                </a:cubicBezTo>
                <a:cubicBezTo>
                  <a:pt x="577" y="112"/>
                  <a:pt x="581" y="143"/>
                  <a:pt x="583" y="173"/>
                </a:cubicBezTo>
                <a:cubicBezTo>
                  <a:pt x="584" y="196"/>
                  <a:pt x="583" y="218"/>
                  <a:pt x="580" y="239"/>
                </a:cubicBezTo>
                <a:cubicBezTo>
                  <a:pt x="578" y="253"/>
                  <a:pt x="576" y="266"/>
                  <a:pt x="573" y="278"/>
                </a:cubicBezTo>
                <a:cubicBezTo>
                  <a:pt x="569" y="290"/>
                  <a:pt x="566" y="302"/>
                  <a:pt x="560" y="314"/>
                </a:cubicBezTo>
                <a:cubicBezTo>
                  <a:pt x="558" y="318"/>
                  <a:pt x="556" y="322"/>
                  <a:pt x="553" y="326"/>
                </a:cubicBezTo>
                <a:cubicBezTo>
                  <a:pt x="552" y="328"/>
                  <a:pt x="551" y="329"/>
                  <a:pt x="549" y="331"/>
                </a:cubicBezTo>
                <a:cubicBezTo>
                  <a:pt x="548" y="333"/>
                  <a:pt x="546" y="335"/>
                  <a:pt x="545" y="336"/>
                </a:cubicBezTo>
                <a:cubicBezTo>
                  <a:pt x="543" y="338"/>
                  <a:pt x="539" y="340"/>
                  <a:pt x="535" y="342"/>
                </a:cubicBezTo>
                <a:cubicBezTo>
                  <a:pt x="531" y="344"/>
                  <a:pt x="527" y="346"/>
                  <a:pt x="524" y="347"/>
                </a:cubicBezTo>
                <a:cubicBezTo>
                  <a:pt x="521" y="348"/>
                  <a:pt x="518" y="349"/>
                  <a:pt x="515" y="350"/>
                </a:cubicBezTo>
                <a:cubicBezTo>
                  <a:pt x="511" y="352"/>
                  <a:pt x="506" y="353"/>
                  <a:pt x="502" y="354"/>
                </a:cubicBezTo>
                <a:cubicBezTo>
                  <a:pt x="489" y="357"/>
                  <a:pt x="476" y="360"/>
                  <a:pt x="463" y="363"/>
                </a:cubicBezTo>
                <a:cubicBezTo>
                  <a:pt x="449" y="365"/>
                  <a:pt x="435" y="368"/>
                  <a:pt x="420" y="369"/>
                </a:cubicBezTo>
                <a:cubicBezTo>
                  <a:pt x="412" y="370"/>
                  <a:pt x="405" y="372"/>
                  <a:pt x="397" y="372"/>
                </a:cubicBezTo>
                <a:cubicBezTo>
                  <a:pt x="391" y="373"/>
                  <a:pt x="386" y="373"/>
                  <a:pt x="380" y="374"/>
                </a:cubicBezTo>
                <a:cubicBezTo>
                  <a:pt x="365" y="375"/>
                  <a:pt x="349" y="377"/>
                  <a:pt x="334" y="377"/>
                </a:cubicBezTo>
                <a:cubicBezTo>
                  <a:pt x="314" y="379"/>
                  <a:pt x="294" y="379"/>
                  <a:pt x="274" y="379"/>
                </a:cubicBezTo>
                <a:cubicBezTo>
                  <a:pt x="252" y="379"/>
                  <a:pt x="225" y="378"/>
                  <a:pt x="204" y="377"/>
                </a:cubicBezTo>
                <a:cubicBezTo>
                  <a:pt x="187" y="375"/>
                  <a:pt x="169" y="374"/>
                  <a:pt x="150" y="371"/>
                </a:cubicBezTo>
                <a:cubicBezTo>
                  <a:pt x="145" y="370"/>
                  <a:pt x="145" y="370"/>
                  <a:pt x="145" y="370"/>
                </a:cubicBezTo>
                <a:cubicBezTo>
                  <a:pt x="131" y="368"/>
                  <a:pt x="116" y="364"/>
                  <a:pt x="102" y="361"/>
                </a:cubicBezTo>
                <a:cubicBezTo>
                  <a:pt x="88" y="357"/>
                  <a:pt x="75" y="352"/>
                  <a:pt x="65" y="346"/>
                </a:cubicBezTo>
                <a:cubicBezTo>
                  <a:pt x="57" y="342"/>
                  <a:pt x="51" y="338"/>
                  <a:pt x="46" y="333"/>
                </a:cubicBezTo>
                <a:cubicBezTo>
                  <a:pt x="40" y="328"/>
                  <a:pt x="35" y="321"/>
                  <a:pt x="32" y="314"/>
                </a:cubicBezTo>
                <a:cubicBezTo>
                  <a:pt x="30" y="312"/>
                  <a:pt x="29" y="310"/>
                  <a:pt x="28" y="307"/>
                </a:cubicBezTo>
                <a:cubicBezTo>
                  <a:pt x="25" y="300"/>
                  <a:pt x="23" y="292"/>
                  <a:pt x="21" y="283"/>
                </a:cubicBezTo>
                <a:cubicBezTo>
                  <a:pt x="18" y="270"/>
                  <a:pt x="17" y="255"/>
                  <a:pt x="16" y="239"/>
                </a:cubicBezTo>
                <a:cubicBezTo>
                  <a:pt x="16" y="226"/>
                  <a:pt x="17" y="207"/>
                  <a:pt x="19" y="193"/>
                </a:cubicBezTo>
                <a:cubicBezTo>
                  <a:pt x="21" y="169"/>
                  <a:pt x="25" y="144"/>
                  <a:pt x="31" y="120"/>
                </a:cubicBezTo>
                <a:cubicBezTo>
                  <a:pt x="36" y="96"/>
                  <a:pt x="36" y="96"/>
                  <a:pt x="36" y="96"/>
                </a:cubicBezTo>
                <a:cubicBezTo>
                  <a:pt x="39" y="87"/>
                  <a:pt x="41" y="77"/>
                  <a:pt x="44" y="67"/>
                </a:cubicBezTo>
                <a:cubicBezTo>
                  <a:pt x="45" y="63"/>
                  <a:pt x="45" y="63"/>
                  <a:pt x="45" y="63"/>
                </a:cubicBezTo>
                <a:cubicBezTo>
                  <a:pt x="45" y="63"/>
                  <a:pt x="45" y="63"/>
                  <a:pt x="45" y="63"/>
                </a:cubicBezTo>
                <a:cubicBezTo>
                  <a:pt x="46" y="63"/>
                  <a:pt x="46" y="63"/>
                  <a:pt x="46" y="63"/>
                </a:cubicBezTo>
                <a:cubicBezTo>
                  <a:pt x="46" y="62"/>
                  <a:pt x="46" y="62"/>
                  <a:pt x="46" y="62"/>
                </a:cubicBezTo>
                <a:cubicBezTo>
                  <a:pt x="46" y="61"/>
                  <a:pt x="46" y="60"/>
                  <a:pt x="47" y="60"/>
                </a:cubicBezTo>
                <a:cubicBezTo>
                  <a:pt x="48" y="60"/>
                  <a:pt x="47" y="59"/>
                  <a:pt x="47" y="58"/>
                </a:cubicBezTo>
                <a:cubicBezTo>
                  <a:pt x="47" y="58"/>
                  <a:pt x="48" y="58"/>
                  <a:pt x="48" y="58"/>
                </a:cubicBezTo>
                <a:cubicBezTo>
                  <a:pt x="48" y="58"/>
                  <a:pt x="48" y="57"/>
                  <a:pt x="48" y="57"/>
                </a:cubicBezTo>
                <a:cubicBezTo>
                  <a:pt x="49" y="57"/>
                  <a:pt x="49" y="57"/>
                  <a:pt x="49" y="56"/>
                </a:cubicBezTo>
                <a:cubicBezTo>
                  <a:pt x="49" y="56"/>
                  <a:pt x="49" y="56"/>
                  <a:pt x="49" y="55"/>
                </a:cubicBezTo>
                <a:cubicBezTo>
                  <a:pt x="49" y="55"/>
                  <a:pt x="50" y="55"/>
                  <a:pt x="50" y="54"/>
                </a:cubicBezTo>
                <a:cubicBezTo>
                  <a:pt x="50" y="54"/>
                  <a:pt x="50" y="53"/>
                  <a:pt x="50" y="53"/>
                </a:cubicBezTo>
                <a:cubicBezTo>
                  <a:pt x="50" y="52"/>
                  <a:pt x="50" y="52"/>
                  <a:pt x="50" y="52"/>
                </a:cubicBezTo>
                <a:cubicBezTo>
                  <a:pt x="50" y="51"/>
                  <a:pt x="50" y="51"/>
                  <a:pt x="50" y="50"/>
                </a:cubicBezTo>
                <a:cubicBezTo>
                  <a:pt x="50" y="50"/>
                  <a:pt x="50" y="49"/>
                  <a:pt x="50" y="49"/>
                </a:cubicBezTo>
                <a:cubicBezTo>
                  <a:pt x="49" y="48"/>
                  <a:pt x="50" y="48"/>
                  <a:pt x="50" y="48"/>
                </a:cubicBezTo>
                <a:cubicBezTo>
                  <a:pt x="49" y="47"/>
                  <a:pt x="48" y="46"/>
                  <a:pt x="48" y="45"/>
                </a:cubicBezTo>
                <a:cubicBezTo>
                  <a:pt x="48" y="44"/>
                  <a:pt x="47" y="44"/>
                  <a:pt x="47" y="44"/>
                </a:cubicBezTo>
                <a:cubicBezTo>
                  <a:pt x="47" y="44"/>
                  <a:pt x="47" y="43"/>
                  <a:pt x="47" y="43"/>
                </a:cubicBezTo>
                <a:cubicBezTo>
                  <a:pt x="46" y="43"/>
                  <a:pt x="46" y="43"/>
                  <a:pt x="45" y="42"/>
                </a:cubicBezTo>
                <a:cubicBezTo>
                  <a:pt x="45" y="42"/>
                  <a:pt x="45" y="42"/>
                  <a:pt x="45" y="42"/>
                </a:cubicBezTo>
                <a:cubicBezTo>
                  <a:pt x="44" y="42"/>
                  <a:pt x="43" y="42"/>
                  <a:pt x="42" y="41"/>
                </a:cubicBezTo>
                <a:cubicBezTo>
                  <a:pt x="41" y="42"/>
                  <a:pt x="41" y="41"/>
                  <a:pt x="40" y="41"/>
                </a:cubicBezTo>
                <a:cubicBezTo>
                  <a:pt x="40" y="41"/>
                  <a:pt x="40" y="42"/>
                  <a:pt x="39" y="42"/>
                </a:cubicBezTo>
                <a:cubicBezTo>
                  <a:pt x="39" y="42"/>
                  <a:pt x="38" y="42"/>
                  <a:pt x="38" y="42"/>
                </a:cubicBezTo>
                <a:cubicBezTo>
                  <a:pt x="38" y="42"/>
                  <a:pt x="38" y="42"/>
                  <a:pt x="37" y="42"/>
                </a:cubicBezTo>
                <a:cubicBezTo>
                  <a:pt x="37" y="43"/>
                  <a:pt x="37" y="43"/>
                  <a:pt x="36" y="43"/>
                </a:cubicBezTo>
                <a:cubicBezTo>
                  <a:pt x="36" y="43"/>
                  <a:pt x="36" y="43"/>
                  <a:pt x="36" y="43"/>
                </a:cubicBezTo>
                <a:cubicBezTo>
                  <a:pt x="35" y="44"/>
                  <a:pt x="34" y="44"/>
                  <a:pt x="33" y="45"/>
                </a:cubicBezTo>
                <a:cubicBezTo>
                  <a:pt x="33" y="45"/>
                  <a:pt x="33" y="45"/>
                  <a:pt x="33" y="46"/>
                </a:cubicBezTo>
                <a:cubicBezTo>
                  <a:pt x="33" y="46"/>
                  <a:pt x="33" y="48"/>
                  <a:pt x="32" y="48"/>
                </a:cubicBezTo>
                <a:cubicBezTo>
                  <a:pt x="32" y="48"/>
                  <a:pt x="32" y="48"/>
                  <a:pt x="32" y="48"/>
                </a:cubicBezTo>
                <a:cubicBezTo>
                  <a:pt x="32" y="48"/>
                  <a:pt x="31" y="48"/>
                  <a:pt x="31" y="49"/>
                </a:cubicBezTo>
                <a:cubicBezTo>
                  <a:pt x="31" y="49"/>
                  <a:pt x="31" y="49"/>
                  <a:pt x="31" y="49"/>
                </a:cubicBezTo>
                <a:cubicBezTo>
                  <a:pt x="31" y="50"/>
                  <a:pt x="31" y="50"/>
                  <a:pt x="31" y="51"/>
                </a:cubicBezTo>
                <a:cubicBezTo>
                  <a:pt x="31" y="51"/>
                  <a:pt x="31" y="51"/>
                  <a:pt x="31" y="51"/>
                </a:cubicBezTo>
                <a:cubicBezTo>
                  <a:pt x="31" y="52"/>
                  <a:pt x="30" y="53"/>
                  <a:pt x="30" y="53"/>
                </a:cubicBezTo>
                <a:cubicBezTo>
                  <a:pt x="30" y="53"/>
                  <a:pt x="30" y="53"/>
                  <a:pt x="30" y="54"/>
                </a:cubicBezTo>
                <a:cubicBezTo>
                  <a:pt x="30" y="54"/>
                  <a:pt x="30" y="54"/>
                  <a:pt x="30" y="54"/>
                </a:cubicBezTo>
                <a:cubicBezTo>
                  <a:pt x="31" y="55"/>
                  <a:pt x="30" y="56"/>
                  <a:pt x="30" y="57"/>
                </a:cubicBezTo>
                <a:cubicBezTo>
                  <a:pt x="30" y="58"/>
                  <a:pt x="30" y="58"/>
                  <a:pt x="30" y="58"/>
                </a:cubicBezTo>
                <a:cubicBezTo>
                  <a:pt x="30" y="58"/>
                  <a:pt x="30" y="58"/>
                  <a:pt x="30" y="58"/>
                </a:cubicBezTo>
                <a:cubicBezTo>
                  <a:pt x="30" y="59"/>
                  <a:pt x="30" y="59"/>
                  <a:pt x="30" y="59"/>
                </a:cubicBezTo>
                <a:cubicBezTo>
                  <a:pt x="29" y="61"/>
                  <a:pt x="29" y="61"/>
                  <a:pt x="29" y="61"/>
                </a:cubicBezTo>
                <a:cubicBezTo>
                  <a:pt x="26" y="70"/>
                  <a:pt x="26" y="70"/>
                  <a:pt x="26" y="70"/>
                </a:cubicBezTo>
                <a:cubicBezTo>
                  <a:pt x="24" y="78"/>
                  <a:pt x="24" y="78"/>
                  <a:pt x="24" y="78"/>
                </a:cubicBezTo>
                <a:cubicBezTo>
                  <a:pt x="23" y="82"/>
                  <a:pt x="22" y="88"/>
                  <a:pt x="20" y="94"/>
                </a:cubicBezTo>
                <a:cubicBezTo>
                  <a:pt x="18" y="103"/>
                  <a:pt x="16" y="112"/>
                  <a:pt x="15" y="119"/>
                </a:cubicBezTo>
                <a:cubicBezTo>
                  <a:pt x="12" y="132"/>
                  <a:pt x="10" y="141"/>
                  <a:pt x="9" y="151"/>
                </a:cubicBezTo>
                <a:cubicBezTo>
                  <a:pt x="8" y="155"/>
                  <a:pt x="7" y="158"/>
                  <a:pt x="7" y="163"/>
                </a:cubicBezTo>
                <a:cubicBezTo>
                  <a:pt x="5" y="174"/>
                  <a:pt x="5" y="174"/>
                  <a:pt x="5" y="174"/>
                </a:cubicBezTo>
                <a:cubicBezTo>
                  <a:pt x="5" y="178"/>
                  <a:pt x="4" y="182"/>
                  <a:pt x="3" y="186"/>
                </a:cubicBezTo>
                <a:cubicBezTo>
                  <a:pt x="3" y="194"/>
                  <a:pt x="3" y="194"/>
                  <a:pt x="3" y="194"/>
                </a:cubicBezTo>
                <a:cubicBezTo>
                  <a:pt x="2" y="197"/>
                  <a:pt x="2" y="199"/>
                  <a:pt x="2" y="202"/>
                </a:cubicBezTo>
                <a:cubicBezTo>
                  <a:pt x="2" y="206"/>
                  <a:pt x="2" y="209"/>
                  <a:pt x="1" y="213"/>
                </a:cubicBezTo>
                <a:cubicBezTo>
                  <a:pt x="1" y="225"/>
                  <a:pt x="0" y="239"/>
                  <a:pt x="2" y="252"/>
                </a:cubicBezTo>
                <a:cubicBezTo>
                  <a:pt x="2" y="263"/>
                  <a:pt x="3" y="273"/>
                  <a:pt x="5" y="284"/>
                </a:cubicBezTo>
                <a:cubicBezTo>
                  <a:pt x="8" y="295"/>
                  <a:pt x="11" y="306"/>
                  <a:pt x="17" y="318"/>
                </a:cubicBezTo>
                <a:cubicBezTo>
                  <a:pt x="20" y="325"/>
                  <a:pt x="22" y="329"/>
                  <a:pt x="27" y="335"/>
                </a:cubicBezTo>
                <a:cubicBezTo>
                  <a:pt x="28" y="336"/>
                  <a:pt x="28" y="336"/>
                  <a:pt x="30" y="338"/>
                </a:cubicBezTo>
                <a:cubicBezTo>
                  <a:pt x="39" y="349"/>
                  <a:pt x="52" y="357"/>
                  <a:pt x="65" y="363"/>
                </a:cubicBezTo>
                <a:cubicBezTo>
                  <a:pt x="66" y="363"/>
                  <a:pt x="66" y="364"/>
                  <a:pt x="67" y="364"/>
                </a:cubicBezTo>
                <a:cubicBezTo>
                  <a:pt x="85" y="372"/>
                  <a:pt x="109" y="378"/>
                  <a:pt x="124" y="381"/>
                </a:cubicBezTo>
                <a:cubicBezTo>
                  <a:pt x="135" y="384"/>
                  <a:pt x="149" y="386"/>
                  <a:pt x="163" y="388"/>
                </a:cubicBezTo>
                <a:cubicBezTo>
                  <a:pt x="169" y="388"/>
                  <a:pt x="176" y="389"/>
                  <a:pt x="182" y="390"/>
                </a:cubicBezTo>
                <a:cubicBezTo>
                  <a:pt x="195" y="391"/>
                  <a:pt x="211" y="392"/>
                  <a:pt x="223" y="393"/>
                </a:cubicBezTo>
                <a:cubicBezTo>
                  <a:pt x="233" y="393"/>
                  <a:pt x="233" y="393"/>
                  <a:pt x="233" y="393"/>
                </a:cubicBezTo>
                <a:cubicBezTo>
                  <a:pt x="239" y="393"/>
                  <a:pt x="246" y="393"/>
                  <a:pt x="253" y="393"/>
                </a:cubicBezTo>
                <a:cubicBezTo>
                  <a:pt x="278" y="394"/>
                  <a:pt x="308" y="393"/>
                  <a:pt x="330" y="392"/>
                </a:cubicBezTo>
                <a:cubicBezTo>
                  <a:pt x="337" y="392"/>
                  <a:pt x="343" y="391"/>
                  <a:pt x="351" y="391"/>
                </a:cubicBezTo>
                <a:cubicBezTo>
                  <a:pt x="364" y="390"/>
                  <a:pt x="377" y="389"/>
                  <a:pt x="390" y="387"/>
                </a:cubicBezTo>
                <a:cubicBezTo>
                  <a:pt x="399" y="386"/>
                  <a:pt x="399" y="386"/>
                  <a:pt x="399" y="386"/>
                </a:cubicBezTo>
                <a:cubicBezTo>
                  <a:pt x="407" y="385"/>
                  <a:pt x="414" y="385"/>
                  <a:pt x="422" y="384"/>
                </a:cubicBezTo>
                <a:cubicBezTo>
                  <a:pt x="442" y="381"/>
                  <a:pt x="462" y="377"/>
                  <a:pt x="480" y="374"/>
                </a:cubicBezTo>
                <a:cubicBezTo>
                  <a:pt x="492" y="371"/>
                  <a:pt x="507" y="368"/>
                  <a:pt x="522" y="363"/>
                </a:cubicBezTo>
                <a:cubicBezTo>
                  <a:pt x="529" y="360"/>
                  <a:pt x="536" y="357"/>
                  <a:pt x="544" y="354"/>
                </a:cubicBezTo>
                <a:cubicBezTo>
                  <a:pt x="547" y="352"/>
                  <a:pt x="551" y="349"/>
                  <a:pt x="554" y="347"/>
                </a:cubicBezTo>
                <a:cubicBezTo>
                  <a:pt x="555" y="346"/>
                  <a:pt x="556" y="345"/>
                  <a:pt x="557" y="344"/>
                </a:cubicBezTo>
                <a:cubicBezTo>
                  <a:pt x="559" y="342"/>
                  <a:pt x="559" y="342"/>
                  <a:pt x="559" y="342"/>
                </a:cubicBezTo>
                <a:cubicBezTo>
                  <a:pt x="560" y="341"/>
                  <a:pt x="561" y="339"/>
                  <a:pt x="562" y="338"/>
                </a:cubicBezTo>
                <a:cubicBezTo>
                  <a:pt x="566" y="332"/>
                  <a:pt x="569" y="327"/>
                  <a:pt x="572" y="321"/>
                </a:cubicBezTo>
                <a:cubicBezTo>
                  <a:pt x="582" y="302"/>
                  <a:pt x="588" y="276"/>
                  <a:pt x="591" y="256"/>
                </a:cubicBezTo>
                <a:cubicBezTo>
                  <a:pt x="595" y="234"/>
                  <a:pt x="597" y="211"/>
                  <a:pt x="597" y="189"/>
                </a:cubicBezTo>
                <a:cubicBezTo>
                  <a:pt x="597" y="166"/>
                  <a:pt x="595" y="144"/>
                  <a:pt x="591" y="121"/>
                </a:cubicBezTo>
                <a:close/>
                <a:moveTo>
                  <a:pt x="228" y="22"/>
                </a:moveTo>
                <a:cubicBezTo>
                  <a:pt x="228" y="22"/>
                  <a:pt x="228" y="22"/>
                  <a:pt x="228" y="22"/>
                </a:cubicBezTo>
                <a:cubicBezTo>
                  <a:pt x="228" y="22"/>
                  <a:pt x="228" y="22"/>
                  <a:pt x="228" y="22"/>
                </a:cubicBezTo>
                <a:close/>
              </a:path>
            </a:pathLst>
          </a:custGeom>
          <a:solidFill>
            <a:srgbClr val="FFC000"/>
          </a:solidFill>
          <a:ln>
            <a:noFill/>
          </a:ln>
          <a:effectLst>
            <a:outerShdw blurRad="50800" dist="254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62" name="Google Shape;62;p2"/>
          <p:cNvGrpSpPr/>
          <p:nvPr/>
        </p:nvGrpSpPr>
        <p:grpSpPr>
          <a:xfrm>
            <a:off x="6506414" y="1634321"/>
            <a:ext cx="3638473" cy="2984633"/>
            <a:chOff x="13698539" y="4462136"/>
            <a:chExt cx="4364038" cy="3579812"/>
          </a:xfrm>
        </p:grpSpPr>
        <p:sp>
          <p:nvSpPr>
            <p:cNvPr id="63" name="Google Shape;63;p2"/>
            <p:cNvSpPr/>
            <p:nvPr/>
          </p:nvSpPr>
          <p:spPr>
            <a:xfrm>
              <a:off x="15266989" y="7392661"/>
              <a:ext cx="1238250" cy="612775"/>
            </a:xfrm>
            <a:custGeom>
              <a:avLst/>
              <a:gdLst/>
              <a:ahLst/>
              <a:cxnLst/>
              <a:rect l="l" t="t" r="r" b="b"/>
              <a:pathLst>
                <a:path w="780" h="386" extrusionOk="0">
                  <a:moveTo>
                    <a:pt x="688" y="278"/>
                  </a:moveTo>
                  <a:lnTo>
                    <a:pt x="657" y="85"/>
                  </a:lnTo>
                  <a:lnTo>
                    <a:pt x="394" y="0"/>
                  </a:lnTo>
                  <a:lnTo>
                    <a:pt x="394" y="0"/>
                  </a:lnTo>
                  <a:lnTo>
                    <a:pt x="386" y="0"/>
                  </a:lnTo>
                  <a:lnTo>
                    <a:pt x="386" y="0"/>
                  </a:lnTo>
                  <a:lnTo>
                    <a:pt x="386" y="0"/>
                  </a:lnTo>
                  <a:lnTo>
                    <a:pt x="124" y="85"/>
                  </a:lnTo>
                  <a:lnTo>
                    <a:pt x="93" y="278"/>
                  </a:lnTo>
                  <a:lnTo>
                    <a:pt x="0" y="301"/>
                  </a:lnTo>
                  <a:lnTo>
                    <a:pt x="0" y="386"/>
                  </a:lnTo>
                  <a:lnTo>
                    <a:pt x="386" y="386"/>
                  </a:lnTo>
                  <a:lnTo>
                    <a:pt x="394" y="386"/>
                  </a:lnTo>
                  <a:lnTo>
                    <a:pt x="780" y="386"/>
                  </a:lnTo>
                  <a:lnTo>
                    <a:pt x="780" y="301"/>
                  </a:lnTo>
                  <a:lnTo>
                    <a:pt x="688" y="278"/>
                  </a:lnTo>
                  <a:close/>
                </a:path>
              </a:pathLst>
            </a:custGeom>
            <a:solidFill>
              <a:srgbClr val="D7D6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 name="Google Shape;64;p2"/>
            <p:cNvSpPr/>
            <p:nvPr/>
          </p:nvSpPr>
          <p:spPr>
            <a:xfrm>
              <a:off x="15438439" y="7613323"/>
              <a:ext cx="895350" cy="98425"/>
            </a:xfrm>
            <a:custGeom>
              <a:avLst/>
              <a:gdLst/>
              <a:ahLst/>
              <a:cxnLst/>
              <a:rect l="l" t="t" r="r" b="b"/>
              <a:pathLst>
                <a:path w="564" h="62" extrusionOk="0">
                  <a:moveTo>
                    <a:pt x="564" y="62"/>
                  </a:moveTo>
                  <a:lnTo>
                    <a:pt x="0" y="62"/>
                  </a:lnTo>
                  <a:lnTo>
                    <a:pt x="8" y="0"/>
                  </a:lnTo>
                  <a:lnTo>
                    <a:pt x="556" y="0"/>
                  </a:lnTo>
                  <a:lnTo>
                    <a:pt x="564" y="62"/>
                  </a:lnTo>
                  <a:close/>
                </a:path>
              </a:pathLst>
            </a:custGeom>
            <a:solidFill>
              <a:srgbClr val="C0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5" name="Google Shape;65;p2"/>
            <p:cNvSpPr/>
            <p:nvPr/>
          </p:nvSpPr>
          <p:spPr>
            <a:xfrm>
              <a:off x="13698539" y="4485948"/>
              <a:ext cx="4364038" cy="3151188"/>
            </a:xfrm>
            <a:custGeom>
              <a:avLst/>
              <a:gdLst/>
              <a:ahLst/>
              <a:cxnLst/>
              <a:rect l="l" t="t" r="r" b="b"/>
              <a:pathLst>
                <a:path w="356" h="257" extrusionOk="0">
                  <a:moveTo>
                    <a:pt x="356" y="247"/>
                  </a:moveTo>
                  <a:cubicBezTo>
                    <a:pt x="356" y="253"/>
                    <a:pt x="352" y="257"/>
                    <a:pt x="346" y="257"/>
                  </a:cubicBezTo>
                  <a:cubicBezTo>
                    <a:pt x="10" y="257"/>
                    <a:pt x="10" y="257"/>
                    <a:pt x="10" y="257"/>
                  </a:cubicBezTo>
                  <a:cubicBezTo>
                    <a:pt x="5" y="257"/>
                    <a:pt x="0" y="253"/>
                    <a:pt x="0" y="247"/>
                  </a:cubicBezTo>
                  <a:cubicBezTo>
                    <a:pt x="0" y="10"/>
                    <a:pt x="0" y="10"/>
                    <a:pt x="0" y="10"/>
                  </a:cubicBezTo>
                  <a:cubicBezTo>
                    <a:pt x="0" y="5"/>
                    <a:pt x="5" y="0"/>
                    <a:pt x="10" y="0"/>
                  </a:cubicBezTo>
                  <a:cubicBezTo>
                    <a:pt x="346" y="0"/>
                    <a:pt x="346" y="0"/>
                    <a:pt x="346" y="0"/>
                  </a:cubicBezTo>
                  <a:cubicBezTo>
                    <a:pt x="352" y="0"/>
                    <a:pt x="356" y="5"/>
                    <a:pt x="356" y="10"/>
                  </a:cubicBezTo>
                  <a:lnTo>
                    <a:pt x="356" y="247"/>
                  </a:lnTo>
                  <a:close/>
                </a:path>
              </a:pathLst>
            </a:custGeom>
            <a:solidFill>
              <a:srgbClr val="D7D6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6" name="Google Shape;66;p2"/>
            <p:cNvSpPr/>
            <p:nvPr/>
          </p:nvSpPr>
          <p:spPr>
            <a:xfrm>
              <a:off x="15009814" y="7857798"/>
              <a:ext cx="1790700" cy="184150"/>
            </a:xfrm>
            <a:custGeom>
              <a:avLst/>
              <a:gdLst/>
              <a:ahLst/>
              <a:cxnLst/>
              <a:rect l="l" t="t" r="r" b="b"/>
              <a:pathLst>
                <a:path w="146" h="15" extrusionOk="0">
                  <a:moveTo>
                    <a:pt x="0" y="15"/>
                  </a:moveTo>
                  <a:cubicBezTo>
                    <a:pt x="0" y="11"/>
                    <a:pt x="0" y="11"/>
                    <a:pt x="0" y="11"/>
                  </a:cubicBezTo>
                  <a:cubicBezTo>
                    <a:pt x="0" y="5"/>
                    <a:pt x="5" y="0"/>
                    <a:pt x="11" y="0"/>
                  </a:cubicBezTo>
                  <a:cubicBezTo>
                    <a:pt x="136" y="0"/>
                    <a:pt x="136" y="0"/>
                    <a:pt x="136" y="0"/>
                  </a:cubicBezTo>
                  <a:cubicBezTo>
                    <a:pt x="142" y="0"/>
                    <a:pt x="146" y="5"/>
                    <a:pt x="146" y="11"/>
                  </a:cubicBezTo>
                  <a:cubicBezTo>
                    <a:pt x="146" y="15"/>
                    <a:pt x="146" y="15"/>
                    <a:pt x="146" y="15"/>
                  </a:cubicBezTo>
                  <a:lnTo>
                    <a:pt x="0" y="15"/>
                  </a:lnTo>
                  <a:close/>
                </a:path>
              </a:pathLst>
            </a:custGeom>
            <a:solidFill>
              <a:srgbClr val="C9C9C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7" name="Google Shape;67;p2"/>
            <p:cNvSpPr/>
            <p:nvPr/>
          </p:nvSpPr>
          <p:spPr>
            <a:xfrm>
              <a:off x="13698539" y="4462136"/>
              <a:ext cx="4364038" cy="2635250"/>
            </a:xfrm>
            <a:custGeom>
              <a:avLst/>
              <a:gdLst/>
              <a:ahLst/>
              <a:cxnLst/>
              <a:rect l="l" t="t" r="r" b="b"/>
              <a:pathLst>
                <a:path w="356" h="215" extrusionOk="0">
                  <a:moveTo>
                    <a:pt x="346" y="10"/>
                  </a:moveTo>
                  <a:cubicBezTo>
                    <a:pt x="346" y="10"/>
                    <a:pt x="346" y="11"/>
                    <a:pt x="346" y="11"/>
                  </a:cubicBezTo>
                  <a:cubicBezTo>
                    <a:pt x="346" y="205"/>
                    <a:pt x="346" y="205"/>
                    <a:pt x="346" y="205"/>
                  </a:cubicBezTo>
                  <a:cubicBezTo>
                    <a:pt x="10" y="205"/>
                    <a:pt x="10" y="205"/>
                    <a:pt x="10" y="205"/>
                  </a:cubicBezTo>
                  <a:cubicBezTo>
                    <a:pt x="10" y="11"/>
                    <a:pt x="10" y="11"/>
                    <a:pt x="10" y="11"/>
                  </a:cubicBezTo>
                  <a:cubicBezTo>
                    <a:pt x="10" y="11"/>
                    <a:pt x="10" y="10"/>
                    <a:pt x="10" y="10"/>
                  </a:cubicBezTo>
                  <a:cubicBezTo>
                    <a:pt x="346" y="10"/>
                    <a:pt x="346" y="10"/>
                    <a:pt x="346" y="10"/>
                  </a:cubicBezTo>
                  <a:moveTo>
                    <a:pt x="346" y="0"/>
                  </a:moveTo>
                  <a:cubicBezTo>
                    <a:pt x="10" y="0"/>
                    <a:pt x="10" y="0"/>
                    <a:pt x="10" y="0"/>
                  </a:cubicBezTo>
                  <a:cubicBezTo>
                    <a:pt x="4" y="0"/>
                    <a:pt x="0" y="5"/>
                    <a:pt x="0" y="11"/>
                  </a:cubicBezTo>
                  <a:cubicBezTo>
                    <a:pt x="0" y="215"/>
                    <a:pt x="0" y="215"/>
                    <a:pt x="0" y="215"/>
                  </a:cubicBezTo>
                  <a:cubicBezTo>
                    <a:pt x="356" y="215"/>
                    <a:pt x="356" y="215"/>
                    <a:pt x="356" y="215"/>
                  </a:cubicBezTo>
                  <a:cubicBezTo>
                    <a:pt x="356" y="11"/>
                    <a:pt x="356" y="11"/>
                    <a:pt x="356" y="11"/>
                  </a:cubicBezTo>
                  <a:cubicBezTo>
                    <a:pt x="356" y="5"/>
                    <a:pt x="352" y="0"/>
                    <a:pt x="346" y="0"/>
                  </a:cubicBezTo>
                  <a:close/>
                </a:path>
              </a:pathLst>
            </a:custGeom>
            <a:solidFill>
              <a:srgbClr val="3B3C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68" name="Google Shape;68;p2"/>
          <p:cNvGrpSpPr/>
          <p:nvPr/>
        </p:nvGrpSpPr>
        <p:grpSpPr>
          <a:xfrm>
            <a:off x="6986856" y="1909581"/>
            <a:ext cx="388691" cy="460100"/>
            <a:chOff x="3009" y="456"/>
            <a:chExt cx="1339" cy="1585"/>
          </a:xfrm>
        </p:grpSpPr>
        <p:sp>
          <p:nvSpPr>
            <p:cNvPr id="69" name="Google Shape;69;p2"/>
            <p:cNvSpPr/>
            <p:nvPr/>
          </p:nvSpPr>
          <p:spPr>
            <a:xfrm>
              <a:off x="3324" y="456"/>
              <a:ext cx="708" cy="941"/>
            </a:xfrm>
            <a:custGeom>
              <a:avLst/>
              <a:gdLst/>
              <a:ahLst/>
              <a:cxnLst/>
              <a:rect l="l" t="t" r="r" b="b"/>
              <a:pathLst>
                <a:path w="2123" h="2821" extrusionOk="0">
                  <a:moveTo>
                    <a:pt x="1070" y="0"/>
                  </a:moveTo>
                  <a:lnTo>
                    <a:pt x="1138" y="2"/>
                  </a:lnTo>
                  <a:lnTo>
                    <a:pt x="1202" y="7"/>
                  </a:lnTo>
                  <a:lnTo>
                    <a:pt x="1262" y="18"/>
                  </a:lnTo>
                  <a:lnTo>
                    <a:pt x="1319" y="32"/>
                  </a:lnTo>
                  <a:lnTo>
                    <a:pt x="1371" y="48"/>
                  </a:lnTo>
                  <a:lnTo>
                    <a:pt x="1422" y="68"/>
                  </a:lnTo>
                  <a:lnTo>
                    <a:pt x="1467" y="90"/>
                  </a:lnTo>
                  <a:lnTo>
                    <a:pt x="1509" y="113"/>
                  </a:lnTo>
                  <a:lnTo>
                    <a:pt x="1555" y="141"/>
                  </a:lnTo>
                  <a:lnTo>
                    <a:pt x="1597" y="169"/>
                  </a:lnTo>
                  <a:lnTo>
                    <a:pt x="1633" y="198"/>
                  </a:lnTo>
                  <a:lnTo>
                    <a:pt x="1664" y="226"/>
                  </a:lnTo>
                  <a:lnTo>
                    <a:pt x="1690" y="253"/>
                  </a:lnTo>
                  <a:lnTo>
                    <a:pt x="1712" y="278"/>
                  </a:lnTo>
                  <a:lnTo>
                    <a:pt x="1729" y="300"/>
                  </a:lnTo>
                  <a:lnTo>
                    <a:pt x="1742" y="318"/>
                  </a:lnTo>
                  <a:lnTo>
                    <a:pt x="1751" y="331"/>
                  </a:lnTo>
                  <a:lnTo>
                    <a:pt x="1757" y="340"/>
                  </a:lnTo>
                  <a:lnTo>
                    <a:pt x="1758" y="344"/>
                  </a:lnTo>
                  <a:lnTo>
                    <a:pt x="1760" y="344"/>
                  </a:lnTo>
                  <a:lnTo>
                    <a:pt x="1765" y="344"/>
                  </a:lnTo>
                  <a:lnTo>
                    <a:pt x="1773" y="346"/>
                  </a:lnTo>
                  <a:lnTo>
                    <a:pt x="1783" y="349"/>
                  </a:lnTo>
                  <a:lnTo>
                    <a:pt x="1796" y="352"/>
                  </a:lnTo>
                  <a:lnTo>
                    <a:pt x="1809" y="356"/>
                  </a:lnTo>
                  <a:lnTo>
                    <a:pt x="1825" y="363"/>
                  </a:lnTo>
                  <a:lnTo>
                    <a:pt x="1842" y="372"/>
                  </a:lnTo>
                  <a:lnTo>
                    <a:pt x="1861" y="382"/>
                  </a:lnTo>
                  <a:lnTo>
                    <a:pt x="1880" y="395"/>
                  </a:lnTo>
                  <a:lnTo>
                    <a:pt x="1899" y="411"/>
                  </a:lnTo>
                  <a:lnTo>
                    <a:pt x="1919" y="430"/>
                  </a:lnTo>
                  <a:lnTo>
                    <a:pt x="1939" y="451"/>
                  </a:lnTo>
                  <a:lnTo>
                    <a:pt x="1958" y="476"/>
                  </a:lnTo>
                  <a:lnTo>
                    <a:pt x="1975" y="505"/>
                  </a:lnTo>
                  <a:lnTo>
                    <a:pt x="1993" y="537"/>
                  </a:lnTo>
                  <a:lnTo>
                    <a:pt x="2009" y="573"/>
                  </a:lnTo>
                  <a:lnTo>
                    <a:pt x="2023" y="613"/>
                  </a:lnTo>
                  <a:lnTo>
                    <a:pt x="2036" y="658"/>
                  </a:lnTo>
                  <a:lnTo>
                    <a:pt x="2046" y="709"/>
                  </a:lnTo>
                  <a:lnTo>
                    <a:pt x="2055" y="764"/>
                  </a:lnTo>
                  <a:lnTo>
                    <a:pt x="2060" y="825"/>
                  </a:lnTo>
                  <a:lnTo>
                    <a:pt x="2061" y="890"/>
                  </a:lnTo>
                  <a:lnTo>
                    <a:pt x="2060" y="961"/>
                  </a:lnTo>
                  <a:lnTo>
                    <a:pt x="2055" y="1039"/>
                  </a:lnTo>
                  <a:lnTo>
                    <a:pt x="2046" y="1121"/>
                  </a:lnTo>
                  <a:lnTo>
                    <a:pt x="2032" y="1212"/>
                  </a:lnTo>
                  <a:lnTo>
                    <a:pt x="2017" y="1277"/>
                  </a:lnTo>
                  <a:lnTo>
                    <a:pt x="1997" y="1345"/>
                  </a:lnTo>
                  <a:lnTo>
                    <a:pt x="2013" y="1344"/>
                  </a:lnTo>
                  <a:lnTo>
                    <a:pt x="2029" y="1345"/>
                  </a:lnTo>
                  <a:lnTo>
                    <a:pt x="2044" y="1348"/>
                  </a:lnTo>
                  <a:lnTo>
                    <a:pt x="2060" y="1353"/>
                  </a:lnTo>
                  <a:lnTo>
                    <a:pt x="2073" y="1360"/>
                  </a:lnTo>
                  <a:lnTo>
                    <a:pt x="2086" y="1371"/>
                  </a:lnTo>
                  <a:lnTo>
                    <a:pt x="2097" y="1384"/>
                  </a:lnTo>
                  <a:lnTo>
                    <a:pt x="2107" y="1402"/>
                  </a:lnTo>
                  <a:lnTo>
                    <a:pt x="2115" y="1423"/>
                  </a:lnTo>
                  <a:lnTo>
                    <a:pt x="2120" y="1449"/>
                  </a:lnTo>
                  <a:lnTo>
                    <a:pt x="2123" y="1480"/>
                  </a:lnTo>
                  <a:lnTo>
                    <a:pt x="2122" y="1515"/>
                  </a:lnTo>
                  <a:lnTo>
                    <a:pt x="2119" y="1554"/>
                  </a:lnTo>
                  <a:lnTo>
                    <a:pt x="2112" y="1600"/>
                  </a:lnTo>
                  <a:lnTo>
                    <a:pt x="2102" y="1652"/>
                  </a:lnTo>
                  <a:lnTo>
                    <a:pt x="2086" y="1708"/>
                  </a:lnTo>
                  <a:lnTo>
                    <a:pt x="2065" y="1775"/>
                  </a:lnTo>
                  <a:lnTo>
                    <a:pt x="2046" y="1831"/>
                  </a:lnTo>
                  <a:lnTo>
                    <a:pt x="2028" y="1879"/>
                  </a:lnTo>
                  <a:lnTo>
                    <a:pt x="2009" y="1918"/>
                  </a:lnTo>
                  <a:lnTo>
                    <a:pt x="1990" y="1950"/>
                  </a:lnTo>
                  <a:lnTo>
                    <a:pt x="1973" y="1975"/>
                  </a:lnTo>
                  <a:lnTo>
                    <a:pt x="1955" y="1993"/>
                  </a:lnTo>
                  <a:lnTo>
                    <a:pt x="1939" y="2005"/>
                  </a:lnTo>
                  <a:lnTo>
                    <a:pt x="1925" y="2012"/>
                  </a:lnTo>
                  <a:lnTo>
                    <a:pt x="1909" y="2016"/>
                  </a:lnTo>
                  <a:lnTo>
                    <a:pt x="1897" y="2077"/>
                  </a:lnTo>
                  <a:lnTo>
                    <a:pt x="1880" y="2139"/>
                  </a:lnTo>
                  <a:lnTo>
                    <a:pt x="1857" y="2203"/>
                  </a:lnTo>
                  <a:lnTo>
                    <a:pt x="1829" y="2268"/>
                  </a:lnTo>
                  <a:lnTo>
                    <a:pt x="1796" y="2332"/>
                  </a:lnTo>
                  <a:lnTo>
                    <a:pt x="1757" y="2394"/>
                  </a:lnTo>
                  <a:lnTo>
                    <a:pt x="1715" y="2456"/>
                  </a:lnTo>
                  <a:lnTo>
                    <a:pt x="1667" y="2514"/>
                  </a:lnTo>
                  <a:lnTo>
                    <a:pt x="1615" y="2570"/>
                  </a:lnTo>
                  <a:lnTo>
                    <a:pt x="1558" y="2622"/>
                  </a:lnTo>
                  <a:lnTo>
                    <a:pt x="1496" y="2670"/>
                  </a:lnTo>
                  <a:lnTo>
                    <a:pt x="1431" y="2714"/>
                  </a:lnTo>
                  <a:lnTo>
                    <a:pt x="1361" y="2750"/>
                  </a:lnTo>
                  <a:lnTo>
                    <a:pt x="1289" y="2780"/>
                  </a:lnTo>
                  <a:lnTo>
                    <a:pt x="1213" y="2803"/>
                  </a:lnTo>
                  <a:lnTo>
                    <a:pt x="1138" y="2816"/>
                  </a:lnTo>
                  <a:lnTo>
                    <a:pt x="1061" y="2821"/>
                  </a:lnTo>
                  <a:lnTo>
                    <a:pt x="984" y="2816"/>
                  </a:lnTo>
                  <a:lnTo>
                    <a:pt x="909" y="2803"/>
                  </a:lnTo>
                  <a:lnTo>
                    <a:pt x="834" y="2782"/>
                  </a:lnTo>
                  <a:lnTo>
                    <a:pt x="760" y="2751"/>
                  </a:lnTo>
                  <a:lnTo>
                    <a:pt x="689" y="2714"/>
                  </a:lnTo>
                  <a:lnTo>
                    <a:pt x="623" y="2672"/>
                  </a:lnTo>
                  <a:lnTo>
                    <a:pt x="563" y="2624"/>
                  </a:lnTo>
                  <a:lnTo>
                    <a:pt x="506" y="2572"/>
                  </a:lnTo>
                  <a:lnTo>
                    <a:pt x="454" y="2515"/>
                  </a:lnTo>
                  <a:lnTo>
                    <a:pt x="406" y="2458"/>
                  </a:lnTo>
                  <a:lnTo>
                    <a:pt x="364" y="2395"/>
                  </a:lnTo>
                  <a:lnTo>
                    <a:pt x="326" y="2333"/>
                  </a:lnTo>
                  <a:lnTo>
                    <a:pt x="293" y="2268"/>
                  </a:lnTo>
                  <a:lnTo>
                    <a:pt x="265" y="2204"/>
                  </a:lnTo>
                  <a:lnTo>
                    <a:pt x="244" y="2141"/>
                  </a:lnTo>
                  <a:lnTo>
                    <a:pt x="226" y="2077"/>
                  </a:lnTo>
                  <a:lnTo>
                    <a:pt x="215" y="2016"/>
                  </a:lnTo>
                  <a:lnTo>
                    <a:pt x="200" y="2012"/>
                  </a:lnTo>
                  <a:lnTo>
                    <a:pt x="184" y="2005"/>
                  </a:lnTo>
                  <a:lnTo>
                    <a:pt x="168" y="1993"/>
                  </a:lnTo>
                  <a:lnTo>
                    <a:pt x="151" y="1975"/>
                  </a:lnTo>
                  <a:lnTo>
                    <a:pt x="134" y="1950"/>
                  </a:lnTo>
                  <a:lnTo>
                    <a:pt x="115" y="1918"/>
                  </a:lnTo>
                  <a:lnTo>
                    <a:pt x="96" y="1879"/>
                  </a:lnTo>
                  <a:lnTo>
                    <a:pt x="77" y="1831"/>
                  </a:lnTo>
                  <a:lnTo>
                    <a:pt x="57" y="1776"/>
                  </a:lnTo>
                  <a:lnTo>
                    <a:pt x="37" y="1710"/>
                  </a:lnTo>
                  <a:lnTo>
                    <a:pt x="22" y="1652"/>
                  </a:lnTo>
                  <a:lnTo>
                    <a:pt x="10" y="1601"/>
                  </a:lnTo>
                  <a:lnTo>
                    <a:pt x="5" y="1555"/>
                  </a:lnTo>
                  <a:lnTo>
                    <a:pt x="0" y="1515"/>
                  </a:lnTo>
                  <a:lnTo>
                    <a:pt x="0" y="1480"/>
                  </a:lnTo>
                  <a:lnTo>
                    <a:pt x="3" y="1451"/>
                  </a:lnTo>
                  <a:lnTo>
                    <a:pt x="9" y="1425"/>
                  </a:lnTo>
                  <a:lnTo>
                    <a:pt x="16" y="1403"/>
                  </a:lnTo>
                  <a:lnTo>
                    <a:pt x="25" y="1386"/>
                  </a:lnTo>
                  <a:lnTo>
                    <a:pt x="37" y="1371"/>
                  </a:lnTo>
                  <a:lnTo>
                    <a:pt x="50" y="1361"/>
                  </a:lnTo>
                  <a:lnTo>
                    <a:pt x="64" y="1354"/>
                  </a:lnTo>
                  <a:lnTo>
                    <a:pt x="79" y="1348"/>
                  </a:lnTo>
                  <a:lnTo>
                    <a:pt x="94" y="1345"/>
                  </a:lnTo>
                  <a:lnTo>
                    <a:pt x="110" y="1345"/>
                  </a:lnTo>
                  <a:lnTo>
                    <a:pt x="126" y="1345"/>
                  </a:lnTo>
                  <a:lnTo>
                    <a:pt x="105" y="1279"/>
                  </a:lnTo>
                  <a:lnTo>
                    <a:pt x="90" y="1212"/>
                  </a:lnTo>
                  <a:lnTo>
                    <a:pt x="77" y="1139"/>
                  </a:lnTo>
                  <a:lnTo>
                    <a:pt x="68" y="1065"/>
                  </a:lnTo>
                  <a:lnTo>
                    <a:pt x="65" y="992"/>
                  </a:lnTo>
                  <a:lnTo>
                    <a:pt x="67" y="923"/>
                  </a:lnTo>
                  <a:lnTo>
                    <a:pt x="74" y="854"/>
                  </a:lnTo>
                  <a:lnTo>
                    <a:pt x="89" y="786"/>
                  </a:lnTo>
                  <a:lnTo>
                    <a:pt x="110" y="710"/>
                  </a:lnTo>
                  <a:lnTo>
                    <a:pt x="137" y="640"/>
                  </a:lnTo>
                  <a:lnTo>
                    <a:pt x="170" y="573"/>
                  </a:lnTo>
                  <a:lnTo>
                    <a:pt x="208" y="511"/>
                  </a:lnTo>
                  <a:lnTo>
                    <a:pt x="248" y="453"/>
                  </a:lnTo>
                  <a:lnTo>
                    <a:pt x="292" y="399"/>
                  </a:lnTo>
                  <a:lnTo>
                    <a:pt x="338" y="349"/>
                  </a:lnTo>
                  <a:lnTo>
                    <a:pt x="392" y="295"/>
                  </a:lnTo>
                  <a:lnTo>
                    <a:pt x="448" y="245"/>
                  </a:lnTo>
                  <a:lnTo>
                    <a:pt x="507" y="200"/>
                  </a:lnTo>
                  <a:lnTo>
                    <a:pt x="568" y="158"/>
                  </a:lnTo>
                  <a:lnTo>
                    <a:pt x="621" y="123"/>
                  </a:lnTo>
                  <a:lnTo>
                    <a:pt x="676" y="93"/>
                  </a:lnTo>
                  <a:lnTo>
                    <a:pt x="734" y="65"/>
                  </a:lnTo>
                  <a:lnTo>
                    <a:pt x="793" y="42"/>
                  </a:lnTo>
                  <a:lnTo>
                    <a:pt x="858" y="25"/>
                  </a:lnTo>
                  <a:lnTo>
                    <a:pt x="926" y="10"/>
                  </a:lnTo>
                  <a:lnTo>
                    <a:pt x="997" y="5"/>
                  </a:lnTo>
                  <a:lnTo>
                    <a:pt x="1070" y="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3009" y="1357"/>
              <a:ext cx="1339" cy="684"/>
            </a:xfrm>
            <a:custGeom>
              <a:avLst/>
              <a:gdLst/>
              <a:ahLst/>
              <a:cxnLst/>
              <a:rect l="l" t="t" r="r" b="b"/>
              <a:pathLst>
                <a:path w="4017" h="2051" extrusionOk="0">
                  <a:moveTo>
                    <a:pt x="1294" y="0"/>
                  </a:moveTo>
                  <a:lnTo>
                    <a:pt x="1614" y="1008"/>
                  </a:lnTo>
                  <a:lnTo>
                    <a:pt x="1675" y="1199"/>
                  </a:lnTo>
                  <a:lnTo>
                    <a:pt x="1677" y="1196"/>
                  </a:lnTo>
                  <a:lnTo>
                    <a:pt x="1729" y="1357"/>
                  </a:lnTo>
                  <a:lnTo>
                    <a:pt x="1897" y="879"/>
                  </a:lnTo>
                  <a:lnTo>
                    <a:pt x="1856" y="820"/>
                  </a:lnTo>
                  <a:lnTo>
                    <a:pt x="1822" y="765"/>
                  </a:lnTo>
                  <a:lnTo>
                    <a:pt x="1794" y="713"/>
                  </a:lnTo>
                  <a:lnTo>
                    <a:pt x="1771" y="667"/>
                  </a:lnTo>
                  <a:lnTo>
                    <a:pt x="1755" y="623"/>
                  </a:lnTo>
                  <a:lnTo>
                    <a:pt x="1743" y="583"/>
                  </a:lnTo>
                  <a:lnTo>
                    <a:pt x="1736" y="547"/>
                  </a:lnTo>
                  <a:lnTo>
                    <a:pt x="1733" y="515"/>
                  </a:lnTo>
                  <a:lnTo>
                    <a:pt x="1735" y="485"/>
                  </a:lnTo>
                  <a:lnTo>
                    <a:pt x="1739" y="459"/>
                  </a:lnTo>
                  <a:lnTo>
                    <a:pt x="1748" y="434"/>
                  </a:lnTo>
                  <a:lnTo>
                    <a:pt x="1758" y="412"/>
                  </a:lnTo>
                  <a:lnTo>
                    <a:pt x="1772" y="395"/>
                  </a:lnTo>
                  <a:lnTo>
                    <a:pt x="1787" y="378"/>
                  </a:lnTo>
                  <a:lnTo>
                    <a:pt x="1804" y="365"/>
                  </a:lnTo>
                  <a:lnTo>
                    <a:pt x="1823" y="352"/>
                  </a:lnTo>
                  <a:lnTo>
                    <a:pt x="1842" y="341"/>
                  </a:lnTo>
                  <a:lnTo>
                    <a:pt x="1862" y="334"/>
                  </a:lnTo>
                  <a:lnTo>
                    <a:pt x="1882" y="327"/>
                  </a:lnTo>
                  <a:lnTo>
                    <a:pt x="1901" y="321"/>
                  </a:lnTo>
                  <a:lnTo>
                    <a:pt x="1922" y="317"/>
                  </a:lnTo>
                  <a:lnTo>
                    <a:pt x="1939" y="314"/>
                  </a:lnTo>
                  <a:lnTo>
                    <a:pt x="1956" y="312"/>
                  </a:lnTo>
                  <a:lnTo>
                    <a:pt x="1972" y="311"/>
                  </a:lnTo>
                  <a:lnTo>
                    <a:pt x="1985" y="310"/>
                  </a:lnTo>
                  <a:lnTo>
                    <a:pt x="1995" y="310"/>
                  </a:lnTo>
                  <a:lnTo>
                    <a:pt x="2004" y="310"/>
                  </a:lnTo>
                  <a:lnTo>
                    <a:pt x="2007" y="310"/>
                  </a:lnTo>
                  <a:lnTo>
                    <a:pt x="2013" y="310"/>
                  </a:lnTo>
                  <a:lnTo>
                    <a:pt x="2022" y="310"/>
                  </a:lnTo>
                  <a:lnTo>
                    <a:pt x="2032" y="310"/>
                  </a:lnTo>
                  <a:lnTo>
                    <a:pt x="2045" y="311"/>
                  </a:lnTo>
                  <a:lnTo>
                    <a:pt x="2061" y="312"/>
                  </a:lnTo>
                  <a:lnTo>
                    <a:pt x="2078" y="314"/>
                  </a:lnTo>
                  <a:lnTo>
                    <a:pt x="2095" y="317"/>
                  </a:lnTo>
                  <a:lnTo>
                    <a:pt x="2116" y="321"/>
                  </a:lnTo>
                  <a:lnTo>
                    <a:pt x="2135" y="327"/>
                  </a:lnTo>
                  <a:lnTo>
                    <a:pt x="2155" y="334"/>
                  </a:lnTo>
                  <a:lnTo>
                    <a:pt x="2175" y="341"/>
                  </a:lnTo>
                  <a:lnTo>
                    <a:pt x="2194" y="352"/>
                  </a:lnTo>
                  <a:lnTo>
                    <a:pt x="2213" y="365"/>
                  </a:lnTo>
                  <a:lnTo>
                    <a:pt x="2230" y="378"/>
                  </a:lnTo>
                  <a:lnTo>
                    <a:pt x="2245" y="395"/>
                  </a:lnTo>
                  <a:lnTo>
                    <a:pt x="2259" y="412"/>
                  </a:lnTo>
                  <a:lnTo>
                    <a:pt x="2269" y="434"/>
                  </a:lnTo>
                  <a:lnTo>
                    <a:pt x="2278" y="459"/>
                  </a:lnTo>
                  <a:lnTo>
                    <a:pt x="2282" y="485"/>
                  </a:lnTo>
                  <a:lnTo>
                    <a:pt x="2284" y="515"/>
                  </a:lnTo>
                  <a:lnTo>
                    <a:pt x="2281" y="547"/>
                  </a:lnTo>
                  <a:lnTo>
                    <a:pt x="2274" y="583"/>
                  </a:lnTo>
                  <a:lnTo>
                    <a:pt x="2262" y="623"/>
                  </a:lnTo>
                  <a:lnTo>
                    <a:pt x="2246" y="667"/>
                  </a:lnTo>
                  <a:lnTo>
                    <a:pt x="2223" y="713"/>
                  </a:lnTo>
                  <a:lnTo>
                    <a:pt x="2195" y="765"/>
                  </a:lnTo>
                  <a:lnTo>
                    <a:pt x="2161" y="820"/>
                  </a:lnTo>
                  <a:lnTo>
                    <a:pt x="2120" y="879"/>
                  </a:lnTo>
                  <a:lnTo>
                    <a:pt x="2288" y="1357"/>
                  </a:lnTo>
                  <a:lnTo>
                    <a:pt x="2340" y="1196"/>
                  </a:lnTo>
                  <a:lnTo>
                    <a:pt x="2342" y="1199"/>
                  </a:lnTo>
                  <a:lnTo>
                    <a:pt x="2401" y="1008"/>
                  </a:lnTo>
                  <a:lnTo>
                    <a:pt x="2721" y="0"/>
                  </a:lnTo>
                  <a:lnTo>
                    <a:pt x="2724" y="1"/>
                  </a:lnTo>
                  <a:lnTo>
                    <a:pt x="2735" y="9"/>
                  </a:lnTo>
                  <a:lnTo>
                    <a:pt x="2750" y="19"/>
                  </a:lnTo>
                  <a:lnTo>
                    <a:pt x="2772" y="33"/>
                  </a:lnTo>
                  <a:lnTo>
                    <a:pt x="2801" y="51"/>
                  </a:lnTo>
                  <a:lnTo>
                    <a:pt x="2835" y="72"/>
                  </a:lnTo>
                  <a:lnTo>
                    <a:pt x="2872" y="94"/>
                  </a:lnTo>
                  <a:lnTo>
                    <a:pt x="2916" y="119"/>
                  </a:lnTo>
                  <a:lnTo>
                    <a:pt x="2963" y="146"/>
                  </a:lnTo>
                  <a:lnTo>
                    <a:pt x="3016" y="174"/>
                  </a:lnTo>
                  <a:lnTo>
                    <a:pt x="3072" y="203"/>
                  </a:lnTo>
                  <a:lnTo>
                    <a:pt x="3132" y="231"/>
                  </a:lnTo>
                  <a:lnTo>
                    <a:pt x="3195" y="260"/>
                  </a:lnTo>
                  <a:lnTo>
                    <a:pt x="3262" y="289"/>
                  </a:lnTo>
                  <a:lnTo>
                    <a:pt x="3332" y="317"/>
                  </a:lnTo>
                  <a:lnTo>
                    <a:pt x="3404" y="344"/>
                  </a:lnTo>
                  <a:lnTo>
                    <a:pt x="3479" y="370"/>
                  </a:lnTo>
                  <a:lnTo>
                    <a:pt x="3556" y="393"/>
                  </a:lnTo>
                  <a:lnTo>
                    <a:pt x="3634" y="415"/>
                  </a:lnTo>
                  <a:lnTo>
                    <a:pt x="3691" y="433"/>
                  </a:lnTo>
                  <a:lnTo>
                    <a:pt x="3742" y="456"/>
                  </a:lnTo>
                  <a:lnTo>
                    <a:pt x="3787" y="483"/>
                  </a:lnTo>
                  <a:lnTo>
                    <a:pt x="3827" y="515"/>
                  </a:lnTo>
                  <a:lnTo>
                    <a:pt x="3862" y="551"/>
                  </a:lnTo>
                  <a:lnTo>
                    <a:pt x="3894" y="589"/>
                  </a:lnTo>
                  <a:lnTo>
                    <a:pt x="3920" y="631"/>
                  </a:lnTo>
                  <a:lnTo>
                    <a:pt x="3943" y="674"/>
                  </a:lnTo>
                  <a:lnTo>
                    <a:pt x="3962" y="719"/>
                  </a:lnTo>
                  <a:lnTo>
                    <a:pt x="3978" y="765"/>
                  </a:lnTo>
                  <a:lnTo>
                    <a:pt x="3991" y="813"/>
                  </a:lnTo>
                  <a:lnTo>
                    <a:pt x="4000" y="859"/>
                  </a:lnTo>
                  <a:lnTo>
                    <a:pt x="4007" y="907"/>
                  </a:lnTo>
                  <a:lnTo>
                    <a:pt x="4013" y="953"/>
                  </a:lnTo>
                  <a:lnTo>
                    <a:pt x="4016" y="998"/>
                  </a:lnTo>
                  <a:lnTo>
                    <a:pt x="4017" y="1041"/>
                  </a:lnTo>
                  <a:lnTo>
                    <a:pt x="4017" y="1083"/>
                  </a:lnTo>
                  <a:lnTo>
                    <a:pt x="4016" y="1121"/>
                  </a:lnTo>
                  <a:lnTo>
                    <a:pt x="4014" y="1157"/>
                  </a:lnTo>
                  <a:lnTo>
                    <a:pt x="4014" y="1161"/>
                  </a:lnTo>
                  <a:lnTo>
                    <a:pt x="4013" y="1176"/>
                  </a:lnTo>
                  <a:lnTo>
                    <a:pt x="4011" y="1198"/>
                  </a:lnTo>
                  <a:lnTo>
                    <a:pt x="4008" y="1227"/>
                  </a:lnTo>
                  <a:lnTo>
                    <a:pt x="4005" y="1260"/>
                  </a:lnTo>
                  <a:lnTo>
                    <a:pt x="4003" y="1299"/>
                  </a:lnTo>
                  <a:lnTo>
                    <a:pt x="3998" y="1339"/>
                  </a:lnTo>
                  <a:lnTo>
                    <a:pt x="3994" y="1381"/>
                  </a:lnTo>
                  <a:lnTo>
                    <a:pt x="3989" y="1425"/>
                  </a:lnTo>
                  <a:lnTo>
                    <a:pt x="3985" y="1467"/>
                  </a:lnTo>
                  <a:lnTo>
                    <a:pt x="3981" y="1507"/>
                  </a:lnTo>
                  <a:lnTo>
                    <a:pt x="3975" y="1543"/>
                  </a:lnTo>
                  <a:lnTo>
                    <a:pt x="3971" y="1575"/>
                  </a:lnTo>
                  <a:lnTo>
                    <a:pt x="3968" y="1578"/>
                  </a:lnTo>
                  <a:lnTo>
                    <a:pt x="3958" y="1584"/>
                  </a:lnTo>
                  <a:lnTo>
                    <a:pt x="3942" y="1592"/>
                  </a:lnTo>
                  <a:lnTo>
                    <a:pt x="3920" y="1606"/>
                  </a:lnTo>
                  <a:lnTo>
                    <a:pt x="3891" y="1621"/>
                  </a:lnTo>
                  <a:lnTo>
                    <a:pt x="3856" y="1640"/>
                  </a:lnTo>
                  <a:lnTo>
                    <a:pt x="3816" y="1660"/>
                  </a:lnTo>
                  <a:lnTo>
                    <a:pt x="3769" y="1684"/>
                  </a:lnTo>
                  <a:lnTo>
                    <a:pt x="3717" y="1707"/>
                  </a:lnTo>
                  <a:lnTo>
                    <a:pt x="3659" y="1733"/>
                  </a:lnTo>
                  <a:lnTo>
                    <a:pt x="3595" y="1759"/>
                  </a:lnTo>
                  <a:lnTo>
                    <a:pt x="3526" y="1786"/>
                  </a:lnTo>
                  <a:lnTo>
                    <a:pt x="3450" y="1814"/>
                  </a:lnTo>
                  <a:lnTo>
                    <a:pt x="3369" y="1841"/>
                  </a:lnTo>
                  <a:lnTo>
                    <a:pt x="3284" y="1869"/>
                  </a:lnTo>
                  <a:lnTo>
                    <a:pt x="3192" y="1895"/>
                  </a:lnTo>
                  <a:lnTo>
                    <a:pt x="3097" y="1919"/>
                  </a:lnTo>
                  <a:lnTo>
                    <a:pt x="2995" y="1944"/>
                  </a:lnTo>
                  <a:lnTo>
                    <a:pt x="2888" y="1967"/>
                  </a:lnTo>
                  <a:lnTo>
                    <a:pt x="2777" y="1987"/>
                  </a:lnTo>
                  <a:lnTo>
                    <a:pt x="2661" y="2006"/>
                  </a:lnTo>
                  <a:lnTo>
                    <a:pt x="2539" y="2022"/>
                  </a:lnTo>
                  <a:lnTo>
                    <a:pt x="2414" y="2034"/>
                  </a:lnTo>
                  <a:lnTo>
                    <a:pt x="2282" y="2044"/>
                  </a:lnTo>
                  <a:lnTo>
                    <a:pt x="2148" y="2050"/>
                  </a:lnTo>
                  <a:lnTo>
                    <a:pt x="2007" y="2051"/>
                  </a:lnTo>
                  <a:lnTo>
                    <a:pt x="1869" y="2050"/>
                  </a:lnTo>
                  <a:lnTo>
                    <a:pt x="1733" y="2044"/>
                  </a:lnTo>
                  <a:lnTo>
                    <a:pt x="1603" y="2034"/>
                  </a:lnTo>
                  <a:lnTo>
                    <a:pt x="1478" y="2021"/>
                  </a:lnTo>
                  <a:lnTo>
                    <a:pt x="1356" y="2005"/>
                  </a:lnTo>
                  <a:lnTo>
                    <a:pt x="1240" y="1987"/>
                  </a:lnTo>
                  <a:lnTo>
                    <a:pt x="1129" y="1966"/>
                  </a:lnTo>
                  <a:lnTo>
                    <a:pt x="1022" y="1944"/>
                  </a:lnTo>
                  <a:lnTo>
                    <a:pt x="920" y="1919"/>
                  </a:lnTo>
                  <a:lnTo>
                    <a:pt x="825" y="1895"/>
                  </a:lnTo>
                  <a:lnTo>
                    <a:pt x="733" y="1867"/>
                  </a:lnTo>
                  <a:lnTo>
                    <a:pt x="648" y="1841"/>
                  </a:lnTo>
                  <a:lnTo>
                    <a:pt x="567" y="1814"/>
                  </a:lnTo>
                  <a:lnTo>
                    <a:pt x="491" y="1786"/>
                  </a:lnTo>
                  <a:lnTo>
                    <a:pt x="422" y="1759"/>
                  </a:lnTo>
                  <a:lnTo>
                    <a:pt x="358" y="1733"/>
                  </a:lnTo>
                  <a:lnTo>
                    <a:pt x="300" y="1707"/>
                  </a:lnTo>
                  <a:lnTo>
                    <a:pt x="248" y="1682"/>
                  </a:lnTo>
                  <a:lnTo>
                    <a:pt x="201" y="1660"/>
                  </a:lnTo>
                  <a:lnTo>
                    <a:pt x="161" y="1640"/>
                  </a:lnTo>
                  <a:lnTo>
                    <a:pt x="126" y="1621"/>
                  </a:lnTo>
                  <a:lnTo>
                    <a:pt x="97" y="1606"/>
                  </a:lnTo>
                  <a:lnTo>
                    <a:pt x="75" y="1592"/>
                  </a:lnTo>
                  <a:lnTo>
                    <a:pt x="59" y="1584"/>
                  </a:lnTo>
                  <a:lnTo>
                    <a:pt x="49" y="1578"/>
                  </a:lnTo>
                  <a:lnTo>
                    <a:pt x="46" y="1575"/>
                  </a:lnTo>
                  <a:lnTo>
                    <a:pt x="42" y="1543"/>
                  </a:lnTo>
                  <a:lnTo>
                    <a:pt x="36" y="1507"/>
                  </a:lnTo>
                  <a:lnTo>
                    <a:pt x="32" y="1467"/>
                  </a:lnTo>
                  <a:lnTo>
                    <a:pt x="28" y="1425"/>
                  </a:lnTo>
                  <a:lnTo>
                    <a:pt x="23" y="1381"/>
                  </a:lnTo>
                  <a:lnTo>
                    <a:pt x="19" y="1339"/>
                  </a:lnTo>
                  <a:lnTo>
                    <a:pt x="14" y="1299"/>
                  </a:lnTo>
                  <a:lnTo>
                    <a:pt x="12" y="1260"/>
                  </a:lnTo>
                  <a:lnTo>
                    <a:pt x="9" y="1227"/>
                  </a:lnTo>
                  <a:lnTo>
                    <a:pt x="6" y="1198"/>
                  </a:lnTo>
                  <a:lnTo>
                    <a:pt x="4" y="1176"/>
                  </a:lnTo>
                  <a:lnTo>
                    <a:pt x="3" y="1161"/>
                  </a:lnTo>
                  <a:lnTo>
                    <a:pt x="3" y="1157"/>
                  </a:lnTo>
                  <a:lnTo>
                    <a:pt x="1" y="1121"/>
                  </a:lnTo>
                  <a:lnTo>
                    <a:pt x="0" y="1083"/>
                  </a:lnTo>
                  <a:lnTo>
                    <a:pt x="0" y="1041"/>
                  </a:lnTo>
                  <a:lnTo>
                    <a:pt x="1" y="998"/>
                  </a:lnTo>
                  <a:lnTo>
                    <a:pt x="4" y="953"/>
                  </a:lnTo>
                  <a:lnTo>
                    <a:pt x="9" y="907"/>
                  </a:lnTo>
                  <a:lnTo>
                    <a:pt x="16" y="859"/>
                  </a:lnTo>
                  <a:lnTo>
                    <a:pt x="26" y="813"/>
                  </a:lnTo>
                  <a:lnTo>
                    <a:pt x="38" y="765"/>
                  </a:lnTo>
                  <a:lnTo>
                    <a:pt x="54" y="719"/>
                  </a:lnTo>
                  <a:lnTo>
                    <a:pt x="72" y="674"/>
                  </a:lnTo>
                  <a:lnTo>
                    <a:pt x="96" y="631"/>
                  </a:lnTo>
                  <a:lnTo>
                    <a:pt x="123" y="589"/>
                  </a:lnTo>
                  <a:lnTo>
                    <a:pt x="154" y="551"/>
                  </a:lnTo>
                  <a:lnTo>
                    <a:pt x="188" y="515"/>
                  </a:lnTo>
                  <a:lnTo>
                    <a:pt x="229" y="483"/>
                  </a:lnTo>
                  <a:lnTo>
                    <a:pt x="274" y="456"/>
                  </a:lnTo>
                  <a:lnTo>
                    <a:pt x="325" y="433"/>
                  </a:lnTo>
                  <a:lnTo>
                    <a:pt x="381" y="415"/>
                  </a:lnTo>
                  <a:lnTo>
                    <a:pt x="461" y="393"/>
                  </a:lnTo>
                  <a:lnTo>
                    <a:pt x="538" y="370"/>
                  </a:lnTo>
                  <a:lnTo>
                    <a:pt x="612" y="344"/>
                  </a:lnTo>
                  <a:lnTo>
                    <a:pt x="684" y="317"/>
                  </a:lnTo>
                  <a:lnTo>
                    <a:pt x="754" y="289"/>
                  </a:lnTo>
                  <a:lnTo>
                    <a:pt x="820" y="260"/>
                  </a:lnTo>
                  <a:lnTo>
                    <a:pt x="884" y="231"/>
                  </a:lnTo>
                  <a:lnTo>
                    <a:pt x="945" y="203"/>
                  </a:lnTo>
                  <a:lnTo>
                    <a:pt x="1000" y="174"/>
                  </a:lnTo>
                  <a:lnTo>
                    <a:pt x="1052" y="146"/>
                  </a:lnTo>
                  <a:lnTo>
                    <a:pt x="1100" y="119"/>
                  </a:lnTo>
                  <a:lnTo>
                    <a:pt x="1143" y="94"/>
                  </a:lnTo>
                  <a:lnTo>
                    <a:pt x="1182" y="72"/>
                  </a:lnTo>
                  <a:lnTo>
                    <a:pt x="1216" y="51"/>
                  </a:lnTo>
                  <a:lnTo>
                    <a:pt x="1243" y="33"/>
                  </a:lnTo>
                  <a:lnTo>
                    <a:pt x="1265" y="19"/>
                  </a:lnTo>
                  <a:lnTo>
                    <a:pt x="1281" y="9"/>
                  </a:lnTo>
                  <a:lnTo>
                    <a:pt x="1291" y="1"/>
                  </a:lnTo>
                  <a:lnTo>
                    <a:pt x="1294" y="0"/>
                  </a:lnTo>
                  <a:close/>
                </a:path>
              </a:pathLst>
            </a:cu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1" name="Google Shape;71;p2"/>
          <p:cNvSpPr/>
          <p:nvPr/>
        </p:nvSpPr>
        <p:spPr>
          <a:xfrm>
            <a:off x="1731421" y="5040657"/>
            <a:ext cx="4364579" cy="15988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Quattrocento Sans"/>
              <a:buNone/>
            </a:pPr>
            <a:r>
              <a:rPr lang="en-US" sz="1100" b="0" i="0" u="none" strike="noStrike" cap="none" dirty="0" err="1">
                <a:solidFill>
                  <a:schemeClr val="dk1"/>
                </a:solidFill>
                <a:latin typeface="Quattrocento Sans"/>
                <a:ea typeface="Quattrocento Sans"/>
                <a:cs typeface="Quattrocento Sans"/>
                <a:sym typeface="Quattrocento Sans"/>
              </a:rPr>
              <a:t>Metodología</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Cualitativa</a:t>
            </a:r>
            <a:r>
              <a:rPr lang="en-US" sz="1100" b="0" i="0" u="none" strike="noStrike" cap="none" dirty="0">
                <a:solidFill>
                  <a:schemeClr val="dk1"/>
                </a:solidFill>
                <a:latin typeface="Quattrocento Sans"/>
                <a:ea typeface="Quattrocento Sans"/>
                <a:cs typeface="Quattrocento Sans"/>
                <a:sym typeface="Quattrocento Sans"/>
              </a:rPr>
              <a:t>:</a:t>
            </a:r>
            <a:endParaRPr dirty="0"/>
          </a:p>
          <a:p>
            <a:pPr marL="171450" marR="0" lvl="0" indent="-171450" algn="just" rtl="0">
              <a:lnSpc>
                <a:spcPct val="115000"/>
              </a:lnSpc>
              <a:spcBef>
                <a:spcPts val="0"/>
              </a:spcBef>
              <a:spcAft>
                <a:spcPts val="0"/>
              </a:spcAft>
              <a:buClr>
                <a:schemeClr val="dk1"/>
              </a:buClr>
              <a:buSzPts val="1100"/>
              <a:buFont typeface="Arial"/>
              <a:buChar char="•"/>
            </a:pPr>
            <a:r>
              <a:rPr lang="en-US" sz="1100" b="0" i="0" u="none" strike="noStrike" cap="none" dirty="0" err="1">
                <a:solidFill>
                  <a:schemeClr val="dk1"/>
                </a:solidFill>
                <a:latin typeface="Quattrocento Sans"/>
                <a:ea typeface="Quattrocento Sans"/>
                <a:cs typeface="Quattrocento Sans"/>
                <a:sym typeface="Quattrocento Sans"/>
              </a:rPr>
              <a:t>Entrevistas</a:t>
            </a:r>
            <a:r>
              <a:rPr lang="en-US" sz="1100" b="0" i="0" u="none" strike="noStrike" cap="none" dirty="0">
                <a:solidFill>
                  <a:schemeClr val="dk1"/>
                </a:solidFill>
                <a:latin typeface="Quattrocento Sans"/>
                <a:ea typeface="Quattrocento Sans"/>
                <a:cs typeface="Quattrocento Sans"/>
                <a:sym typeface="Quattrocento Sans"/>
              </a:rPr>
              <a:t> a 14 </a:t>
            </a:r>
            <a:r>
              <a:rPr lang="en-US" sz="1100" b="0" i="0" u="none" strike="noStrike" cap="none" dirty="0" err="1">
                <a:solidFill>
                  <a:schemeClr val="dk1"/>
                </a:solidFill>
                <a:latin typeface="Quattrocento Sans"/>
                <a:ea typeface="Quattrocento Sans"/>
                <a:cs typeface="Quattrocento Sans"/>
                <a:sym typeface="Quattrocento Sans"/>
              </a:rPr>
              <a:t>usuarios</a:t>
            </a:r>
            <a:r>
              <a:rPr lang="en-US" sz="1100" b="0" i="0" u="none" strike="noStrike" cap="none" dirty="0">
                <a:solidFill>
                  <a:schemeClr val="dk1"/>
                </a:solidFill>
                <a:latin typeface="Quattrocento Sans"/>
                <a:ea typeface="Quattrocento Sans"/>
                <a:cs typeface="Quattrocento Sans"/>
                <a:sym typeface="Quattrocento Sans"/>
              </a:rPr>
              <a:t> de la </a:t>
            </a:r>
            <a:r>
              <a:rPr lang="en-US" sz="1100" b="0" i="0" u="none" strike="noStrike" cap="none" dirty="0" err="1">
                <a:solidFill>
                  <a:schemeClr val="dk1"/>
                </a:solidFill>
                <a:latin typeface="Quattrocento Sans"/>
                <a:ea typeface="Quattrocento Sans"/>
                <a:cs typeface="Quattrocento Sans"/>
                <a:sym typeface="Quattrocento Sans"/>
              </a:rPr>
              <a:t>plataforma</a:t>
            </a:r>
            <a:r>
              <a:rPr lang="en-US" sz="1100" b="0" i="0" u="none" strike="noStrike" cap="none" dirty="0">
                <a:solidFill>
                  <a:schemeClr val="dk1"/>
                </a:solidFill>
                <a:latin typeface="Quattrocento Sans"/>
                <a:ea typeface="Quattrocento Sans"/>
                <a:cs typeface="Quattrocento Sans"/>
                <a:sym typeface="Quattrocento Sans"/>
              </a:rPr>
              <a:t> DEL </a:t>
            </a:r>
            <a:r>
              <a:rPr lang="en-US" sz="1100" b="0" i="0" u="none" strike="noStrike" cap="none" dirty="0" err="1">
                <a:solidFill>
                  <a:schemeClr val="dk1"/>
                </a:solidFill>
                <a:latin typeface="Quattrocento Sans"/>
                <a:ea typeface="Quattrocento Sans"/>
                <a:cs typeface="Quattrocento Sans"/>
                <a:sym typeface="Quattrocento Sans"/>
              </a:rPr>
              <a:t>en</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todo</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el</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país</a:t>
            </a:r>
            <a:r>
              <a:rPr lang="en-US" sz="1100" b="0" i="0" u="none" strike="noStrike" cap="none" dirty="0">
                <a:solidFill>
                  <a:schemeClr val="dk1"/>
                </a:solidFill>
                <a:latin typeface="Quattrocento Sans"/>
                <a:ea typeface="Quattrocento Sans"/>
                <a:cs typeface="Quattrocento Sans"/>
                <a:sym typeface="Quattrocento Sans"/>
              </a:rPr>
              <a:t>.</a:t>
            </a:r>
            <a:endParaRPr dirty="0"/>
          </a:p>
          <a:p>
            <a:pPr marL="171450" marR="0" lvl="0" indent="-171450" algn="just" rtl="0">
              <a:lnSpc>
                <a:spcPct val="115000"/>
              </a:lnSpc>
              <a:spcBef>
                <a:spcPts val="0"/>
              </a:spcBef>
              <a:spcAft>
                <a:spcPts val="0"/>
              </a:spcAft>
              <a:buClr>
                <a:schemeClr val="dk1"/>
              </a:buClr>
              <a:buSzPts val="1100"/>
              <a:buFont typeface="Arial"/>
              <a:buChar char="•"/>
            </a:pPr>
            <a:r>
              <a:rPr lang="en-US" sz="1100" b="0" i="0" u="none" strike="noStrike" cap="none" dirty="0" err="1">
                <a:solidFill>
                  <a:schemeClr val="dk1"/>
                </a:solidFill>
                <a:latin typeface="Quattrocento Sans"/>
                <a:ea typeface="Quattrocento Sans"/>
                <a:cs typeface="Quattrocento Sans"/>
                <a:sym typeface="Quattrocento Sans"/>
              </a:rPr>
              <a:t>Entrevistas</a:t>
            </a:r>
            <a:r>
              <a:rPr lang="en-US" sz="1100" b="0" i="0" u="none" strike="noStrike" cap="none" dirty="0">
                <a:solidFill>
                  <a:schemeClr val="dk1"/>
                </a:solidFill>
                <a:latin typeface="Quattrocento Sans"/>
                <a:ea typeface="Quattrocento Sans"/>
                <a:cs typeface="Quattrocento Sans"/>
                <a:sym typeface="Quattrocento Sans"/>
              </a:rPr>
              <a:t> a 15 </a:t>
            </a:r>
            <a:r>
              <a:rPr lang="en-US" sz="1100" b="0" i="0" u="none" strike="noStrike" cap="none" dirty="0" err="1">
                <a:solidFill>
                  <a:schemeClr val="dk1"/>
                </a:solidFill>
                <a:latin typeface="Quattrocento Sans"/>
                <a:ea typeface="Quattrocento Sans"/>
                <a:cs typeface="Quattrocento Sans"/>
                <a:sym typeface="Quattrocento Sans"/>
              </a:rPr>
              <a:t>equipos</a:t>
            </a:r>
            <a:r>
              <a:rPr lang="en-US" sz="1100" b="0" i="0" u="none" strike="noStrike" cap="none" dirty="0">
                <a:solidFill>
                  <a:schemeClr val="dk1"/>
                </a:solidFill>
                <a:latin typeface="Quattrocento Sans"/>
                <a:ea typeface="Quattrocento Sans"/>
                <a:cs typeface="Quattrocento Sans"/>
                <a:sym typeface="Quattrocento Sans"/>
              </a:rPr>
              <a:t> DOM de las zonas </a:t>
            </a:r>
            <a:r>
              <a:rPr lang="en-US" sz="1100" b="0" i="0" u="none" strike="noStrike" cap="none" dirty="0" err="1">
                <a:solidFill>
                  <a:schemeClr val="dk1"/>
                </a:solidFill>
                <a:latin typeface="Quattrocento Sans"/>
                <a:ea typeface="Quattrocento Sans"/>
                <a:cs typeface="Quattrocento Sans"/>
                <a:sym typeface="Quattrocento Sans"/>
              </a:rPr>
              <a:t>norte</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centro</a:t>
            </a:r>
            <a:r>
              <a:rPr lang="en-US" sz="1100" b="0" i="0" u="none" strike="noStrike" cap="none" dirty="0">
                <a:solidFill>
                  <a:schemeClr val="dk1"/>
                </a:solidFill>
                <a:latin typeface="Quattrocento Sans"/>
                <a:ea typeface="Quattrocento Sans"/>
                <a:cs typeface="Quattrocento Sans"/>
                <a:sym typeface="Quattrocento Sans"/>
              </a:rPr>
              <a:t> y sur del </a:t>
            </a:r>
            <a:r>
              <a:rPr lang="en-US" sz="1100" b="0" i="0" u="none" strike="noStrike" cap="none" dirty="0" err="1">
                <a:solidFill>
                  <a:schemeClr val="dk1"/>
                </a:solidFill>
                <a:latin typeface="Quattrocento Sans"/>
                <a:ea typeface="Quattrocento Sans"/>
                <a:cs typeface="Quattrocento Sans"/>
                <a:sym typeface="Quattrocento Sans"/>
              </a:rPr>
              <a:t>país</a:t>
            </a:r>
            <a:r>
              <a:rPr lang="en-US" sz="1100" b="0" i="0" u="none" strike="noStrike" cap="none" dirty="0">
                <a:solidFill>
                  <a:schemeClr val="dk1"/>
                </a:solidFill>
                <a:latin typeface="Quattrocento Sans"/>
                <a:ea typeface="Quattrocento Sans"/>
                <a:cs typeface="Quattrocento Sans"/>
                <a:sym typeface="Quattrocento Sans"/>
              </a:rPr>
              <a:t>:. Iquique, </a:t>
            </a:r>
            <a:r>
              <a:rPr lang="en-US" sz="1100" b="0" i="0" u="none" strike="noStrike" cap="none" dirty="0" err="1">
                <a:solidFill>
                  <a:schemeClr val="dk1"/>
                </a:solidFill>
                <a:latin typeface="Quattrocento Sans"/>
                <a:ea typeface="Quattrocento Sans"/>
                <a:cs typeface="Quattrocento Sans"/>
                <a:sym typeface="Quattrocento Sans"/>
              </a:rPr>
              <a:t>Taltal</a:t>
            </a:r>
            <a:r>
              <a:rPr lang="en-US" sz="1100" b="0" i="0" u="none" strike="noStrike" cap="none" dirty="0">
                <a:solidFill>
                  <a:schemeClr val="dk1"/>
                </a:solidFill>
                <a:latin typeface="Quattrocento Sans"/>
                <a:ea typeface="Quattrocento Sans"/>
                <a:cs typeface="Quattrocento Sans"/>
                <a:sym typeface="Quattrocento Sans"/>
              </a:rPr>
              <a:t>, Sierra Gorda, </a:t>
            </a:r>
            <a:r>
              <a:rPr lang="en-US" sz="1100" b="0" i="0" u="none" strike="noStrike" cap="none" dirty="0" err="1">
                <a:solidFill>
                  <a:schemeClr val="dk1"/>
                </a:solidFill>
                <a:latin typeface="Quattrocento Sans"/>
                <a:ea typeface="Quattrocento Sans"/>
                <a:cs typeface="Quattrocento Sans"/>
                <a:sym typeface="Quattrocento Sans"/>
              </a:rPr>
              <a:t>Huasco</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Olmué</a:t>
            </a:r>
            <a:r>
              <a:rPr lang="en-US" sz="1100" b="0" i="0" u="none" strike="noStrike" cap="none" dirty="0">
                <a:solidFill>
                  <a:schemeClr val="dk1"/>
                </a:solidFill>
                <a:latin typeface="Quattrocento Sans"/>
                <a:ea typeface="Quattrocento Sans"/>
                <a:cs typeface="Quattrocento Sans"/>
                <a:sym typeface="Quattrocento Sans"/>
              </a:rPr>
              <a:t>, El </a:t>
            </a:r>
            <a:r>
              <a:rPr lang="en-US" sz="1100" b="0" i="0" u="none" strike="noStrike" cap="none" dirty="0" err="1">
                <a:solidFill>
                  <a:schemeClr val="dk1"/>
                </a:solidFill>
                <a:latin typeface="Quattrocento Sans"/>
                <a:ea typeface="Quattrocento Sans"/>
                <a:cs typeface="Quattrocento Sans"/>
                <a:sym typeface="Quattrocento Sans"/>
              </a:rPr>
              <a:t>Tabo</a:t>
            </a:r>
            <a:r>
              <a:rPr lang="en-US" sz="1100" b="0" i="0" u="none" strike="noStrike" cap="none" dirty="0">
                <a:solidFill>
                  <a:schemeClr val="dk1"/>
                </a:solidFill>
                <a:latin typeface="Quattrocento Sans"/>
                <a:ea typeface="Quattrocento Sans"/>
                <a:cs typeface="Quattrocento Sans"/>
                <a:sym typeface="Quattrocento Sans"/>
              </a:rPr>
              <a:t>, San Miguel, </a:t>
            </a:r>
            <a:r>
              <a:rPr lang="en-US" sz="1100" b="0" i="0" u="none" strike="noStrike" cap="none" dirty="0" err="1">
                <a:solidFill>
                  <a:schemeClr val="dk1"/>
                </a:solidFill>
                <a:latin typeface="Quattrocento Sans"/>
                <a:ea typeface="Quattrocento Sans"/>
                <a:cs typeface="Quattrocento Sans"/>
                <a:sym typeface="Quattrocento Sans"/>
              </a:rPr>
              <a:t>Paredones</a:t>
            </a:r>
            <a:r>
              <a:rPr lang="en-US" sz="1100" b="0" i="0" u="none" strike="noStrike" cap="none" dirty="0">
                <a:solidFill>
                  <a:schemeClr val="dk1"/>
                </a:solidFill>
                <a:latin typeface="Quattrocento Sans"/>
                <a:ea typeface="Quattrocento Sans"/>
                <a:cs typeface="Quattrocento Sans"/>
                <a:sym typeface="Quattrocento Sans"/>
              </a:rPr>
              <a:t>, San Vicente, </a:t>
            </a:r>
            <a:r>
              <a:rPr lang="en-US" sz="1100" b="0" i="0" u="none" strike="noStrike" cap="none" dirty="0" err="1">
                <a:solidFill>
                  <a:schemeClr val="dk1"/>
                </a:solidFill>
                <a:latin typeface="Quattrocento Sans"/>
                <a:ea typeface="Quattrocento Sans"/>
                <a:cs typeface="Quattrocento Sans"/>
                <a:sym typeface="Quattrocento Sans"/>
              </a:rPr>
              <a:t>Vichuquén</a:t>
            </a:r>
            <a:r>
              <a:rPr lang="en-US" sz="1100" b="0" i="0" u="none" strike="noStrike" cap="none" dirty="0">
                <a:solidFill>
                  <a:schemeClr val="dk1"/>
                </a:solidFill>
                <a:latin typeface="Quattrocento Sans"/>
                <a:ea typeface="Quattrocento Sans"/>
                <a:cs typeface="Quattrocento Sans"/>
                <a:sym typeface="Quattrocento Sans"/>
              </a:rPr>
              <a:t>,  San Javier, Nacimiento, </a:t>
            </a:r>
            <a:r>
              <a:rPr lang="en-US" sz="1100" b="0" i="0" u="none" strike="noStrike" cap="none" dirty="0" err="1">
                <a:solidFill>
                  <a:schemeClr val="dk1"/>
                </a:solidFill>
                <a:latin typeface="Quattrocento Sans"/>
                <a:ea typeface="Quattrocento Sans"/>
                <a:cs typeface="Quattrocento Sans"/>
                <a:sym typeface="Quattrocento Sans"/>
              </a:rPr>
              <a:t>Galvarino</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Ancud</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Coyhaique</a:t>
            </a:r>
            <a:endParaRPr sz="1100" b="0" i="0" u="none" strike="noStrike" cap="none" dirty="0">
              <a:solidFill>
                <a:schemeClr val="dk1"/>
              </a:solidFill>
              <a:latin typeface="Quattrocento Sans"/>
              <a:ea typeface="Quattrocento Sans"/>
              <a:cs typeface="Quattrocento Sans"/>
              <a:sym typeface="Quattrocento Sans"/>
            </a:endParaRPr>
          </a:p>
          <a:p>
            <a:pPr marL="0" marR="0" lvl="0" indent="0" algn="just" rtl="0">
              <a:lnSpc>
                <a:spcPct val="115000"/>
              </a:lnSpc>
              <a:spcBef>
                <a:spcPts val="0"/>
              </a:spcBef>
              <a:spcAft>
                <a:spcPts val="0"/>
              </a:spcAft>
              <a:buNone/>
            </a:pPr>
            <a:r>
              <a:rPr lang="en-US" sz="1100" b="0" i="0" u="none" strike="noStrike" cap="none" dirty="0">
                <a:solidFill>
                  <a:schemeClr val="dk1"/>
                </a:solidFill>
                <a:latin typeface="Quattrocento Sans"/>
                <a:ea typeface="Quattrocento Sans"/>
                <a:cs typeface="Quattrocento Sans"/>
                <a:sym typeface="Quattrocento Sans"/>
              </a:rPr>
              <a:t> </a:t>
            </a:r>
            <a:endParaRPr sz="1100" b="0" i="0" u="none" strike="noStrike" cap="none" dirty="0">
              <a:solidFill>
                <a:schemeClr val="dk1"/>
              </a:solidFill>
              <a:latin typeface="Quattrocento Sans"/>
              <a:ea typeface="Quattrocento Sans"/>
              <a:cs typeface="Quattrocento Sans"/>
              <a:sym typeface="Quattrocento Sans"/>
            </a:endParaRPr>
          </a:p>
          <a:p>
            <a:pPr marL="0" marR="0" lvl="0" indent="0" algn="just" rtl="0">
              <a:spcBef>
                <a:spcPts val="0"/>
              </a:spcBef>
              <a:spcAft>
                <a:spcPts val="0"/>
              </a:spcAft>
              <a:buClr>
                <a:schemeClr val="dk1"/>
              </a:buClr>
              <a:buSzPts val="1100"/>
              <a:buFont typeface="Calibri"/>
              <a:buNone/>
            </a:pPr>
            <a:endParaRPr sz="1100" b="0" i="0" u="none" strike="noStrike" cap="none" dirty="0">
              <a:solidFill>
                <a:schemeClr val="dk1"/>
              </a:solidFill>
              <a:latin typeface="Quattrocento Sans"/>
              <a:ea typeface="Quattrocento Sans"/>
              <a:cs typeface="Quattrocento Sans"/>
              <a:sym typeface="Quattrocento Sans"/>
            </a:endParaRPr>
          </a:p>
        </p:txBody>
      </p:sp>
      <p:sp>
        <p:nvSpPr>
          <p:cNvPr id="72" name="Google Shape;72;p2"/>
          <p:cNvSpPr/>
          <p:nvPr/>
        </p:nvSpPr>
        <p:spPr>
          <a:xfrm>
            <a:off x="1781998" y="3647995"/>
            <a:ext cx="4498938" cy="938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Quattrocento Sans"/>
              <a:buNone/>
            </a:pPr>
            <a:r>
              <a:rPr lang="en-US" sz="1100" b="0" i="0" u="none" strike="noStrike" cap="none" dirty="0" err="1">
                <a:solidFill>
                  <a:schemeClr val="dk1"/>
                </a:solidFill>
                <a:latin typeface="Quattrocento Sans"/>
                <a:ea typeface="Quattrocento Sans"/>
                <a:cs typeface="Quattrocento Sans"/>
                <a:sym typeface="Quattrocento Sans"/>
              </a:rPr>
              <a:t>Metodología</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Cuantitativa</a:t>
            </a:r>
            <a:r>
              <a:rPr lang="en-US" sz="1100" b="0" i="0" u="none" strike="noStrike" cap="none" dirty="0">
                <a:solidFill>
                  <a:schemeClr val="dk1"/>
                </a:solidFill>
                <a:latin typeface="Quattrocento Sans"/>
                <a:ea typeface="Quattrocento Sans"/>
                <a:cs typeface="Quattrocento Sans"/>
                <a:sym typeface="Quattrocento Sans"/>
              </a:rPr>
              <a:t>:</a:t>
            </a:r>
            <a:endParaRPr dirty="0"/>
          </a:p>
          <a:p>
            <a:pPr marL="171450" marR="0" lvl="0" indent="-171450" algn="just" rtl="0">
              <a:spcBef>
                <a:spcPts val="0"/>
              </a:spcBef>
              <a:spcAft>
                <a:spcPts val="0"/>
              </a:spcAft>
              <a:buClr>
                <a:schemeClr val="dk1"/>
              </a:buClr>
              <a:buSzPts val="1100"/>
              <a:buFont typeface="Arial"/>
              <a:buChar char="•"/>
            </a:pPr>
            <a:r>
              <a:rPr lang="en-US" sz="1100" b="0" i="0" u="none" strike="noStrike" cap="none" dirty="0" err="1">
                <a:solidFill>
                  <a:schemeClr val="dk1"/>
                </a:solidFill>
                <a:latin typeface="Quattrocento Sans"/>
                <a:ea typeface="Quattrocento Sans"/>
                <a:cs typeface="Quattrocento Sans"/>
                <a:sym typeface="Quattrocento Sans"/>
              </a:rPr>
              <a:t>Levantamiento</a:t>
            </a:r>
            <a:r>
              <a:rPr lang="en-US" sz="1100" b="0" i="0" u="none" strike="noStrike" cap="none" dirty="0">
                <a:solidFill>
                  <a:schemeClr val="dk1"/>
                </a:solidFill>
                <a:latin typeface="Quattrocento Sans"/>
                <a:ea typeface="Quattrocento Sans"/>
                <a:cs typeface="Quattrocento Sans"/>
                <a:sym typeface="Quattrocento Sans"/>
              </a:rPr>
              <a:t> de </a:t>
            </a:r>
            <a:r>
              <a:rPr lang="en-US" sz="1100" b="0" i="0" u="none" strike="noStrike" cap="none" dirty="0" err="1">
                <a:solidFill>
                  <a:schemeClr val="dk1"/>
                </a:solidFill>
                <a:latin typeface="Quattrocento Sans"/>
                <a:ea typeface="Quattrocento Sans"/>
                <a:cs typeface="Quattrocento Sans"/>
                <a:sym typeface="Quattrocento Sans"/>
              </a:rPr>
              <a:t>trámites</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realizados</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por</a:t>
            </a:r>
            <a:r>
              <a:rPr lang="en-US" sz="1100" b="0" i="0" u="none" strike="noStrike" cap="none" dirty="0">
                <a:solidFill>
                  <a:schemeClr val="dk1"/>
                </a:solidFill>
                <a:latin typeface="Quattrocento Sans"/>
                <a:ea typeface="Quattrocento Sans"/>
                <a:cs typeface="Quattrocento Sans"/>
                <a:sym typeface="Quattrocento Sans"/>
              </a:rPr>
              <a:t> DEL</a:t>
            </a:r>
            <a:endParaRPr dirty="0"/>
          </a:p>
          <a:p>
            <a:pPr marL="171450" marR="0" lvl="0" indent="-171450" algn="just" rtl="0">
              <a:spcBef>
                <a:spcPts val="0"/>
              </a:spcBef>
              <a:spcAft>
                <a:spcPts val="0"/>
              </a:spcAft>
              <a:buClr>
                <a:schemeClr val="dk1"/>
              </a:buClr>
              <a:buSzPts val="1100"/>
              <a:buFont typeface="Arial"/>
              <a:buChar char="•"/>
            </a:pPr>
            <a:r>
              <a:rPr lang="en-US" sz="1100" b="0" i="0" u="none" strike="noStrike" cap="none" dirty="0" err="1">
                <a:solidFill>
                  <a:schemeClr val="dk1"/>
                </a:solidFill>
                <a:latin typeface="Quattrocento Sans"/>
                <a:ea typeface="Quattrocento Sans"/>
                <a:cs typeface="Quattrocento Sans"/>
                <a:sym typeface="Quattrocento Sans"/>
              </a:rPr>
              <a:t>Levantamiento</a:t>
            </a:r>
            <a:r>
              <a:rPr lang="en-US" sz="1100" b="0" i="0" u="none" strike="noStrike" cap="none" dirty="0">
                <a:solidFill>
                  <a:schemeClr val="dk1"/>
                </a:solidFill>
                <a:latin typeface="Quattrocento Sans"/>
                <a:ea typeface="Quattrocento Sans"/>
                <a:cs typeface="Quattrocento Sans"/>
                <a:sym typeface="Quattrocento Sans"/>
              </a:rPr>
              <a:t> del total de </a:t>
            </a:r>
            <a:r>
              <a:rPr lang="en-US" sz="1100" b="0" i="0" u="none" strike="noStrike" cap="none" dirty="0" err="1">
                <a:solidFill>
                  <a:schemeClr val="dk1"/>
                </a:solidFill>
                <a:latin typeface="Quattrocento Sans"/>
                <a:ea typeface="Quattrocento Sans"/>
                <a:cs typeface="Quattrocento Sans"/>
                <a:sym typeface="Quattrocento Sans"/>
              </a:rPr>
              <a:t>trámites</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realizados</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por</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cada</a:t>
            </a:r>
            <a:r>
              <a:rPr lang="en-US" sz="1100" b="0" i="0" u="none" strike="noStrike" cap="none" dirty="0">
                <a:solidFill>
                  <a:schemeClr val="dk1"/>
                </a:solidFill>
                <a:latin typeface="Quattrocento Sans"/>
                <a:ea typeface="Quattrocento Sans"/>
                <a:cs typeface="Quattrocento Sans"/>
                <a:sym typeface="Quattrocento Sans"/>
              </a:rPr>
              <a:t> Dom.</a:t>
            </a:r>
            <a:endParaRPr dirty="0"/>
          </a:p>
          <a:p>
            <a:pPr marL="171450" marR="0" lvl="0" indent="-171450" algn="just" rtl="0">
              <a:spcBef>
                <a:spcPts val="0"/>
              </a:spcBef>
              <a:spcAft>
                <a:spcPts val="0"/>
              </a:spcAft>
              <a:buClr>
                <a:schemeClr val="dk1"/>
              </a:buClr>
              <a:buSzPts val="1100"/>
              <a:buFont typeface="Arial"/>
              <a:buChar char="•"/>
            </a:pPr>
            <a:r>
              <a:rPr lang="en-US" sz="1100" b="0" i="0" u="none" strike="noStrike" cap="none" dirty="0" err="1">
                <a:solidFill>
                  <a:schemeClr val="dk1"/>
                </a:solidFill>
                <a:latin typeface="Quattrocento Sans"/>
                <a:ea typeface="Quattrocento Sans"/>
                <a:cs typeface="Quattrocento Sans"/>
                <a:sym typeface="Quattrocento Sans"/>
              </a:rPr>
              <a:t>Cálculo</a:t>
            </a:r>
            <a:r>
              <a:rPr lang="en-US" sz="1100" b="0" i="0" u="none" strike="noStrike" cap="none" dirty="0">
                <a:solidFill>
                  <a:schemeClr val="dk1"/>
                </a:solidFill>
                <a:latin typeface="Quattrocento Sans"/>
                <a:ea typeface="Quattrocento Sans"/>
                <a:cs typeface="Quattrocento Sans"/>
                <a:sym typeface="Quattrocento Sans"/>
              </a:rPr>
              <a:t> de la Tasa de </a:t>
            </a:r>
            <a:r>
              <a:rPr lang="en-US" sz="1100" b="0" i="0" u="none" strike="noStrike" cap="none" dirty="0" err="1">
                <a:solidFill>
                  <a:schemeClr val="dk1"/>
                </a:solidFill>
                <a:latin typeface="Quattrocento Sans"/>
                <a:ea typeface="Quattrocento Sans"/>
                <a:cs typeface="Quattrocento Sans"/>
                <a:sym typeface="Quattrocento Sans"/>
              </a:rPr>
              <a:t>Digitalización</a:t>
            </a:r>
            <a:endParaRPr dirty="0"/>
          </a:p>
          <a:p>
            <a:pPr marL="171450" marR="0" lvl="0" indent="-171450" algn="just" rtl="0">
              <a:spcBef>
                <a:spcPts val="0"/>
              </a:spcBef>
              <a:spcAft>
                <a:spcPts val="0"/>
              </a:spcAft>
              <a:buClr>
                <a:schemeClr val="dk1"/>
              </a:buClr>
              <a:buSzPts val="1100"/>
              <a:buFont typeface="Arial"/>
              <a:buChar char="•"/>
            </a:pPr>
            <a:r>
              <a:rPr lang="en-US" sz="1100" b="0" i="0" u="none" strike="noStrike" cap="none" dirty="0" err="1">
                <a:solidFill>
                  <a:schemeClr val="dk1"/>
                </a:solidFill>
                <a:latin typeface="Quattrocento Sans"/>
                <a:ea typeface="Quattrocento Sans"/>
                <a:cs typeface="Quattrocento Sans"/>
                <a:sym typeface="Quattrocento Sans"/>
              </a:rPr>
              <a:t>Cálculo</a:t>
            </a:r>
            <a:r>
              <a:rPr lang="en-US" sz="1100" b="0" i="0" u="none" strike="noStrike" cap="none" dirty="0">
                <a:solidFill>
                  <a:schemeClr val="dk1"/>
                </a:solidFill>
                <a:latin typeface="Quattrocento Sans"/>
                <a:ea typeface="Quattrocento Sans"/>
                <a:cs typeface="Quattrocento Sans"/>
                <a:sym typeface="Quattrocento Sans"/>
              </a:rPr>
              <a:t> de </a:t>
            </a:r>
            <a:r>
              <a:rPr lang="en-US" sz="1100" b="0" i="0" u="none" strike="noStrike" cap="none" dirty="0" err="1">
                <a:solidFill>
                  <a:schemeClr val="dk1"/>
                </a:solidFill>
                <a:latin typeface="Quattrocento Sans"/>
                <a:ea typeface="Quattrocento Sans"/>
                <a:cs typeface="Quattrocento Sans"/>
                <a:sym typeface="Quattrocento Sans"/>
              </a:rPr>
              <a:t>trámites</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atrasados</a:t>
            </a:r>
            <a:r>
              <a:rPr lang="en-US" sz="1100" b="0" i="0" u="none" strike="noStrike" cap="none" dirty="0">
                <a:solidFill>
                  <a:schemeClr val="dk1"/>
                </a:solidFill>
                <a:latin typeface="Quattrocento Sans"/>
                <a:ea typeface="Quattrocento Sans"/>
                <a:cs typeface="Quattrocento Sans"/>
                <a:sym typeface="Quattrocento Sans"/>
              </a:rPr>
              <a:t> </a:t>
            </a:r>
            <a:r>
              <a:rPr lang="en-US" sz="1100" b="0" i="0" u="none" strike="noStrike" cap="none" dirty="0" err="1">
                <a:solidFill>
                  <a:schemeClr val="dk1"/>
                </a:solidFill>
                <a:latin typeface="Quattrocento Sans"/>
                <a:ea typeface="Quattrocento Sans"/>
                <a:cs typeface="Quattrocento Sans"/>
                <a:sym typeface="Quattrocento Sans"/>
              </a:rPr>
              <a:t>por</a:t>
            </a:r>
            <a:r>
              <a:rPr lang="en-US" sz="1100" b="0" i="0" u="none" strike="noStrike" cap="none" dirty="0">
                <a:solidFill>
                  <a:schemeClr val="dk1"/>
                </a:solidFill>
                <a:latin typeface="Quattrocento Sans"/>
                <a:ea typeface="Quattrocento Sans"/>
                <a:cs typeface="Quattrocento Sans"/>
                <a:sym typeface="Quattrocento Sans"/>
              </a:rPr>
              <a:t> DOM.</a:t>
            </a:r>
            <a:endParaRPr dirty="0"/>
          </a:p>
        </p:txBody>
      </p:sp>
      <p:sp>
        <p:nvSpPr>
          <p:cNvPr id="73" name="Google Shape;73;p2"/>
          <p:cNvSpPr/>
          <p:nvPr/>
        </p:nvSpPr>
        <p:spPr>
          <a:xfrm>
            <a:off x="1175520" y="3695519"/>
            <a:ext cx="521976" cy="4992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800"/>
              <a:buFont typeface="Calibri"/>
              <a:buNone/>
            </a:pPr>
            <a:r>
              <a:rPr lang="en-US" sz="1800" b="0" i="0" u="none" strike="noStrike" cap="none">
                <a:solidFill>
                  <a:srgbClr val="F2F2F2"/>
                </a:solidFill>
                <a:latin typeface="Calibri"/>
                <a:ea typeface="Calibri"/>
                <a:cs typeface="Calibri"/>
                <a:sym typeface="Calibri"/>
              </a:rPr>
              <a:t>1</a:t>
            </a:r>
            <a:endParaRPr/>
          </a:p>
        </p:txBody>
      </p:sp>
      <p:sp>
        <p:nvSpPr>
          <p:cNvPr id="74" name="Google Shape;74;p2"/>
          <p:cNvSpPr/>
          <p:nvPr/>
        </p:nvSpPr>
        <p:spPr>
          <a:xfrm>
            <a:off x="11406061" y="6095571"/>
            <a:ext cx="540000" cy="54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b="0" i="0" u="none" strike="noStrike" cap="none">
                <a:solidFill>
                  <a:srgbClr val="000000"/>
                </a:solidFill>
                <a:latin typeface="Calibri"/>
                <a:ea typeface="Calibri"/>
                <a:cs typeface="Calibri"/>
                <a:sym typeface="Calibri"/>
              </a:rPr>
              <a:t>1</a:t>
            </a:r>
            <a:endParaRPr sz="1500" b="0" i="0" u="none" strike="noStrike" cap="none">
              <a:solidFill>
                <a:srgbClr val="000000"/>
              </a:solidFill>
              <a:latin typeface="Calibri"/>
              <a:ea typeface="Calibri"/>
              <a:cs typeface="Calibri"/>
              <a:sym typeface="Calibri"/>
            </a:endParaRPr>
          </a:p>
        </p:txBody>
      </p:sp>
      <p:sp>
        <p:nvSpPr>
          <p:cNvPr id="75" name="Google Shape;75;p2"/>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76" name="Google Shape;76;p2"/>
          <p:cNvGrpSpPr/>
          <p:nvPr/>
        </p:nvGrpSpPr>
        <p:grpSpPr>
          <a:xfrm rot="-8509105">
            <a:off x="11341233" y="238153"/>
            <a:ext cx="729084" cy="576569"/>
            <a:chOff x="9507897" y="3508568"/>
            <a:chExt cx="1745332" cy="1380230"/>
          </a:xfrm>
        </p:grpSpPr>
        <p:sp>
          <p:nvSpPr>
            <p:cNvPr id="77" name="Google Shape;77;p2"/>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 name="Google Shape;78;p2"/>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0" name="Google Shape;80;p2"/>
          <p:cNvSpPr txBox="1"/>
          <p:nvPr/>
        </p:nvSpPr>
        <p:spPr>
          <a:xfrm>
            <a:off x="2484488" y="271150"/>
            <a:ext cx="752578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dirty="0" err="1">
                <a:solidFill>
                  <a:srgbClr val="453D2B"/>
                </a:solidFill>
                <a:latin typeface="Montserrat Medium"/>
                <a:ea typeface="Montserrat Medium"/>
                <a:cs typeface="Montserrat Medium"/>
                <a:sym typeface="Montserrat Medium"/>
              </a:rPr>
              <a:t>Objetivo</a:t>
            </a:r>
            <a:r>
              <a:rPr lang="en-US" sz="3200" b="1" i="0" u="none" strike="noStrike" cap="none" dirty="0">
                <a:solidFill>
                  <a:srgbClr val="453D2B"/>
                </a:solidFill>
                <a:latin typeface="Montserrat Medium"/>
                <a:ea typeface="Montserrat Medium"/>
                <a:cs typeface="Montserrat Medium"/>
                <a:sym typeface="Montserrat Medium"/>
              </a:rPr>
              <a:t> y </a:t>
            </a:r>
            <a:r>
              <a:rPr lang="en-US" sz="3200" b="1" i="0" u="none" strike="noStrike" cap="none" dirty="0" err="1">
                <a:solidFill>
                  <a:srgbClr val="453D2B"/>
                </a:solidFill>
                <a:latin typeface="Montserrat Medium"/>
                <a:ea typeface="Montserrat Medium"/>
                <a:cs typeface="Montserrat Medium"/>
                <a:sym typeface="Montserrat Medium"/>
              </a:rPr>
              <a:t>Metodología</a:t>
            </a:r>
            <a:r>
              <a:rPr lang="en-US" sz="3200" b="1" i="0" u="none" strike="noStrike" cap="none" dirty="0">
                <a:solidFill>
                  <a:srgbClr val="453D2B"/>
                </a:solidFill>
                <a:latin typeface="Montserrat Medium"/>
                <a:ea typeface="Montserrat Medium"/>
                <a:cs typeface="Montserrat Medium"/>
                <a:sym typeface="Montserrat Medium"/>
              </a:rPr>
              <a:t> del</a:t>
            </a:r>
            <a:r>
              <a:rPr lang="en-US" sz="3200" b="1" i="0" u="none" strike="noStrike" cap="none" dirty="0">
                <a:solidFill>
                  <a:srgbClr val="D48C93"/>
                </a:solidFill>
                <a:latin typeface="Montserrat Medium"/>
                <a:ea typeface="Montserrat Medium"/>
                <a:cs typeface="Montserrat Medium"/>
                <a:sym typeface="Montserrat Medium"/>
              </a:rPr>
              <a:t> </a:t>
            </a:r>
            <a:r>
              <a:rPr lang="en-US" sz="3200" b="1" i="0" u="none" strike="noStrike" cap="none" dirty="0" err="1">
                <a:solidFill>
                  <a:schemeClr val="dk1"/>
                </a:solidFill>
                <a:latin typeface="Montserrat Medium"/>
                <a:ea typeface="Montserrat Medium"/>
                <a:cs typeface="Montserrat Medium"/>
                <a:sym typeface="Montserrat Medium"/>
              </a:rPr>
              <a:t>Estudio</a:t>
            </a:r>
            <a:endParaRPr dirty="0"/>
          </a:p>
        </p:txBody>
      </p:sp>
      <p:sp>
        <p:nvSpPr>
          <p:cNvPr id="81" name="Google Shape;81;p2"/>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sp>
        <p:nvSpPr>
          <p:cNvPr id="82" name="Google Shape;82;p2"/>
          <p:cNvSpPr txBox="1"/>
          <p:nvPr/>
        </p:nvSpPr>
        <p:spPr>
          <a:xfrm flipH="1">
            <a:off x="1080745" y="1565660"/>
            <a:ext cx="5184000" cy="120032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1300" b="1" i="0" u="none" strike="noStrike" cap="none" dirty="0" err="1">
                <a:solidFill>
                  <a:schemeClr val="accent2"/>
                </a:solidFill>
                <a:latin typeface="Quattrocento Sans"/>
                <a:ea typeface="Quattrocento Sans"/>
                <a:cs typeface="Quattrocento Sans"/>
                <a:sym typeface="Quattrocento Sans"/>
              </a:rPr>
              <a:t>Objetivo</a:t>
            </a:r>
            <a:r>
              <a:rPr lang="en-US" sz="1300" b="1" i="0" u="none" strike="noStrike" cap="none" dirty="0">
                <a:solidFill>
                  <a:schemeClr val="accent2"/>
                </a:solidFill>
                <a:latin typeface="Quattrocento Sans"/>
                <a:ea typeface="Quattrocento Sans"/>
                <a:cs typeface="Quattrocento Sans"/>
                <a:sym typeface="Quattrocento Sans"/>
              </a:rPr>
              <a:t> General: </a:t>
            </a:r>
            <a:r>
              <a:rPr lang="en-US" sz="1300" b="0" i="0" u="none" strike="noStrike" cap="none" dirty="0" err="1">
                <a:solidFill>
                  <a:schemeClr val="dk1"/>
                </a:solidFill>
                <a:latin typeface="Quattrocento Sans"/>
                <a:ea typeface="Quattrocento Sans"/>
                <a:cs typeface="Quattrocento Sans"/>
                <a:sym typeface="Quattrocento Sans"/>
              </a:rPr>
              <a:t>Realizar</a:t>
            </a:r>
            <a:r>
              <a:rPr lang="en-US" sz="1300" b="0" i="0" u="none" strike="noStrike" cap="none" dirty="0">
                <a:solidFill>
                  <a:schemeClr val="dk1"/>
                </a:solidFill>
                <a:latin typeface="Quattrocento Sans"/>
                <a:ea typeface="Quattrocento Sans"/>
                <a:cs typeface="Quattrocento Sans"/>
                <a:sym typeface="Quattrocento Sans"/>
              </a:rPr>
              <a:t> un </a:t>
            </a:r>
            <a:r>
              <a:rPr lang="en-US" sz="1300" b="0" i="0" u="none" strike="noStrike" cap="none" dirty="0" err="1">
                <a:solidFill>
                  <a:schemeClr val="dk1"/>
                </a:solidFill>
                <a:latin typeface="Quattrocento Sans"/>
                <a:ea typeface="Quattrocento Sans"/>
                <a:cs typeface="Quattrocento Sans"/>
                <a:sym typeface="Quattrocento Sans"/>
              </a:rPr>
              <a:t>levantamiento</a:t>
            </a:r>
            <a:r>
              <a:rPr lang="en-US" sz="1300" b="0" i="0" u="none" strike="noStrike" cap="none" dirty="0">
                <a:solidFill>
                  <a:schemeClr val="dk1"/>
                </a:solidFill>
                <a:latin typeface="Quattrocento Sans"/>
                <a:ea typeface="Quattrocento Sans"/>
                <a:cs typeface="Quattrocento Sans"/>
                <a:sym typeface="Quattrocento Sans"/>
              </a:rPr>
              <a:t>, a </a:t>
            </a:r>
            <a:r>
              <a:rPr lang="en-US" sz="1300" b="0" i="0" u="none" strike="noStrike" cap="none" dirty="0" err="1">
                <a:solidFill>
                  <a:schemeClr val="dk1"/>
                </a:solidFill>
                <a:latin typeface="Quattrocento Sans"/>
                <a:ea typeface="Quattrocento Sans"/>
                <a:cs typeface="Quattrocento Sans"/>
                <a:sym typeface="Quattrocento Sans"/>
              </a:rPr>
              <a:t>través</a:t>
            </a:r>
            <a:r>
              <a:rPr lang="en-US" sz="1300" b="0" i="0" u="none" strike="noStrike" cap="none" dirty="0">
                <a:solidFill>
                  <a:schemeClr val="dk1"/>
                </a:solidFill>
                <a:latin typeface="Quattrocento Sans"/>
                <a:ea typeface="Quattrocento Sans"/>
                <a:cs typeface="Quattrocento Sans"/>
                <a:sym typeface="Quattrocento Sans"/>
              </a:rPr>
              <a:t> de </a:t>
            </a:r>
            <a:r>
              <a:rPr lang="en-US" sz="1300" b="0" i="0" u="none" strike="noStrike" cap="none" dirty="0" err="1">
                <a:solidFill>
                  <a:schemeClr val="dk1"/>
                </a:solidFill>
                <a:latin typeface="Quattrocento Sans"/>
                <a:ea typeface="Quattrocento Sans"/>
                <a:cs typeface="Quattrocento Sans"/>
                <a:sym typeface="Quattrocento Sans"/>
              </a:rPr>
              <a:t>fuentes</a:t>
            </a:r>
            <a:r>
              <a:rPr lang="en-US" sz="1300" b="0" i="0" u="none" strike="noStrike" cap="none" dirty="0">
                <a:solidFill>
                  <a:schemeClr val="dk1"/>
                </a:solidFill>
                <a:latin typeface="Quattrocento Sans"/>
                <a:ea typeface="Quattrocento Sans"/>
                <a:cs typeface="Quattrocento Sans"/>
                <a:sym typeface="Quattrocento Sans"/>
              </a:rPr>
              <a:t> de </a:t>
            </a:r>
            <a:r>
              <a:rPr lang="en-US" sz="1300" b="0" i="0" u="none" strike="noStrike" cap="none" dirty="0" err="1">
                <a:solidFill>
                  <a:schemeClr val="dk1"/>
                </a:solidFill>
                <a:latin typeface="Quattrocento Sans"/>
                <a:ea typeface="Quattrocento Sans"/>
                <a:cs typeface="Quattrocento Sans"/>
                <a:sym typeface="Quattrocento Sans"/>
              </a:rPr>
              <a:t>información</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secundarias</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así</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como</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primarias</a:t>
            </a:r>
            <a:r>
              <a:rPr lang="en-US" sz="1300" b="0" i="0" u="none" strike="noStrike" cap="none" dirty="0">
                <a:solidFill>
                  <a:schemeClr val="dk1"/>
                </a:solidFill>
                <a:latin typeface="Quattrocento Sans"/>
                <a:ea typeface="Quattrocento Sans"/>
                <a:cs typeface="Quattrocento Sans"/>
                <a:sym typeface="Quattrocento Sans"/>
              </a:rPr>
              <a:t> para </a:t>
            </a:r>
            <a:r>
              <a:rPr lang="en-US" sz="1300" b="0" i="0" u="none" strike="noStrike" cap="none" dirty="0" err="1">
                <a:solidFill>
                  <a:schemeClr val="dk1"/>
                </a:solidFill>
                <a:latin typeface="Quattrocento Sans"/>
                <a:ea typeface="Quattrocento Sans"/>
                <a:cs typeface="Quattrocento Sans"/>
                <a:sym typeface="Quattrocento Sans"/>
              </a:rPr>
              <a:t>estudiar</a:t>
            </a:r>
            <a:r>
              <a:rPr lang="en-US" sz="1300" b="0" i="0" u="none" strike="noStrike" cap="none" dirty="0">
                <a:solidFill>
                  <a:schemeClr val="dk1"/>
                </a:solidFill>
                <a:latin typeface="Quattrocento Sans"/>
                <a:ea typeface="Quattrocento Sans"/>
                <a:cs typeface="Quattrocento Sans"/>
                <a:sym typeface="Quattrocento Sans"/>
              </a:rPr>
              <a:t> y </a:t>
            </a:r>
            <a:r>
              <a:rPr lang="en-US" sz="1300" b="0" i="0" u="none" strike="noStrike" cap="none" dirty="0" err="1">
                <a:solidFill>
                  <a:schemeClr val="dk1"/>
                </a:solidFill>
                <a:latin typeface="Quattrocento Sans"/>
                <a:ea typeface="Quattrocento Sans"/>
                <a:cs typeface="Quattrocento Sans"/>
                <a:sym typeface="Quattrocento Sans"/>
              </a:rPr>
              <a:t>analizar</a:t>
            </a:r>
            <a:r>
              <a:rPr lang="en-US" sz="1300" b="0" i="0" u="none" strike="noStrike" cap="none" dirty="0">
                <a:solidFill>
                  <a:schemeClr val="dk1"/>
                </a:solidFill>
                <a:latin typeface="Quattrocento Sans"/>
                <a:ea typeface="Quattrocento Sans"/>
                <a:cs typeface="Quattrocento Sans"/>
                <a:sym typeface="Quattrocento Sans"/>
              </a:rPr>
              <a:t> la </a:t>
            </a:r>
            <a:r>
              <a:rPr lang="en-US" sz="1300" b="0" i="0" u="none" strike="noStrike" cap="none" dirty="0" err="1">
                <a:solidFill>
                  <a:schemeClr val="dk1"/>
                </a:solidFill>
                <a:latin typeface="Quattrocento Sans"/>
                <a:ea typeface="Quattrocento Sans"/>
                <a:cs typeface="Quattrocento Sans"/>
                <a:sym typeface="Quattrocento Sans"/>
              </a:rPr>
              <a:t>experiencia</a:t>
            </a:r>
            <a:r>
              <a:rPr lang="en-US" sz="1300" b="0" i="0" u="none" strike="noStrike" cap="none" dirty="0">
                <a:solidFill>
                  <a:schemeClr val="dk1"/>
                </a:solidFill>
                <a:latin typeface="Quattrocento Sans"/>
                <a:ea typeface="Quattrocento Sans"/>
                <a:cs typeface="Quattrocento Sans"/>
                <a:sym typeface="Quattrocento Sans"/>
              </a:rPr>
              <a:t> de </a:t>
            </a:r>
            <a:r>
              <a:rPr lang="en-US" sz="1300" b="0" i="0" u="none" strike="noStrike" cap="none" dirty="0" err="1">
                <a:solidFill>
                  <a:schemeClr val="dk1"/>
                </a:solidFill>
                <a:latin typeface="Quattrocento Sans"/>
                <a:ea typeface="Quattrocento Sans"/>
                <a:cs typeface="Quattrocento Sans"/>
                <a:sym typeface="Quattrocento Sans"/>
              </a:rPr>
              <a:t>usuarios</a:t>
            </a:r>
            <a:r>
              <a:rPr lang="en-US" sz="1300" b="0" i="0" u="none" strike="noStrike" cap="none" dirty="0">
                <a:solidFill>
                  <a:schemeClr val="dk1"/>
                </a:solidFill>
                <a:latin typeface="Quattrocento Sans"/>
                <a:ea typeface="Quattrocento Sans"/>
                <a:cs typeface="Quattrocento Sans"/>
                <a:sym typeface="Quattrocento Sans"/>
              </a:rPr>
              <a:t> finales de la </a:t>
            </a:r>
            <a:r>
              <a:rPr lang="en-US" sz="1300" b="0" i="0" u="none" strike="noStrike" cap="none" dirty="0" err="1">
                <a:solidFill>
                  <a:schemeClr val="dk1"/>
                </a:solidFill>
                <a:latin typeface="Quattrocento Sans"/>
                <a:ea typeface="Quattrocento Sans"/>
                <a:cs typeface="Quattrocento Sans"/>
                <a:sym typeface="Quattrocento Sans"/>
              </a:rPr>
              <a:t>plataforma</a:t>
            </a:r>
            <a:r>
              <a:rPr lang="en-US" sz="1300" b="0" i="0" u="none" strike="noStrike" cap="none" dirty="0">
                <a:solidFill>
                  <a:schemeClr val="dk1"/>
                </a:solidFill>
                <a:latin typeface="Quattrocento Sans"/>
                <a:ea typeface="Quattrocento Sans"/>
                <a:cs typeface="Quattrocento Sans"/>
                <a:sym typeface="Quattrocento Sans"/>
              </a:rPr>
              <a:t> Dom </a:t>
            </a:r>
            <a:r>
              <a:rPr lang="en-US" sz="1300" b="0" i="0" u="none" strike="noStrike" cap="none" dirty="0" err="1">
                <a:solidFill>
                  <a:schemeClr val="dk1"/>
                </a:solidFill>
                <a:latin typeface="Quattrocento Sans"/>
                <a:ea typeface="Quattrocento Sans"/>
                <a:cs typeface="Quattrocento Sans"/>
                <a:sym typeface="Quattrocento Sans"/>
              </a:rPr>
              <a:t>en</a:t>
            </a:r>
            <a:r>
              <a:rPr lang="en-US" sz="1300" b="0" i="0" u="none" strike="noStrike" cap="none" dirty="0">
                <a:solidFill>
                  <a:schemeClr val="dk1"/>
                </a:solidFill>
                <a:latin typeface="Quattrocento Sans"/>
                <a:ea typeface="Quattrocento Sans"/>
                <a:cs typeface="Quattrocento Sans"/>
                <a:sym typeface="Quattrocento Sans"/>
              </a:rPr>
              <a:t> Línea (DEL), tanto </a:t>
            </a:r>
            <a:r>
              <a:rPr lang="en-US" sz="1300" b="0" i="0" u="none" strike="noStrike" cap="none" dirty="0" err="1">
                <a:solidFill>
                  <a:schemeClr val="dk1"/>
                </a:solidFill>
                <a:latin typeface="Quattrocento Sans"/>
                <a:ea typeface="Quattrocento Sans"/>
                <a:cs typeface="Quattrocento Sans"/>
                <a:sym typeface="Quattrocento Sans"/>
              </a:rPr>
              <a:t>en</a:t>
            </a:r>
            <a:r>
              <a:rPr lang="en-US" sz="1300" b="0" i="0" u="none" strike="noStrike" cap="none" dirty="0">
                <a:solidFill>
                  <a:schemeClr val="dk1"/>
                </a:solidFill>
                <a:latin typeface="Quattrocento Sans"/>
                <a:ea typeface="Quattrocento Sans"/>
                <a:cs typeface="Quattrocento Sans"/>
                <a:sym typeface="Quattrocento Sans"/>
              </a:rPr>
              <a:t> las </a:t>
            </a:r>
            <a:r>
              <a:rPr lang="en-US" sz="1300" b="0" i="0" u="none" strike="noStrike" cap="none" dirty="0" err="1">
                <a:solidFill>
                  <a:schemeClr val="dk1"/>
                </a:solidFill>
                <a:latin typeface="Quattrocento Sans"/>
                <a:ea typeface="Quattrocento Sans"/>
                <a:cs typeface="Quattrocento Sans"/>
                <a:sym typeface="Quattrocento Sans"/>
              </a:rPr>
              <a:t>direcciones</a:t>
            </a:r>
            <a:r>
              <a:rPr lang="en-US" sz="1300" b="0" i="0" u="none" strike="noStrike" cap="none" dirty="0">
                <a:solidFill>
                  <a:schemeClr val="dk1"/>
                </a:solidFill>
                <a:latin typeface="Quattrocento Sans"/>
                <a:ea typeface="Quattrocento Sans"/>
                <a:cs typeface="Quattrocento Sans"/>
                <a:sym typeface="Quattrocento Sans"/>
              </a:rPr>
              <a:t> de </a:t>
            </a:r>
            <a:r>
              <a:rPr lang="en-US" sz="1300" b="0" i="0" u="none" strike="noStrike" cap="none" dirty="0" err="1">
                <a:solidFill>
                  <a:schemeClr val="dk1"/>
                </a:solidFill>
                <a:latin typeface="Quattrocento Sans"/>
                <a:ea typeface="Quattrocento Sans"/>
                <a:cs typeface="Quattrocento Sans"/>
                <a:sym typeface="Quattrocento Sans"/>
              </a:rPr>
              <a:t>Obras</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Municipales</a:t>
            </a:r>
            <a:r>
              <a:rPr lang="en-US" sz="1300" b="0" i="0" u="none" strike="noStrike" cap="none" dirty="0">
                <a:solidFill>
                  <a:schemeClr val="dk1"/>
                </a:solidFill>
                <a:latin typeface="Quattrocento Sans"/>
                <a:ea typeface="Quattrocento Sans"/>
                <a:cs typeface="Quattrocento Sans"/>
                <a:sym typeface="Quattrocento Sans"/>
              </a:rPr>
              <a:t> (DOM) </a:t>
            </a:r>
            <a:r>
              <a:rPr lang="en-US" sz="1300" b="0" i="0" u="none" strike="noStrike" cap="none" dirty="0" err="1">
                <a:solidFill>
                  <a:schemeClr val="dk1"/>
                </a:solidFill>
                <a:latin typeface="Quattrocento Sans"/>
                <a:ea typeface="Quattrocento Sans"/>
                <a:cs typeface="Quattrocento Sans"/>
                <a:sym typeface="Quattrocento Sans"/>
              </a:rPr>
              <a:t>como</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en</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oficinas</a:t>
            </a:r>
            <a:r>
              <a:rPr lang="en-US" sz="1300" b="0" i="0" u="none" strike="noStrike" cap="none" dirty="0">
                <a:solidFill>
                  <a:schemeClr val="dk1"/>
                </a:solidFill>
                <a:latin typeface="Quattrocento Sans"/>
                <a:ea typeface="Quattrocento Sans"/>
                <a:cs typeface="Quattrocento Sans"/>
                <a:sym typeface="Quattrocento Sans"/>
              </a:rPr>
              <a:t> de </a:t>
            </a:r>
            <a:r>
              <a:rPr lang="en-US" sz="1300" b="0" i="0" u="none" strike="noStrike" cap="none" dirty="0" err="1">
                <a:solidFill>
                  <a:schemeClr val="dk1"/>
                </a:solidFill>
                <a:latin typeface="Quattrocento Sans"/>
                <a:ea typeface="Quattrocento Sans"/>
                <a:cs typeface="Quattrocento Sans"/>
                <a:sym typeface="Quattrocento Sans"/>
              </a:rPr>
              <a:t>proyectistas</a:t>
            </a:r>
            <a:r>
              <a:rPr lang="en-US" sz="1300" b="0" i="0" u="none" strike="noStrike" cap="none" dirty="0">
                <a:solidFill>
                  <a:schemeClr val="dk1"/>
                </a:solidFill>
                <a:latin typeface="Quattrocento Sans"/>
                <a:ea typeface="Quattrocento Sans"/>
                <a:cs typeface="Quattrocento Sans"/>
                <a:sym typeface="Quattrocento Sans"/>
              </a:rPr>
              <a:t> y </a:t>
            </a:r>
            <a:r>
              <a:rPr lang="en-US" sz="1300" b="0" i="0" u="none" strike="noStrike" cap="none" dirty="0" err="1">
                <a:solidFill>
                  <a:schemeClr val="dk1"/>
                </a:solidFill>
                <a:latin typeface="Quattrocento Sans"/>
                <a:ea typeface="Quattrocento Sans"/>
                <a:cs typeface="Quattrocento Sans"/>
                <a:sym typeface="Quattrocento Sans"/>
              </a:rPr>
              <a:t>arquitectos</a:t>
            </a:r>
            <a:r>
              <a:rPr lang="en-US" sz="1300" b="0" i="0" u="none" strike="noStrike" cap="none" dirty="0">
                <a:solidFill>
                  <a:schemeClr val="dk1"/>
                </a:solidFill>
                <a:latin typeface="Quattrocento Sans"/>
                <a:ea typeface="Quattrocento Sans"/>
                <a:cs typeface="Quattrocento Sans"/>
                <a:sym typeface="Quattrocento Sans"/>
              </a:rPr>
              <a:t> que </a:t>
            </a:r>
            <a:r>
              <a:rPr lang="en-US" sz="1300" b="0" i="0" u="none" strike="noStrike" cap="none" dirty="0" err="1">
                <a:solidFill>
                  <a:schemeClr val="dk1"/>
                </a:solidFill>
                <a:latin typeface="Quattrocento Sans"/>
                <a:ea typeface="Quattrocento Sans"/>
                <a:cs typeface="Quattrocento Sans"/>
                <a:sym typeface="Quattrocento Sans"/>
              </a:rPr>
              <a:t>realizan</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habitualmente</a:t>
            </a:r>
            <a:r>
              <a:rPr lang="en-US" sz="1300" b="0" i="0" u="none" strike="noStrike" cap="none" dirty="0">
                <a:solidFill>
                  <a:schemeClr val="dk1"/>
                </a:solidFill>
                <a:latin typeface="Quattrocento Sans"/>
                <a:ea typeface="Quattrocento Sans"/>
                <a:cs typeface="Quattrocento Sans"/>
                <a:sym typeface="Quattrocento Sans"/>
              </a:rPr>
              <a:t> </a:t>
            </a:r>
            <a:r>
              <a:rPr lang="en-US" sz="1300" b="0" i="0" u="none" strike="noStrike" cap="none" dirty="0" err="1">
                <a:solidFill>
                  <a:schemeClr val="dk1"/>
                </a:solidFill>
                <a:latin typeface="Quattrocento Sans"/>
                <a:ea typeface="Quattrocento Sans"/>
                <a:cs typeface="Quattrocento Sans"/>
                <a:sym typeface="Quattrocento Sans"/>
              </a:rPr>
              <a:t>trámites</a:t>
            </a:r>
            <a:r>
              <a:rPr lang="en-US" sz="1300" b="0" i="0" u="none" strike="noStrike" cap="none" dirty="0">
                <a:solidFill>
                  <a:schemeClr val="dk1"/>
                </a:solidFill>
                <a:latin typeface="Quattrocento Sans"/>
                <a:ea typeface="Quattrocento Sans"/>
                <a:cs typeface="Quattrocento Sans"/>
                <a:sym typeface="Quattrocento Sans"/>
              </a:rPr>
              <a:t> a </a:t>
            </a:r>
            <a:r>
              <a:rPr lang="en-US" sz="1300" b="0" i="0" u="none" strike="noStrike" cap="none" dirty="0" err="1">
                <a:solidFill>
                  <a:schemeClr val="dk1"/>
                </a:solidFill>
                <a:latin typeface="Quattrocento Sans"/>
                <a:ea typeface="Quattrocento Sans"/>
                <a:cs typeface="Quattrocento Sans"/>
                <a:sym typeface="Quattrocento Sans"/>
              </a:rPr>
              <a:t>través</a:t>
            </a:r>
            <a:r>
              <a:rPr lang="en-US" sz="1300" b="0" i="0" u="none" strike="noStrike" cap="none" dirty="0">
                <a:solidFill>
                  <a:schemeClr val="dk1"/>
                </a:solidFill>
                <a:latin typeface="Quattrocento Sans"/>
                <a:ea typeface="Quattrocento Sans"/>
                <a:cs typeface="Quattrocento Sans"/>
                <a:sym typeface="Quattrocento Sans"/>
              </a:rPr>
              <a:t> de la </a:t>
            </a:r>
            <a:r>
              <a:rPr lang="en-US" sz="1300" b="0" i="0" u="none" strike="noStrike" cap="none" dirty="0" err="1">
                <a:solidFill>
                  <a:schemeClr val="dk1"/>
                </a:solidFill>
                <a:latin typeface="Quattrocento Sans"/>
                <a:ea typeface="Quattrocento Sans"/>
                <a:cs typeface="Quattrocento Sans"/>
                <a:sym typeface="Quattrocento Sans"/>
              </a:rPr>
              <a:t>plataforma</a:t>
            </a:r>
            <a:r>
              <a:rPr lang="en-US" sz="1300" b="0" i="0" u="none" strike="noStrike" cap="none" dirty="0">
                <a:solidFill>
                  <a:schemeClr val="dk1"/>
                </a:solidFill>
                <a:latin typeface="Quattrocento Sans"/>
                <a:ea typeface="Quattrocento Sans"/>
                <a:cs typeface="Quattrocento Sans"/>
                <a:sym typeface="Quattrocento Sans"/>
              </a:rPr>
              <a:t>.</a:t>
            </a:r>
            <a:endParaRPr dirty="0"/>
          </a:p>
        </p:txBody>
      </p:sp>
      <p:sp>
        <p:nvSpPr>
          <p:cNvPr id="83" name="Google Shape;83;p2"/>
          <p:cNvSpPr/>
          <p:nvPr/>
        </p:nvSpPr>
        <p:spPr>
          <a:xfrm rot="7613534" flipH="1">
            <a:off x="808641" y="1596357"/>
            <a:ext cx="189681" cy="173220"/>
          </a:xfrm>
          <a:prstGeom prst="bentArrow">
            <a:avLst>
              <a:gd name="adj1" fmla="val 25000"/>
              <a:gd name="adj2" fmla="val 25000"/>
              <a:gd name="adj3" fmla="val 25000"/>
              <a:gd name="adj4" fmla="val 4375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4" name="Google Shape;84;p2"/>
          <p:cNvSpPr/>
          <p:nvPr/>
        </p:nvSpPr>
        <p:spPr>
          <a:xfrm rot="7613534" flipH="1">
            <a:off x="808641" y="3277160"/>
            <a:ext cx="189681" cy="173220"/>
          </a:xfrm>
          <a:prstGeom prst="bentArrow">
            <a:avLst>
              <a:gd name="adj1" fmla="val 25000"/>
              <a:gd name="adj2" fmla="val 25000"/>
              <a:gd name="adj3" fmla="val 25000"/>
              <a:gd name="adj4" fmla="val 4375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85" name="Google Shape;85;p2"/>
          <p:cNvPicPr preferRelativeResize="0"/>
          <p:nvPr/>
        </p:nvPicPr>
        <p:blipFill rotWithShape="1">
          <a:blip r:embed="rId3">
            <a:alphaModFix/>
          </a:blip>
          <a:srcRect/>
          <a:stretch/>
        </p:blipFill>
        <p:spPr>
          <a:xfrm>
            <a:off x="6608536" y="1729297"/>
            <a:ext cx="3434231" cy="2021965"/>
          </a:xfrm>
          <a:prstGeom prst="rect">
            <a:avLst/>
          </a:prstGeom>
          <a:solidFill>
            <a:srgbClr val="ECECEC"/>
          </a:solidFill>
          <a:ln>
            <a:noFill/>
          </a:ln>
          <a:effectLst>
            <a:outerShdw blurRad="55000" dist="18000" dir="5400000" algn="tl" rotWithShape="0">
              <a:srgbClr val="000000">
                <a:alpha val="40000"/>
              </a:srgbClr>
            </a:outerShdw>
          </a:effectLst>
        </p:spPr>
      </p:pic>
      <p:grpSp>
        <p:nvGrpSpPr>
          <p:cNvPr id="86" name="Google Shape;86;p2"/>
          <p:cNvGrpSpPr/>
          <p:nvPr/>
        </p:nvGrpSpPr>
        <p:grpSpPr>
          <a:xfrm>
            <a:off x="8530330" y="2983031"/>
            <a:ext cx="3199050" cy="1901960"/>
            <a:chOff x="9051926" y="7845098"/>
            <a:chExt cx="3836988" cy="2281238"/>
          </a:xfrm>
        </p:grpSpPr>
        <p:sp>
          <p:nvSpPr>
            <p:cNvPr id="87" name="Google Shape;87;p2"/>
            <p:cNvSpPr/>
            <p:nvPr/>
          </p:nvSpPr>
          <p:spPr>
            <a:xfrm>
              <a:off x="9247189" y="7857798"/>
              <a:ext cx="3408363" cy="2255838"/>
            </a:xfrm>
            <a:custGeom>
              <a:avLst/>
              <a:gdLst/>
              <a:ahLst/>
              <a:cxnLst/>
              <a:rect l="l" t="t" r="r" b="b"/>
              <a:pathLst>
                <a:path w="278" h="184" extrusionOk="0">
                  <a:moveTo>
                    <a:pt x="277" y="176"/>
                  </a:moveTo>
                  <a:cubicBezTo>
                    <a:pt x="277" y="181"/>
                    <a:pt x="274" y="184"/>
                    <a:pt x="269" y="184"/>
                  </a:cubicBezTo>
                  <a:cubicBezTo>
                    <a:pt x="7" y="184"/>
                    <a:pt x="7" y="184"/>
                    <a:pt x="7" y="184"/>
                  </a:cubicBezTo>
                  <a:cubicBezTo>
                    <a:pt x="3" y="184"/>
                    <a:pt x="0" y="181"/>
                    <a:pt x="0" y="176"/>
                  </a:cubicBezTo>
                  <a:cubicBezTo>
                    <a:pt x="1" y="7"/>
                    <a:pt x="1" y="7"/>
                    <a:pt x="1" y="7"/>
                  </a:cubicBezTo>
                  <a:cubicBezTo>
                    <a:pt x="1" y="3"/>
                    <a:pt x="4" y="0"/>
                    <a:pt x="8" y="0"/>
                  </a:cubicBezTo>
                  <a:cubicBezTo>
                    <a:pt x="270" y="0"/>
                    <a:pt x="270" y="0"/>
                    <a:pt x="270" y="0"/>
                  </a:cubicBezTo>
                  <a:cubicBezTo>
                    <a:pt x="275" y="0"/>
                    <a:pt x="278" y="3"/>
                    <a:pt x="278" y="7"/>
                  </a:cubicBezTo>
                  <a:lnTo>
                    <a:pt x="277" y="176"/>
                  </a:lnTo>
                  <a:close/>
                </a:path>
              </a:pathLst>
            </a:custGeom>
            <a:solidFill>
              <a:srgbClr val="D7D6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8" name="Google Shape;88;p2"/>
            <p:cNvSpPr/>
            <p:nvPr/>
          </p:nvSpPr>
          <p:spPr>
            <a:xfrm>
              <a:off x="9051926" y="9892973"/>
              <a:ext cx="3836988" cy="233363"/>
            </a:xfrm>
            <a:custGeom>
              <a:avLst/>
              <a:gdLst/>
              <a:ahLst/>
              <a:cxnLst/>
              <a:rect l="l" t="t" r="r" b="b"/>
              <a:pathLst>
                <a:path w="313" h="19" extrusionOk="0">
                  <a:moveTo>
                    <a:pt x="313" y="0"/>
                  </a:moveTo>
                  <a:cubicBezTo>
                    <a:pt x="313" y="5"/>
                    <a:pt x="313" y="5"/>
                    <a:pt x="313" y="5"/>
                  </a:cubicBezTo>
                  <a:cubicBezTo>
                    <a:pt x="313" y="12"/>
                    <a:pt x="306" y="19"/>
                    <a:pt x="298" y="19"/>
                  </a:cubicBezTo>
                  <a:cubicBezTo>
                    <a:pt x="15" y="19"/>
                    <a:pt x="15" y="19"/>
                    <a:pt x="15" y="19"/>
                  </a:cubicBezTo>
                  <a:cubicBezTo>
                    <a:pt x="7" y="19"/>
                    <a:pt x="0" y="12"/>
                    <a:pt x="0" y="5"/>
                  </a:cubicBezTo>
                  <a:cubicBezTo>
                    <a:pt x="0" y="0"/>
                    <a:pt x="0" y="0"/>
                    <a:pt x="0" y="0"/>
                  </a:cubicBezTo>
                  <a:lnTo>
                    <a:pt x="313" y="0"/>
                  </a:lnTo>
                  <a:close/>
                </a:path>
              </a:pathLst>
            </a:custGeom>
            <a:solidFill>
              <a:srgbClr val="D7D6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9" name="Google Shape;89;p2"/>
            <p:cNvSpPr/>
            <p:nvPr/>
          </p:nvSpPr>
          <p:spPr>
            <a:xfrm>
              <a:off x="9051926" y="9892973"/>
              <a:ext cx="3836988" cy="98425"/>
            </a:xfrm>
            <a:custGeom>
              <a:avLst/>
              <a:gdLst/>
              <a:ahLst/>
              <a:cxnLst/>
              <a:rect l="l" t="t" r="r" b="b"/>
              <a:pathLst>
                <a:path w="313" h="8" extrusionOk="0">
                  <a:moveTo>
                    <a:pt x="1" y="8"/>
                  </a:moveTo>
                  <a:cubicBezTo>
                    <a:pt x="0" y="7"/>
                    <a:pt x="0" y="6"/>
                    <a:pt x="0" y="5"/>
                  </a:cubicBezTo>
                  <a:cubicBezTo>
                    <a:pt x="0" y="0"/>
                    <a:pt x="0" y="0"/>
                    <a:pt x="0" y="0"/>
                  </a:cubicBezTo>
                  <a:cubicBezTo>
                    <a:pt x="313" y="0"/>
                    <a:pt x="313" y="0"/>
                    <a:pt x="313" y="0"/>
                  </a:cubicBezTo>
                  <a:cubicBezTo>
                    <a:pt x="313" y="5"/>
                    <a:pt x="313" y="5"/>
                    <a:pt x="313" y="5"/>
                  </a:cubicBezTo>
                  <a:cubicBezTo>
                    <a:pt x="313" y="6"/>
                    <a:pt x="312" y="7"/>
                    <a:pt x="312" y="8"/>
                  </a:cubicBezTo>
                  <a:lnTo>
                    <a:pt x="1" y="8"/>
                  </a:lnTo>
                  <a:close/>
                </a:path>
              </a:pathLst>
            </a:custGeom>
            <a:solidFill>
              <a:srgbClr val="C9C9C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0" name="Google Shape;90;p2"/>
            <p:cNvSpPr/>
            <p:nvPr/>
          </p:nvSpPr>
          <p:spPr>
            <a:xfrm>
              <a:off x="9247189" y="7845098"/>
              <a:ext cx="3408363" cy="2060575"/>
            </a:xfrm>
            <a:custGeom>
              <a:avLst/>
              <a:gdLst/>
              <a:ahLst/>
              <a:cxnLst/>
              <a:rect l="l" t="t" r="r" b="b"/>
              <a:pathLst>
                <a:path w="278" h="168" extrusionOk="0">
                  <a:moveTo>
                    <a:pt x="270" y="9"/>
                  </a:moveTo>
                  <a:cubicBezTo>
                    <a:pt x="270" y="9"/>
                    <a:pt x="270" y="9"/>
                    <a:pt x="270" y="9"/>
                  </a:cubicBezTo>
                  <a:cubicBezTo>
                    <a:pt x="270" y="160"/>
                    <a:pt x="270" y="160"/>
                    <a:pt x="270" y="160"/>
                  </a:cubicBezTo>
                  <a:cubicBezTo>
                    <a:pt x="8" y="160"/>
                    <a:pt x="8" y="160"/>
                    <a:pt x="8" y="160"/>
                  </a:cubicBezTo>
                  <a:cubicBezTo>
                    <a:pt x="8" y="9"/>
                    <a:pt x="8" y="9"/>
                    <a:pt x="8" y="9"/>
                  </a:cubicBezTo>
                  <a:cubicBezTo>
                    <a:pt x="8" y="9"/>
                    <a:pt x="9" y="9"/>
                    <a:pt x="9" y="9"/>
                  </a:cubicBezTo>
                  <a:cubicBezTo>
                    <a:pt x="270" y="9"/>
                    <a:pt x="270" y="9"/>
                    <a:pt x="270" y="9"/>
                  </a:cubicBezTo>
                  <a:moveTo>
                    <a:pt x="271" y="0"/>
                  </a:moveTo>
                  <a:cubicBezTo>
                    <a:pt x="8" y="0"/>
                    <a:pt x="8" y="0"/>
                    <a:pt x="8" y="0"/>
                  </a:cubicBezTo>
                  <a:cubicBezTo>
                    <a:pt x="4" y="0"/>
                    <a:pt x="0" y="4"/>
                    <a:pt x="0" y="9"/>
                  </a:cubicBezTo>
                  <a:cubicBezTo>
                    <a:pt x="0" y="168"/>
                    <a:pt x="0" y="168"/>
                    <a:pt x="0" y="168"/>
                  </a:cubicBezTo>
                  <a:cubicBezTo>
                    <a:pt x="278" y="168"/>
                    <a:pt x="278" y="168"/>
                    <a:pt x="278" y="168"/>
                  </a:cubicBezTo>
                  <a:cubicBezTo>
                    <a:pt x="278" y="9"/>
                    <a:pt x="278" y="9"/>
                    <a:pt x="278" y="9"/>
                  </a:cubicBezTo>
                  <a:cubicBezTo>
                    <a:pt x="278" y="4"/>
                    <a:pt x="275" y="0"/>
                    <a:pt x="271" y="0"/>
                  </a:cubicBezTo>
                  <a:close/>
                </a:path>
              </a:pathLst>
            </a:custGeom>
            <a:solidFill>
              <a:srgbClr val="3B3C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91" name="Google Shape;91;p2"/>
          <p:cNvPicPr preferRelativeResize="0"/>
          <p:nvPr/>
        </p:nvPicPr>
        <p:blipFill rotWithShape="1">
          <a:blip r:embed="rId4">
            <a:alphaModFix/>
          </a:blip>
          <a:srcRect/>
          <a:stretch/>
        </p:blipFill>
        <p:spPr>
          <a:xfrm>
            <a:off x="8769968" y="3064504"/>
            <a:ext cx="2681699" cy="1559360"/>
          </a:xfrm>
          <a:prstGeom prst="rect">
            <a:avLst/>
          </a:prstGeom>
          <a:noFill/>
          <a:ln>
            <a:noFill/>
          </a:ln>
        </p:spPr>
      </p:pic>
      <p:sp>
        <p:nvSpPr>
          <p:cNvPr id="92" name="Google Shape;92;p2"/>
          <p:cNvSpPr txBox="1"/>
          <p:nvPr/>
        </p:nvSpPr>
        <p:spPr>
          <a:xfrm flipH="1">
            <a:off x="1080745" y="3235926"/>
            <a:ext cx="5184000" cy="20005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1300" b="1" i="0" u="none" strike="noStrike" cap="none" dirty="0" err="1">
                <a:solidFill>
                  <a:schemeClr val="accent2"/>
                </a:solidFill>
                <a:latin typeface="Quattrocento Sans"/>
                <a:ea typeface="Quattrocento Sans"/>
                <a:cs typeface="Quattrocento Sans"/>
                <a:sym typeface="Quattrocento Sans"/>
              </a:rPr>
              <a:t>Procedimiento</a:t>
            </a:r>
            <a:r>
              <a:rPr lang="en-US" sz="1300" b="1" i="0" u="none" strike="noStrike" cap="none" dirty="0">
                <a:solidFill>
                  <a:schemeClr val="accent2"/>
                </a:solidFill>
                <a:latin typeface="Quattrocento Sans"/>
                <a:ea typeface="Quattrocento Sans"/>
                <a:cs typeface="Quattrocento Sans"/>
                <a:sym typeface="Quattrocento Sans"/>
              </a:rPr>
              <a:t> </a:t>
            </a:r>
            <a:r>
              <a:rPr lang="en-US" sz="1300" b="1" i="0" u="none" strike="noStrike" cap="none" dirty="0" err="1">
                <a:solidFill>
                  <a:schemeClr val="accent2"/>
                </a:solidFill>
                <a:latin typeface="Quattrocento Sans"/>
                <a:ea typeface="Quattrocento Sans"/>
                <a:cs typeface="Quattrocento Sans"/>
                <a:sym typeface="Quattrocento Sans"/>
              </a:rPr>
              <a:t>Metodológico</a:t>
            </a:r>
            <a:r>
              <a:rPr lang="en-US" sz="1300" b="1" i="0" u="none" strike="noStrike" cap="none" dirty="0">
                <a:solidFill>
                  <a:schemeClr val="accent2"/>
                </a:solidFill>
                <a:latin typeface="Quattrocento Sans"/>
                <a:ea typeface="Quattrocento Sans"/>
                <a:cs typeface="Quattrocento Sans"/>
                <a:sym typeface="Quattrocento Sans"/>
              </a:rPr>
              <a:t>: </a:t>
            </a:r>
            <a:endParaRPr sz="1300" b="0" i="0" u="none" strike="noStrike" cap="none" dirty="0">
              <a:solidFill>
                <a:schemeClr val="dk1"/>
              </a:solidFill>
              <a:latin typeface="Quattrocento Sans"/>
              <a:ea typeface="Quattrocento Sans"/>
              <a:cs typeface="Quattrocento Sans"/>
              <a:sym typeface="Quattrocento Sans"/>
            </a:endParaRPr>
          </a:p>
        </p:txBody>
      </p:sp>
      <p:sp>
        <p:nvSpPr>
          <p:cNvPr id="93" name="Google Shape;93;p2"/>
          <p:cNvSpPr/>
          <p:nvPr/>
        </p:nvSpPr>
        <p:spPr>
          <a:xfrm>
            <a:off x="1175520" y="5042694"/>
            <a:ext cx="521976" cy="4992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800"/>
              <a:buFont typeface="Calibri"/>
              <a:buNone/>
            </a:pPr>
            <a:r>
              <a:rPr lang="en-US" sz="1800" b="0" i="0" u="none" strike="noStrike" cap="none">
                <a:solidFill>
                  <a:srgbClr val="F2F2F2"/>
                </a:solidFill>
                <a:latin typeface="Calibri"/>
                <a:ea typeface="Calibri"/>
                <a:cs typeface="Calibri"/>
                <a:sym typeface="Calibri"/>
              </a:rPr>
              <a:t>2</a:t>
            </a:r>
            <a:endParaRPr sz="1800" b="0" i="0" u="none" strike="noStrike" cap="none">
              <a:solidFill>
                <a:srgbClr val="F2F2F2"/>
              </a:solidFill>
              <a:latin typeface="Calibri"/>
              <a:ea typeface="Calibri"/>
              <a:cs typeface="Calibri"/>
              <a:sym typeface="Calibri"/>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0"/>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300" dirty="0">
                <a:latin typeface="Calibri"/>
                <a:ea typeface="Calibri"/>
                <a:cs typeface="Calibri"/>
                <a:sym typeface="Calibri"/>
              </a:rPr>
              <a:t>17</a:t>
            </a:r>
            <a:endParaRPr sz="1300" b="0" i="0" u="none" strike="noStrike" cap="none" dirty="0">
              <a:solidFill>
                <a:srgbClr val="000000"/>
              </a:solidFill>
              <a:latin typeface="Calibri"/>
              <a:ea typeface="Calibri"/>
              <a:cs typeface="Calibri"/>
              <a:sym typeface="Calibri"/>
            </a:endParaRPr>
          </a:p>
        </p:txBody>
      </p:sp>
      <p:sp>
        <p:nvSpPr>
          <p:cNvPr id="530" name="Google Shape;530;p20"/>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31" name="Google Shape;531;p20"/>
          <p:cNvGrpSpPr/>
          <p:nvPr/>
        </p:nvGrpSpPr>
        <p:grpSpPr>
          <a:xfrm rot="-8509105">
            <a:off x="11341233" y="238153"/>
            <a:ext cx="729084" cy="576569"/>
            <a:chOff x="9507897" y="3508568"/>
            <a:chExt cx="1745332" cy="1380230"/>
          </a:xfrm>
        </p:grpSpPr>
        <p:sp>
          <p:nvSpPr>
            <p:cNvPr id="532" name="Google Shape;532;p20"/>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3" name="Google Shape;533;p20"/>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4" name="Google Shape;534;p20"/>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35" name="Google Shape;535;p20"/>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Conclusiones y recomendaciones</a:t>
            </a:r>
            <a:endParaRPr sz="3200" b="1" i="0" u="none" strike="noStrike" cap="none">
              <a:solidFill>
                <a:srgbClr val="453D2B"/>
              </a:solidFill>
              <a:latin typeface="Montserrat Medium"/>
              <a:ea typeface="Montserrat Medium"/>
              <a:cs typeface="Montserrat Medium"/>
              <a:sym typeface="Montserrat Medium"/>
            </a:endParaRPr>
          </a:p>
        </p:txBody>
      </p:sp>
      <p:sp>
        <p:nvSpPr>
          <p:cNvPr id="536" name="Google Shape;536;p20"/>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537" name="Google Shape;537;p20"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graphicFrame>
        <p:nvGraphicFramePr>
          <p:cNvPr id="538" name="Google Shape;538;p20"/>
          <p:cNvGraphicFramePr/>
          <p:nvPr/>
        </p:nvGraphicFramePr>
        <p:xfrm>
          <a:off x="1075433" y="1571628"/>
          <a:ext cx="10296000" cy="3144393"/>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Incorporar reportes detallados descargables desde la plataforma</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a:t>Las </a:t>
                      </a:r>
                      <a:r>
                        <a:rPr lang="en-US" sz="1200" u="none" strike="noStrike" cap="none" dirty="0" err="1"/>
                        <a:t>direcciones</a:t>
                      </a:r>
                      <a:r>
                        <a:rPr lang="en-US" sz="1200" u="none" strike="noStrike" cap="none" dirty="0"/>
                        <a:t> de </a:t>
                      </a:r>
                      <a:r>
                        <a:rPr lang="en-US" sz="1200" u="none" strike="noStrike" cap="none" dirty="0" err="1"/>
                        <a:t>obra</a:t>
                      </a:r>
                      <a:r>
                        <a:rPr lang="en-US" sz="1200" u="none" strike="noStrike" cap="none" dirty="0"/>
                        <a:t> </a:t>
                      </a:r>
                      <a:r>
                        <a:rPr lang="en-US" sz="1200" u="none" strike="noStrike" cap="none" dirty="0" err="1"/>
                        <a:t>deben</a:t>
                      </a:r>
                      <a:r>
                        <a:rPr lang="en-US" sz="1200" u="none" strike="noStrike" cap="none" dirty="0"/>
                        <a:t> </a:t>
                      </a:r>
                      <a:r>
                        <a:rPr lang="en-US" sz="1200" u="none" strike="noStrike" cap="none" dirty="0" err="1"/>
                        <a:t>reportar</a:t>
                      </a:r>
                      <a:r>
                        <a:rPr lang="en-US" sz="1200" u="none" strike="noStrike" cap="none" dirty="0"/>
                        <a:t> </a:t>
                      </a:r>
                      <a:r>
                        <a:rPr lang="en-US" sz="1200" u="none" strike="noStrike" cap="none" dirty="0" err="1"/>
                        <a:t>mensualmente</a:t>
                      </a:r>
                      <a:r>
                        <a:rPr lang="en-US" sz="1200" u="none" strike="noStrike" cap="none" dirty="0"/>
                        <a:t> lo </a:t>
                      </a:r>
                      <a:r>
                        <a:rPr lang="en-US" sz="1200" u="none" strike="noStrike" cap="none" dirty="0" err="1"/>
                        <a:t>realizado</a:t>
                      </a:r>
                      <a:r>
                        <a:rPr lang="en-US" sz="1200" u="none" strike="noStrike" cap="none" dirty="0"/>
                        <a:t> a </a:t>
                      </a:r>
                      <a:r>
                        <a:rPr lang="en-US" sz="1200" u="none" strike="noStrike" cap="none" dirty="0" err="1"/>
                        <a:t>diferentes</a:t>
                      </a:r>
                      <a:r>
                        <a:rPr lang="en-US" sz="1200" u="none" strike="noStrike" cap="none" dirty="0"/>
                        <a:t> </a:t>
                      </a:r>
                      <a:r>
                        <a:rPr lang="en-US" sz="1200" u="none" strike="noStrike" cap="none" dirty="0" err="1"/>
                        <a:t>organismos</a:t>
                      </a:r>
                      <a:r>
                        <a:rPr lang="en-US" sz="1200" u="none" strike="noStrike" cap="none" dirty="0"/>
                        <a:t>, tales </a:t>
                      </a:r>
                      <a:r>
                        <a:rPr lang="en-US" sz="1200" u="none" strike="noStrike" cap="none" dirty="0" err="1"/>
                        <a:t>como</a:t>
                      </a:r>
                      <a:r>
                        <a:rPr lang="en-US" sz="1200" u="none" strike="noStrike" cap="none" dirty="0"/>
                        <a:t> SII, MINVU e </a:t>
                      </a:r>
                      <a:r>
                        <a:rPr lang="en-US" sz="1200" u="none" strike="noStrike" cap="none" dirty="0" err="1"/>
                        <a:t>incluso</a:t>
                      </a:r>
                      <a:r>
                        <a:rPr lang="en-US" sz="1200" u="none" strike="noStrike" cap="none" dirty="0"/>
                        <a:t> </a:t>
                      </a:r>
                      <a:r>
                        <a:rPr lang="en-US" sz="1200" u="none" strike="noStrike" cap="none" dirty="0" err="1"/>
                        <a:t>internamente</a:t>
                      </a:r>
                      <a:r>
                        <a:rPr lang="en-US" sz="1200" u="none" strike="noStrike" cap="none" dirty="0"/>
                        <a:t> </a:t>
                      </a:r>
                      <a:r>
                        <a:rPr lang="en-US" sz="1200" u="none" strike="noStrike" cap="none" dirty="0" err="1"/>
                        <a:t>dentro</a:t>
                      </a:r>
                      <a:r>
                        <a:rPr lang="en-US" sz="1200" u="none" strike="noStrike" cap="none" dirty="0"/>
                        <a:t> de </a:t>
                      </a:r>
                      <a:r>
                        <a:rPr lang="en-US" sz="1200" u="none" strike="noStrike" cap="none" dirty="0" err="1"/>
                        <a:t>los</a:t>
                      </a:r>
                      <a:r>
                        <a:rPr lang="en-US" sz="1200" u="none" strike="noStrike" cap="none" dirty="0"/>
                        <a:t> </a:t>
                      </a:r>
                      <a:r>
                        <a:rPr lang="en-US" sz="1200" u="none" strike="noStrike" cap="none" dirty="0" err="1"/>
                        <a:t>mismos</a:t>
                      </a:r>
                      <a:r>
                        <a:rPr lang="en-US" sz="1200" u="none" strike="noStrike" cap="none" dirty="0"/>
                        <a:t> municipios, </a:t>
                      </a:r>
                      <a:r>
                        <a:rPr lang="en-US" sz="1200" u="none" strike="noStrike" cap="none" dirty="0" err="1"/>
                        <a:t>pero</a:t>
                      </a:r>
                      <a:r>
                        <a:rPr lang="en-US" sz="1200" u="none" strike="noStrike" cap="none" dirty="0"/>
                        <a:t> para </a:t>
                      </a:r>
                      <a:r>
                        <a:rPr lang="en-US" sz="1200" u="none" strike="noStrike" cap="none" dirty="0" err="1"/>
                        <a:t>ello</a:t>
                      </a:r>
                      <a:r>
                        <a:rPr lang="en-US" sz="1200" u="none" strike="noStrike" cap="none" dirty="0"/>
                        <a:t> </a:t>
                      </a:r>
                      <a:r>
                        <a:rPr lang="en-US" sz="1200" u="none" strike="noStrike" cap="none" dirty="0" err="1"/>
                        <a:t>deben</a:t>
                      </a:r>
                      <a:r>
                        <a:rPr lang="en-US" sz="1200" u="none" strike="noStrike" cap="none" dirty="0"/>
                        <a:t> </a:t>
                      </a:r>
                      <a:r>
                        <a:rPr lang="en-US" sz="1200" u="none" strike="noStrike" cap="none" dirty="0" err="1"/>
                        <a:t>utilizar</a:t>
                      </a:r>
                      <a:r>
                        <a:rPr lang="en-US" sz="1200" u="none" strike="noStrike" cap="none" dirty="0"/>
                        <a:t> </a:t>
                      </a:r>
                      <a:r>
                        <a:rPr lang="en-US" sz="1200" u="none" strike="noStrike" cap="none" dirty="0" err="1"/>
                        <a:t>sistemas</a:t>
                      </a:r>
                      <a:r>
                        <a:rPr lang="en-US" sz="1200" u="none" strike="noStrike" cap="none" dirty="0"/>
                        <a:t> </a:t>
                      </a:r>
                      <a:r>
                        <a:rPr lang="en-US" sz="1200" u="none" strike="noStrike" cap="none" dirty="0" err="1"/>
                        <a:t>paralelos</a:t>
                      </a:r>
                      <a:r>
                        <a:rPr lang="en-US" sz="1200" u="none" strike="noStrike" cap="none" dirty="0"/>
                        <a:t>, </a:t>
                      </a:r>
                      <a:r>
                        <a:rPr lang="en-US" sz="1200" u="none" strike="noStrike" cap="none" dirty="0" err="1"/>
                        <a:t>ya</a:t>
                      </a:r>
                      <a:r>
                        <a:rPr lang="en-US" sz="1200" u="none" strike="noStrike" cap="none" dirty="0"/>
                        <a:t> que la </a:t>
                      </a:r>
                      <a:r>
                        <a:rPr lang="en-US" sz="1200" u="none" strike="noStrike" cap="none" dirty="0" err="1"/>
                        <a:t>plataforma</a:t>
                      </a:r>
                      <a:r>
                        <a:rPr lang="en-US" sz="1200" u="none" strike="noStrike" cap="none" dirty="0"/>
                        <a:t> no </a:t>
                      </a:r>
                      <a:r>
                        <a:rPr lang="en-US" sz="1200" u="none" strike="noStrike" cap="none" dirty="0" err="1"/>
                        <a:t>permite</a:t>
                      </a:r>
                      <a:r>
                        <a:rPr lang="en-US" sz="1200" u="none" strike="noStrike" cap="none" dirty="0"/>
                        <a:t> la </a:t>
                      </a:r>
                      <a:r>
                        <a:rPr lang="en-US" sz="1200" u="none" strike="noStrike" cap="none" dirty="0" err="1"/>
                        <a:t>descarga</a:t>
                      </a:r>
                      <a:r>
                        <a:rPr lang="en-US" sz="1200" u="none" strike="noStrike" cap="none" dirty="0"/>
                        <a:t> de </a:t>
                      </a:r>
                      <a:r>
                        <a:rPr lang="en-US" sz="1200" u="none" strike="noStrike" cap="none" dirty="0" err="1"/>
                        <a:t>información</a:t>
                      </a:r>
                      <a:r>
                        <a:rPr lang="en-US" sz="1200" u="none" strike="noStrike" cap="none" dirty="0"/>
                        <a:t> reportable.</a:t>
                      </a:r>
                      <a:endParaRPr sz="1200" u="none" strike="noStrike" cap="none" dirty="0"/>
                    </a:p>
                    <a:p>
                      <a:pPr marL="0" marR="0" lvl="0" indent="0" algn="l" rtl="0">
                        <a:lnSpc>
                          <a:spcPct val="115000"/>
                        </a:lnSpc>
                        <a:spcBef>
                          <a:spcPts val="0"/>
                        </a:spcBef>
                        <a:spcAft>
                          <a:spcPts val="0"/>
                        </a:spcAft>
                        <a:buNone/>
                      </a:pPr>
                      <a:r>
                        <a:rPr lang="en-US" sz="1200" u="none" strike="noStrike" cap="none" dirty="0"/>
                        <a:t>Por </a:t>
                      </a:r>
                      <a:r>
                        <a:rPr lang="en-US" sz="1200" u="none" strike="noStrike" cap="none" dirty="0" err="1"/>
                        <a:t>otro</a:t>
                      </a:r>
                      <a:r>
                        <a:rPr lang="en-US" sz="1200" u="none" strike="noStrike" cap="none" dirty="0"/>
                        <a:t> </a:t>
                      </a:r>
                      <a:r>
                        <a:rPr lang="en-US" sz="1200" u="none" strike="noStrike" cap="none" dirty="0" err="1"/>
                        <a:t>lado</a:t>
                      </a:r>
                      <a:r>
                        <a:rPr lang="en-US" sz="1200" u="none" strike="noStrike" cap="none" dirty="0"/>
                        <a:t>, no </a:t>
                      </a:r>
                      <a:r>
                        <a:rPr lang="en-US" sz="1200" u="none" strike="noStrike" cap="none" dirty="0" err="1"/>
                        <a:t>existe</a:t>
                      </a:r>
                      <a:r>
                        <a:rPr lang="en-US" sz="1200" u="none" strike="noStrike" cap="none" dirty="0"/>
                        <a:t> un tracking o log del </a:t>
                      </a:r>
                      <a:r>
                        <a:rPr lang="en-US" sz="1200" u="none" strike="noStrike" cap="none" dirty="0" err="1"/>
                        <a:t>tiempo</a:t>
                      </a:r>
                      <a:r>
                        <a:rPr lang="en-US" sz="1200" u="none" strike="noStrike" cap="none" dirty="0"/>
                        <a:t> de </a:t>
                      </a:r>
                      <a:r>
                        <a:rPr lang="en-US" sz="1200" u="none" strike="noStrike" cap="none" dirty="0" err="1"/>
                        <a:t>cada</a:t>
                      </a:r>
                      <a:r>
                        <a:rPr lang="en-US" sz="1200" u="none" strike="noStrike" cap="none" dirty="0"/>
                        <a:t> </a:t>
                      </a:r>
                      <a:r>
                        <a:rPr lang="en-US" sz="1200" u="none" strike="noStrike" cap="none" dirty="0" err="1"/>
                        <a:t>estado</a:t>
                      </a:r>
                      <a:r>
                        <a:rPr lang="en-US" sz="1200" u="none" strike="noStrike" cap="none" dirty="0"/>
                        <a:t>, que </a:t>
                      </a:r>
                      <a:r>
                        <a:rPr lang="en-US" sz="1200" u="none" strike="noStrike" cap="none" dirty="0" err="1"/>
                        <a:t>permita</a:t>
                      </a:r>
                      <a:r>
                        <a:rPr lang="en-US" sz="1200" u="none" strike="noStrike" cap="none" dirty="0"/>
                        <a:t> </a:t>
                      </a:r>
                      <a:r>
                        <a:rPr lang="en-US" sz="1200" u="none" strike="noStrike" cap="none" dirty="0" err="1"/>
                        <a:t>generar</a:t>
                      </a:r>
                      <a:r>
                        <a:rPr lang="en-US" sz="1200" u="none" strike="noStrike" cap="none" dirty="0"/>
                        <a:t> </a:t>
                      </a:r>
                      <a:r>
                        <a:rPr lang="en-US" sz="1200" u="none" strike="noStrike" cap="none" dirty="0" err="1"/>
                        <a:t>indicadores</a:t>
                      </a:r>
                      <a:r>
                        <a:rPr lang="en-US" sz="1200" u="none" strike="noStrike" cap="none" dirty="0"/>
                        <a:t> de </a:t>
                      </a:r>
                      <a:r>
                        <a:rPr lang="en-US" sz="1200" u="none" strike="noStrike" cap="none" dirty="0" err="1"/>
                        <a:t>gestión</a:t>
                      </a:r>
                      <a:r>
                        <a:rPr lang="en-US" sz="1200" u="none" strike="noStrike" cap="none" dirty="0"/>
                        <a:t> </a:t>
                      </a:r>
                      <a:r>
                        <a:rPr lang="en-US" sz="1200" u="none" strike="noStrike" cap="none" dirty="0" err="1"/>
                        <a:t>por</a:t>
                      </a:r>
                      <a:r>
                        <a:rPr lang="en-US" sz="1200" u="none" strike="noStrike" cap="none" dirty="0"/>
                        <a:t> </a:t>
                      </a:r>
                      <a:r>
                        <a:rPr lang="en-US" sz="1200" u="none" strike="noStrike" cap="none" dirty="0" err="1"/>
                        <a:t>comuna</a:t>
                      </a:r>
                      <a:r>
                        <a:rPr lang="en-US" sz="1200" u="none" strike="noStrike" cap="none" dirty="0"/>
                        <a:t>, </a:t>
                      </a:r>
                      <a:r>
                        <a:rPr lang="en-US" sz="1200" u="none" strike="noStrike" cap="none" dirty="0" err="1"/>
                        <a:t>por</a:t>
                      </a:r>
                      <a:r>
                        <a:rPr lang="en-US" sz="1200" u="none" strike="noStrike" cap="none" dirty="0"/>
                        <a:t> </a:t>
                      </a:r>
                      <a:r>
                        <a:rPr lang="en-US" sz="1200" u="none" strike="noStrike" cap="none" dirty="0" err="1"/>
                        <a:t>año</a:t>
                      </a:r>
                      <a:r>
                        <a:rPr lang="en-US" sz="1200" u="none" strike="noStrike" cap="none" dirty="0"/>
                        <a:t> o </a:t>
                      </a:r>
                      <a:r>
                        <a:rPr lang="en-US" sz="1200" u="none" strike="noStrike" cap="none" dirty="0" err="1"/>
                        <a:t>por</a:t>
                      </a:r>
                      <a:r>
                        <a:rPr lang="en-US" sz="1200" u="none" strike="noStrike" cap="none" dirty="0"/>
                        <a:t> </a:t>
                      </a:r>
                      <a:r>
                        <a:rPr lang="en-US" sz="1200" u="none" strike="noStrike" cap="none" dirty="0" err="1"/>
                        <a:t>tipo</a:t>
                      </a:r>
                      <a:r>
                        <a:rPr lang="en-US" sz="1200" u="none" strike="noStrike" cap="none" dirty="0"/>
                        <a:t> de </a:t>
                      </a:r>
                      <a:r>
                        <a:rPr lang="en-US" sz="1200" u="none" strike="noStrike" cap="none" dirty="0" err="1"/>
                        <a:t>trámite</a:t>
                      </a:r>
                      <a:r>
                        <a:rPr lang="en-US" sz="1200" u="none" strike="noStrike" cap="none" dirty="0"/>
                        <a:t>. </a:t>
                      </a:r>
                      <a:r>
                        <a:rPr lang="en-US" sz="1200" u="none" strike="noStrike" cap="none" dirty="0" err="1"/>
                        <a:t>Esto</a:t>
                      </a:r>
                      <a:r>
                        <a:rPr lang="en-US" sz="1200" u="none" strike="noStrike" cap="none" dirty="0"/>
                        <a:t> se </a:t>
                      </a:r>
                      <a:r>
                        <a:rPr lang="en-US" sz="1200" u="none" strike="noStrike" cap="none" dirty="0" err="1"/>
                        <a:t>considera</a:t>
                      </a:r>
                      <a:r>
                        <a:rPr lang="en-US" sz="1200" u="none" strike="noStrike" cap="none" dirty="0"/>
                        <a:t> fundamental, para </a:t>
                      </a:r>
                      <a:r>
                        <a:rPr lang="en-US" sz="1200" u="none" strike="noStrike" cap="none" dirty="0" err="1"/>
                        <a:t>generar</a:t>
                      </a:r>
                      <a:r>
                        <a:rPr lang="en-US" sz="1200" u="none" strike="noStrike" cap="none" dirty="0"/>
                        <a:t> </a:t>
                      </a:r>
                      <a:r>
                        <a:rPr lang="en-US" sz="1200" u="none" strike="noStrike" cap="none" dirty="0" err="1"/>
                        <a:t>gestión</a:t>
                      </a:r>
                      <a:r>
                        <a:rPr lang="en-US" sz="1200" u="none" strike="noStrike" cap="none" dirty="0"/>
                        <a:t> </a:t>
                      </a:r>
                      <a:r>
                        <a:rPr lang="en-US" sz="1200" u="none" strike="noStrike" cap="none" dirty="0" err="1"/>
                        <a:t>en</a:t>
                      </a:r>
                      <a:r>
                        <a:rPr lang="en-US" sz="1200" u="none" strike="noStrike" cap="none" dirty="0"/>
                        <a:t> las DOM</a:t>
                      </a:r>
                      <a:endParaRPr sz="1200" u="none" strike="noStrike" cap="none" dirty="0"/>
                    </a:p>
                    <a:p>
                      <a:pPr marL="0" marR="0" lvl="0" indent="0" algn="l" rtl="0">
                        <a:lnSpc>
                          <a:spcPct val="115000"/>
                        </a:lnSpc>
                        <a:spcBef>
                          <a:spcPts val="0"/>
                        </a:spcBef>
                        <a:spcAft>
                          <a:spcPts val="0"/>
                        </a:spcAft>
                        <a:buNone/>
                      </a:pPr>
                      <a:r>
                        <a:rPr lang="en-US" sz="1200" u="none" strike="noStrike" cap="none" dirty="0"/>
                        <a:t> </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err="1"/>
                        <a:t>Incorporar</a:t>
                      </a:r>
                      <a:r>
                        <a:rPr lang="en-US" sz="1200" u="none" strike="noStrike" cap="none" dirty="0"/>
                        <a:t> </a:t>
                      </a:r>
                      <a:r>
                        <a:rPr lang="en-US" sz="1200" u="none" strike="noStrike" cap="none" dirty="0" err="1"/>
                        <a:t>información</a:t>
                      </a:r>
                      <a:r>
                        <a:rPr lang="en-US" sz="1200" u="none" strike="noStrike" cap="none" dirty="0"/>
                        <a:t> </a:t>
                      </a:r>
                      <a:r>
                        <a:rPr lang="en-US" sz="1200" u="none" strike="noStrike" cap="none" dirty="0" err="1"/>
                        <a:t>descargable</a:t>
                      </a:r>
                      <a:r>
                        <a:rPr lang="en-US" sz="1200" u="none" strike="noStrike" cap="none" dirty="0"/>
                        <a:t> y reportable, </a:t>
                      </a:r>
                      <a:r>
                        <a:rPr lang="en-US" sz="1200" u="none" strike="noStrike" cap="none" dirty="0" err="1"/>
                        <a:t>considerando</a:t>
                      </a:r>
                      <a:r>
                        <a:rPr lang="en-US" sz="1200" u="none" strike="noStrike" cap="none" dirty="0"/>
                        <a:t>:</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Comuna</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Nombre</a:t>
                      </a:r>
                      <a:r>
                        <a:rPr lang="en-US" sz="1200" u="none" strike="noStrike" cap="none" dirty="0"/>
                        <a:t> del </a:t>
                      </a:r>
                      <a:r>
                        <a:rPr lang="en-US" sz="1200" u="none" strike="noStrike" cap="none" dirty="0" err="1"/>
                        <a:t>dueño</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Nombre</a:t>
                      </a:r>
                      <a:r>
                        <a:rPr lang="en-US" sz="1200" u="none" strike="noStrike" cap="none" dirty="0"/>
                        <a:t> </a:t>
                      </a:r>
                      <a:r>
                        <a:rPr lang="en-US" sz="1200" u="none" strike="noStrike" cap="none" dirty="0" err="1"/>
                        <a:t>arquitecto</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a:t>Rol </a:t>
                      </a:r>
                      <a:r>
                        <a:rPr lang="en-US" sz="1200" u="none" strike="noStrike" cap="none" dirty="0" err="1"/>
                        <a:t>propiedad</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Fecha</a:t>
                      </a:r>
                      <a:r>
                        <a:rPr lang="en-US" sz="1200" u="none" strike="noStrike" cap="none" dirty="0"/>
                        <a:t> de </a:t>
                      </a:r>
                      <a:r>
                        <a:rPr lang="en-US" sz="1200" u="none" strike="noStrike" cap="none" dirty="0" err="1"/>
                        <a:t>ingreso</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Fecha</a:t>
                      </a:r>
                      <a:r>
                        <a:rPr lang="en-US" sz="1200" u="none" strike="noStrike" cap="none" dirty="0"/>
                        <a:t> </a:t>
                      </a:r>
                      <a:r>
                        <a:rPr lang="en-US" sz="1200" u="none" strike="noStrike" cap="none" dirty="0" err="1"/>
                        <a:t>en</a:t>
                      </a:r>
                      <a:r>
                        <a:rPr lang="en-US" sz="1200" u="none" strike="noStrike" cap="none" dirty="0"/>
                        <a:t> que </a:t>
                      </a:r>
                      <a:r>
                        <a:rPr lang="en-US" sz="1200" u="none" strike="noStrike" cap="none" dirty="0" err="1"/>
                        <a:t>los</a:t>
                      </a:r>
                      <a:r>
                        <a:rPr lang="en-US" sz="1200" u="none" strike="noStrike" cap="none" dirty="0"/>
                        <a:t> </a:t>
                      </a:r>
                      <a:r>
                        <a:rPr lang="en-US" sz="1200" u="none" strike="noStrike" cap="none" dirty="0" err="1"/>
                        <a:t>trámites</a:t>
                      </a:r>
                      <a:r>
                        <a:rPr lang="en-US" sz="1200" u="none" strike="noStrike" cap="none" dirty="0"/>
                        <a:t> </a:t>
                      </a:r>
                      <a:r>
                        <a:rPr lang="en-US" sz="1200" u="none" strike="noStrike" cap="none" dirty="0" err="1"/>
                        <a:t>cambiaron</a:t>
                      </a:r>
                      <a:r>
                        <a:rPr lang="en-US" sz="1200" u="none" strike="noStrike" cap="none" dirty="0"/>
                        <a:t> a un nuevo </a:t>
                      </a:r>
                      <a:r>
                        <a:rPr lang="en-US" sz="1200" u="none" strike="noStrike" cap="none" dirty="0" err="1"/>
                        <a:t>estado</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Duración</a:t>
                      </a:r>
                      <a:r>
                        <a:rPr lang="en-US" sz="1200" u="none" strike="noStrike" cap="none" dirty="0"/>
                        <a:t> del </a:t>
                      </a:r>
                      <a:r>
                        <a:rPr lang="en-US" sz="1200" u="none" strike="noStrike" cap="none" dirty="0" err="1"/>
                        <a:t>trámite</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Observaciones</a:t>
                      </a:r>
                      <a:r>
                        <a:rPr lang="en-US" sz="1200" u="none" strike="noStrike" cap="none" dirty="0"/>
                        <a:t> </a:t>
                      </a:r>
                      <a:r>
                        <a:rPr lang="en-US" sz="1200" u="none" strike="noStrike" cap="none" dirty="0" err="1"/>
                        <a:t>realizadas</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Observaciones</a:t>
                      </a:r>
                      <a:r>
                        <a:rPr lang="en-US" sz="1200" u="none" strike="noStrike" cap="none" dirty="0"/>
                        <a:t> </a:t>
                      </a:r>
                      <a:r>
                        <a:rPr lang="en-US" sz="1200" u="none" strike="noStrike" cap="none" dirty="0" err="1"/>
                        <a:t>respondidas</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Documentos</a:t>
                      </a:r>
                      <a:r>
                        <a:rPr lang="en-US" sz="1200" u="none" strike="noStrike" cap="none" dirty="0"/>
                        <a:t> </a:t>
                      </a:r>
                      <a:r>
                        <a:rPr lang="en-US" sz="1200" u="none" strike="noStrike" cap="none" dirty="0" err="1"/>
                        <a:t>incorporados</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a:t>Casilla de </a:t>
                      </a:r>
                      <a:r>
                        <a:rPr lang="en-US" sz="1200" u="none" strike="noStrike" cap="none" dirty="0" err="1"/>
                        <a:t>información</a:t>
                      </a:r>
                      <a:r>
                        <a:rPr lang="en-US" sz="1200" u="none" strike="noStrike" cap="none" dirty="0"/>
                        <a:t> extra que </a:t>
                      </a:r>
                      <a:r>
                        <a:rPr lang="en-US" sz="1200" u="none" strike="noStrike" cap="none" dirty="0" err="1"/>
                        <a:t>el</a:t>
                      </a:r>
                      <a:r>
                        <a:rPr lang="en-US" sz="1200" u="none" strike="noStrike" cap="none" dirty="0"/>
                        <a:t> </a:t>
                      </a:r>
                      <a:r>
                        <a:rPr lang="en-US" sz="1200" u="none" strike="noStrike" cap="none" dirty="0" err="1"/>
                        <a:t>funcionario</a:t>
                      </a:r>
                      <a:r>
                        <a:rPr lang="en-US" sz="1200" u="none" strike="noStrike" cap="none" dirty="0"/>
                        <a:t> </a:t>
                      </a:r>
                      <a:r>
                        <a:rPr lang="en-US" sz="1200" u="none" strike="noStrike" cap="none" dirty="0" err="1"/>
                        <a:t>considere</a:t>
                      </a:r>
                      <a:r>
                        <a:rPr lang="en-US" sz="1200" u="none" strike="noStrike" cap="none" dirty="0"/>
                        <a:t> </a:t>
                      </a:r>
                      <a:r>
                        <a:rPr lang="en-US" sz="1200" u="none" strike="noStrike" cap="none" dirty="0" err="1"/>
                        <a:t>relevante</a:t>
                      </a:r>
                      <a:r>
                        <a:rPr lang="en-US" sz="1200" u="none" strike="noStrike" cap="none" dirty="0"/>
                        <a:t> de </a:t>
                      </a:r>
                      <a:r>
                        <a:rPr lang="en-US" sz="1200" u="none" strike="noStrike" cap="none" dirty="0" err="1"/>
                        <a:t>reportar</a:t>
                      </a:r>
                      <a:r>
                        <a:rPr lang="en-US" sz="1200" u="none" strike="noStrike" cap="none" dirty="0"/>
                        <a:t> </a:t>
                      </a:r>
                      <a:r>
                        <a:rPr lang="en-US" sz="1200" u="none" strike="noStrike" cap="none" dirty="0" err="1"/>
                        <a:t>sobre</a:t>
                      </a:r>
                      <a:r>
                        <a:rPr lang="en-US" sz="1200" u="none" strike="noStrike" cap="none" dirty="0"/>
                        <a:t> </a:t>
                      </a:r>
                      <a:r>
                        <a:rPr lang="en-US" sz="1200" u="none" strike="noStrike" cap="none" dirty="0" err="1"/>
                        <a:t>el</a:t>
                      </a:r>
                      <a:r>
                        <a:rPr lang="en-US" sz="1200" u="none" strike="noStrike" cap="none" dirty="0"/>
                        <a:t> </a:t>
                      </a:r>
                      <a:r>
                        <a:rPr lang="en-US" sz="1200" u="none" strike="noStrike" cap="none" dirty="0" err="1"/>
                        <a:t>caso</a:t>
                      </a:r>
                      <a:endParaRPr sz="1200" u="none" strike="noStrike" cap="none" dirty="0"/>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dirty="0" err="1"/>
                        <a:t>Procesos</a:t>
                      </a:r>
                      <a:r>
                        <a:rPr lang="en-US" sz="1200" u="none" strike="noStrike" cap="none" dirty="0"/>
                        <a:t> </a:t>
                      </a:r>
                      <a:r>
                        <a:rPr lang="en-US" sz="1200" u="none" strike="noStrike" cap="none" dirty="0" err="1"/>
                        <a:t>realizados</a:t>
                      </a:r>
                      <a:r>
                        <a:rPr lang="en-US" sz="1200" u="none" strike="noStrike" cap="none" dirty="0"/>
                        <a:t> fuera de la </a:t>
                      </a:r>
                      <a:r>
                        <a:rPr lang="en-US" sz="1200" u="none" strike="noStrike" cap="none" dirty="0" err="1"/>
                        <a:t>plataforma</a:t>
                      </a:r>
                      <a:r>
                        <a:rPr lang="en-US" sz="1200" u="none" strike="noStrike" cap="none" dirty="0"/>
                        <a:t> y </a:t>
                      </a:r>
                      <a:r>
                        <a:rPr lang="en-US" sz="1200" u="none" strike="noStrike" cap="none" dirty="0" err="1"/>
                        <a:t>mediante</a:t>
                      </a:r>
                      <a:r>
                        <a:rPr lang="en-US" sz="1200" u="none" strike="noStrike" cap="none" dirty="0"/>
                        <a:t> </a:t>
                      </a:r>
                      <a:r>
                        <a:rPr lang="en-US" sz="1200" u="none" strike="noStrike" cap="none" dirty="0" err="1"/>
                        <a:t>qué</a:t>
                      </a:r>
                      <a:r>
                        <a:rPr lang="en-US" sz="1200" u="none" strike="noStrike" cap="none" dirty="0"/>
                        <a:t> canales, </a:t>
                      </a:r>
                      <a:r>
                        <a:rPr lang="en-US" sz="1200" u="none" strike="noStrike" cap="none" dirty="0" err="1"/>
                        <a:t>incluya</a:t>
                      </a:r>
                      <a:r>
                        <a:rPr lang="en-US" sz="1200" u="none" strike="noStrike" cap="none" dirty="0"/>
                        <a:t> </a:t>
                      </a:r>
                      <a:r>
                        <a:rPr lang="en-US" sz="1200" u="none" strike="noStrike" cap="none" dirty="0" err="1"/>
                        <a:t>fechas</a:t>
                      </a:r>
                      <a:r>
                        <a:rPr lang="en-US" sz="1200" u="none" strike="noStrike" cap="none" dirty="0"/>
                        <a:t> de </a:t>
                      </a:r>
                      <a:r>
                        <a:rPr lang="en-US" sz="1200" u="none" strike="noStrike" cap="none" dirty="0" err="1"/>
                        <a:t>cada</a:t>
                      </a:r>
                      <a:r>
                        <a:rPr lang="en-US" sz="1200" u="none" strike="noStrike" cap="none" dirty="0"/>
                        <a:t> </a:t>
                      </a:r>
                      <a:r>
                        <a:rPr lang="en-US" sz="1200" u="none" strike="noStrike" cap="none" dirty="0" err="1"/>
                        <a:t>accionar</a:t>
                      </a:r>
                      <a:r>
                        <a:rPr lang="en-US" sz="1200" u="none" strike="noStrike" cap="none" dirty="0"/>
                        <a:t>.</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539" name="Google Shape;539;p20"/>
          <p:cNvGraphicFramePr/>
          <p:nvPr/>
        </p:nvGraphicFramePr>
        <p:xfrm>
          <a:off x="1075432" y="4856882"/>
          <a:ext cx="10296000" cy="1461897"/>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71450">
                <a:tc>
                  <a:txBody>
                    <a:bodyPr/>
                    <a:lstStyle/>
                    <a:p>
                      <a:pPr marL="0" marR="0" lvl="0" indent="0" algn="l" rtl="0">
                        <a:lnSpc>
                          <a:spcPct val="115000"/>
                        </a:lnSpc>
                        <a:spcBef>
                          <a:spcPts val="0"/>
                        </a:spcBef>
                        <a:spcAft>
                          <a:spcPts val="0"/>
                        </a:spcAft>
                        <a:buNone/>
                      </a:pPr>
                      <a:r>
                        <a:rPr lang="en-US" sz="1200" u="none" strike="noStrike" cap="none"/>
                        <a:t>Generación de Indicadores</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La no existencia de índices o indicadores impide la posibilidad de mejorar la gestión tanto de la plataforma como de las DOM. Esto es fundamental para cualquier servicio y está muy estudiado.</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Generar al menos, los siguientes indicadores de medición anual:</a:t>
                      </a:r>
                      <a:endParaRPr sz="1200" u="none" strike="noStrike" cap="none"/>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a:t>Tasa de digitalización por comuna y tipo de trámite</a:t>
                      </a:r>
                      <a:endParaRPr sz="1200" u="none" strike="noStrike" cap="none"/>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a:t>Estimaciones y tracking de tiempos de los distintos estados de los trámites. Esto por tipo de trámite y por comuna.</a:t>
                      </a:r>
                      <a:endParaRPr sz="1200" u="none" strike="noStrike" cap="none"/>
                    </a:p>
                    <a:p>
                      <a:pPr marL="342900" marR="0" lvl="0" indent="-342900" algn="l" rtl="0">
                        <a:lnSpc>
                          <a:spcPct val="115000"/>
                        </a:lnSpc>
                        <a:spcBef>
                          <a:spcPts val="0"/>
                        </a:spcBef>
                        <a:spcAft>
                          <a:spcPts val="0"/>
                        </a:spcAft>
                        <a:buClr>
                          <a:schemeClr val="dk1"/>
                        </a:buClr>
                        <a:buSzPts val="1200"/>
                        <a:buFont typeface="Noto Sans Symbols"/>
                        <a:buChar char="∙"/>
                      </a:pPr>
                      <a:r>
                        <a:rPr lang="en-US" sz="1200" u="none" strike="noStrike" cap="none"/>
                        <a:t>NPS o Net Promoter Score, tanto de la plataforma como de la respuesta de la DOM. Esto debiese ser implementado al momento del cierre de la transacción.</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sp>
        <p:nvSpPr>
          <p:cNvPr id="540" name="Google Shape;540;p20"/>
          <p:cNvSpPr/>
          <p:nvPr/>
        </p:nvSpPr>
        <p:spPr>
          <a:xfrm>
            <a:off x="1075433" y="1210733"/>
            <a:ext cx="2014900"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Te a abordar</a:t>
            </a:r>
            <a:endParaRPr/>
          </a:p>
        </p:txBody>
      </p:sp>
      <p:sp>
        <p:nvSpPr>
          <p:cNvPr id="541" name="Google Shape;541;p20"/>
          <p:cNvSpPr/>
          <p:nvPr/>
        </p:nvSpPr>
        <p:spPr>
          <a:xfrm>
            <a:off x="3192099" y="1210733"/>
            <a:ext cx="342036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Motivo</a:t>
            </a:r>
            <a:endParaRPr/>
          </a:p>
        </p:txBody>
      </p:sp>
      <p:sp>
        <p:nvSpPr>
          <p:cNvPr id="542" name="Google Shape;542;p20"/>
          <p:cNvSpPr/>
          <p:nvPr/>
        </p:nvSpPr>
        <p:spPr>
          <a:xfrm>
            <a:off x="6714233" y="1210733"/>
            <a:ext cx="469182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Recomendación</a:t>
            </a:r>
            <a:endParaRPr/>
          </a:p>
        </p:txBody>
      </p:sp>
      <p:sp>
        <p:nvSpPr>
          <p:cNvPr id="543" name="Google Shape;543;p20"/>
          <p:cNvSpPr/>
          <p:nvPr/>
        </p:nvSpPr>
        <p:spPr>
          <a:xfrm>
            <a:off x="272950" y="1442880"/>
            <a:ext cx="11919050" cy="3414002"/>
          </a:xfrm>
          <a:custGeom>
            <a:avLst/>
            <a:gdLst/>
            <a:ahLst/>
            <a:cxnLst/>
            <a:rect l="l" t="t" r="r" b="b"/>
            <a:pathLst>
              <a:path w="597" h="394" extrusionOk="0">
                <a:moveTo>
                  <a:pt x="382" y="13"/>
                </a:moveTo>
                <a:cubicBezTo>
                  <a:pt x="381" y="13"/>
                  <a:pt x="379" y="13"/>
                  <a:pt x="376" y="13"/>
                </a:cubicBezTo>
                <a:cubicBezTo>
                  <a:pt x="377" y="13"/>
                  <a:pt x="380" y="13"/>
                  <a:pt x="382" y="13"/>
                </a:cubicBezTo>
                <a:close/>
                <a:moveTo>
                  <a:pt x="297" y="4"/>
                </a:moveTo>
                <a:cubicBezTo>
                  <a:pt x="294" y="4"/>
                  <a:pt x="293" y="4"/>
                  <a:pt x="290" y="4"/>
                </a:cubicBezTo>
                <a:cubicBezTo>
                  <a:pt x="289" y="4"/>
                  <a:pt x="295" y="4"/>
                  <a:pt x="297" y="4"/>
                </a:cubicBezTo>
                <a:close/>
                <a:moveTo>
                  <a:pt x="281" y="5"/>
                </a:moveTo>
                <a:cubicBezTo>
                  <a:pt x="283" y="4"/>
                  <a:pt x="287" y="4"/>
                  <a:pt x="287" y="4"/>
                </a:cubicBezTo>
                <a:cubicBezTo>
                  <a:pt x="286" y="4"/>
                  <a:pt x="281" y="4"/>
                  <a:pt x="281" y="5"/>
                </a:cubicBezTo>
                <a:close/>
                <a:moveTo>
                  <a:pt x="255" y="9"/>
                </a:moveTo>
                <a:cubicBezTo>
                  <a:pt x="257" y="9"/>
                  <a:pt x="260" y="8"/>
                  <a:pt x="261" y="8"/>
                </a:cubicBezTo>
                <a:cubicBezTo>
                  <a:pt x="260" y="8"/>
                  <a:pt x="255" y="9"/>
                  <a:pt x="255" y="9"/>
                </a:cubicBezTo>
                <a:close/>
                <a:moveTo>
                  <a:pt x="238" y="8"/>
                </a:moveTo>
                <a:cubicBezTo>
                  <a:pt x="243" y="8"/>
                  <a:pt x="247" y="7"/>
                  <a:pt x="249" y="7"/>
                </a:cubicBezTo>
                <a:cubicBezTo>
                  <a:pt x="245" y="7"/>
                  <a:pt x="240" y="8"/>
                  <a:pt x="238" y="8"/>
                </a:cubicBezTo>
                <a:close/>
                <a:moveTo>
                  <a:pt x="197" y="23"/>
                </a:moveTo>
                <a:cubicBezTo>
                  <a:pt x="201" y="23"/>
                  <a:pt x="213" y="21"/>
                  <a:pt x="218" y="21"/>
                </a:cubicBezTo>
                <a:cubicBezTo>
                  <a:pt x="212" y="21"/>
                  <a:pt x="204" y="22"/>
                  <a:pt x="197" y="23"/>
                </a:cubicBezTo>
                <a:close/>
                <a:moveTo>
                  <a:pt x="195" y="19"/>
                </a:moveTo>
                <a:cubicBezTo>
                  <a:pt x="190" y="19"/>
                  <a:pt x="190" y="19"/>
                  <a:pt x="190" y="19"/>
                </a:cubicBezTo>
                <a:cubicBezTo>
                  <a:pt x="187" y="20"/>
                  <a:pt x="173" y="21"/>
                  <a:pt x="174" y="21"/>
                </a:cubicBezTo>
                <a:cubicBezTo>
                  <a:pt x="183" y="20"/>
                  <a:pt x="196" y="19"/>
                  <a:pt x="203" y="18"/>
                </a:cubicBezTo>
                <a:cubicBezTo>
                  <a:pt x="200" y="18"/>
                  <a:pt x="198" y="18"/>
                  <a:pt x="195" y="19"/>
                </a:cubicBezTo>
                <a:close/>
                <a:moveTo>
                  <a:pt x="116" y="28"/>
                </a:moveTo>
                <a:cubicBezTo>
                  <a:pt x="113" y="28"/>
                  <a:pt x="113" y="28"/>
                  <a:pt x="113" y="28"/>
                </a:cubicBezTo>
                <a:cubicBezTo>
                  <a:pt x="112" y="28"/>
                  <a:pt x="113" y="28"/>
                  <a:pt x="113" y="28"/>
                </a:cubicBezTo>
                <a:cubicBezTo>
                  <a:pt x="116" y="28"/>
                  <a:pt x="116" y="28"/>
                  <a:pt x="116" y="28"/>
                </a:cubicBezTo>
                <a:close/>
                <a:moveTo>
                  <a:pt x="75" y="36"/>
                </a:moveTo>
                <a:cubicBezTo>
                  <a:pt x="75" y="36"/>
                  <a:pt x="75" y="36"/>
                  <a:pt x="75" y="36"/>
                </a:cubicBezTo>
                <a:cubicBezTo>
                  <a:pt x="75" y="36"/>
                  <a:pt x="75" y="36"/>
                  <a:pt x="75" y="36"/>
                </a:cubicBezTo>
                <a:cubicBezTo>
                  <a:pt x="75" y="36"/>
                  <a:pt x="75" y="36"/>
                  <a:pt x="75" y="36"/>
                </a:cubicBezTo>
                <a:close/>
                <a:moveTo>
                  <a:pt x="75" y="36"/>
                </a:moveTo>
                <a:cubicBezTo>
                  <a:pt x="75" y="36"/>
                  <a:pt x="75" y="36"/>
                  <a:pt x="75" y="36"/>
                </a:cubicBezTo>
                <a:cubicBezTo>
                  <a:pt x="75" y="36"/>
                  <a:pt x="75" y="36"/>
                  <a:pt x="75" y="36"/>
                </a:cubicBezTo>
                <a:cubicBezTo>
                  <a:pt x="74" y="36"/>
                  <a:pt x="75" y="36"/>
                  <a:pt x="75" y="36"/>
                </a:cubicBezTo>
                <a:close/>
                <a:moveTo>
                  <a:pt x="75" y="36"/>
                </a:moveTo>
                <a:cubicBezTo>
                  <a:pt x="75" y="36"/>
                  <a:pt x="75" y="36"/>
                  <a:pt x="75" y="36"/>
                </a:cubicBezTo>
                <a:cubicBezTo>
                  <a:pt x="75" y="36"/>
                  <a:pt x="75" y="36"/>
                  <a:pt x="76" y="36"/>
                </a:cubicBezTo>
                <a:cubicBezTo>
                  <a:pt x="76" y="36"/>
                  <a:pt x="76" y="36"/>
                  <a:pt x="76" y="36"/>
                </a:cubicBezTo>
                <a:cubicBezTo>
                  <a:pt x="81" y="35"/>
                  <a:pt x="81" y="35"/>
                  <a:pt x="81" y="35"/>
                </a:cubicBezTo>
                <a:lnTo>
                  <a:pt x="75" y="36"/>
                </a:lnTo>
                <a:close/>
                <a:moveTo>
                  <a:pt x="76" y="33"/>
                </a:moveTo>
                <a:cubicBezTo>
                  <a:pt x="76" y="33"/>
                  <a:pt x="76" y="33"/>
                  <a:pt x="76" y="33"/>
                </a:cubicBezTo>
                <a:cubicBezTo>
                  <a:pt x="76" y="33"/>
                  <a:pt x="76" y="33"/>
                  <a:pt x="76" y="33"/>
                </a:cubicBezTo>
                <a:cubicBezTo>
                  <a:pt x="76" y="33"/>
                  <a:pt x="76" y="33"/>
                  <a:pt x="76" y="33"/>
                </a:cubicBezTo>
                <a:cubicBezTo>
                  <a:pt x="75" y="33"/>
                  <a:pt x="75" y="33"/>
                  <a:pt x="75" y="33"/>
                </a:cubicBezTo>
                <a:cubicBezTo>
                  <a:pt x="75" y="33"/>
                  <a:pt x="75" y="33"/>
                  <a:pt x="75" y="33"/>
                </a:cubicBezTo>
                <a:cubicBezTo>
                  <a:pt x="75" y="33"/>
                  <a:pt x="75" y="33"/>
                  <a:pt x="76" y="33"/>
                </a:cubicBezTo>
                <a:close/>
                <a:moveTo>
                  <a:pt x="76" y="39"/>
                </a:moveTo>
                <a:cubicBezTo>
                  <a:pt x="76" y="39"/>
                  <a:pt x="76" y="39"/>
                  <a:pt x="76" y="39"/>
                </a:cubicBezTo>
                <a:cubicBezTo>
                  <a:pt x="76" y="39"/>
                  <a:pt x="76" y="39"/>
                  <a:pt x="76" y="39"/>
                </a:cubicBezTo>
                <a:close/>
                <a:moveTo>
                  <a:pt x="75" y="34"/>
                </a:moveTo>
                <a:cubicBezTo>
                  <a:pt x="75" y="34"/>
                  <a:pt x="75" y="34"/>
                  <a:pt x="75" y="34"/>
                </a:cubicBezTo>
                <a:cubicBezTo>
                  <a:pt x="75" y="34"/>
                  <a:pt x="75" y="34"/>
                  <a:pt x="75" y="34"/>
                </a:cubicBezTo>
                <a:close/>
                <a:moveTo>
                  <a:pt x="75" y="33"/>
                </a:moveTo>
                <a:cubicBezTo>
                  <a:pt x="75" y="33"/>
                  <a:pt x="75" y="33"/>
                  <a:pt x="75" y="33"/>
                </a:cubicBezTo>
                <a:cubicBezTo>
                  <a:pt x="75" y="33"/>
                  <a:pt x="75" y="33"/>
                  <a:pt x="75" y="33"/>
                </a:cubicBezTo>
                <a:close/>
                <a:moveTo>
                  <a:pt x="76" y="41"/>
                </a:moveTo>
                <a:cubicBezTo>
                  <a:pt x="76" y="41"/>
                  <a:pt x="76" y="41"/>
                  <a:pt x="76" y="41"/>
                </a:cubicBezTo>
                <a:cubicBezTo>
                  <a:pt x="76" y="41"/>
                  <a:pt x="76" y="41"/>
                  <a:pt x="76" y="41"/>
                </a:cubicBezTo>
                <a:close/>
                <a:moveTo>
                  <a:pt x="76" y="39"/>
                </a:moveTo>
                <a:cubicBezTo>
                  <a:pt x="75" y="39"/>
                  <a:pt x="75" y="39"/>
                  <a:pt x="75" y="40"/>
                </a:cubicBezTo>
                <a:cubicBezTo>
                  <a:pt x="75" y="40"/>
                  <a:pt x="75" y="40"/>
                  <a:pt x="76" y="39"/>
                </a:cubicBezTo>
                <a:close/>
                <a:moveTo>
                  <a:pt x="74" y="34"/>
                </a:moveTo>
                <a:cubicBezTo>
                  <a:pt x="74" y="34"/>
                  <a:pt x="74" y="33"/>
                  <a:pt x="74" y="34"/>
                </a:cubicBezTo>
                <a:cubicBezTo>
                  <a:pt x="74" y="34"/>
                  <a:pt x="74" y="34"/>
                  <a:pt x="74" y="34"/>
                </a:cubicBezTo>
                <a:close/>
                <a:moveTo>
                  <a:pt x="74" y="36"/>
                </a:moveTo>
                <a:cubicBezTo>
                  <a:pt x="74" y="36"/>
                  <a:pt x="74" y="36"/>
                  <a:pt x="74" y="36"/>
                </a:cubicBezTo>
                <a:cubicBezTo>
                  <a:pt x="74" y="36"/>
                  <a:pt x="74" y="36"/>
                  <a:pt x="74" y="36"/>
                </a:cubicBezTo>
                <a:close/>
                <a:moveTo>
                  <a:pt x="74" y="35"/>
                </a:moveTo>
                <a:cubicBezTo>
                  <a:pt x="74" y="35"/>
                  <a:pt x="73" y="35"/>
                  <a:pt x="73" y="35"/>
                </a:cubicBezTo>
                <a:cubicBezTo>
                  <a:pt x="73" y="35"/>
                  <a:pt x="74" y="36"/>
                  <a:pt x="74" y="35"/>
                </a:cubicBezTo>
                <a:close/>
                <a:moveTo>
                  <a:pt x="73" y="35"/>
                </a:moveTo>
                <a:cubicBezTo>
                  <a:pt x="73" y="35"/>
                  <a:pt x="73" y="35"/>
                  <a:pt x="73" y="35"/>
                </a:cubicBezTo>
                <a:cubicBezTo>
                  <a:pt x="73" y="35"/>
                  <a:pt x="73" y="35"/>
                  <a:pt x="73" y="35"/>
                </a:cubicBezTo>
                <a:cubicBezTo>
                  <a:pt x="73" y="35"/>
                  <a:pt x="73" y="35"/>
                  <a:pt x="73" y="35"/>
                </a:cubicBezTo>
                <a:close/>
                <a:moveTo>
                  <a:pt x="73" y="39"/>
                </a:moveTo>
                <a:cubicBezTo>
                  <a:pt x="73" y="39"/>
                  <a:pt x="73" y="38"/>
                  <a:pt x="73" y="39"/>
                </a:cubicBezTo>
                <a:close/>
                <a:moveTo>
                  <a:pt x="72" y="41"/>
                </a:moveTo>
                <a:cubicBezTo>
                  <a:pt x="72" y="41"/>
                  <a:pt x="72" y="41"/>
                  <a:pt x="73" y="40"/>
                </a:cubicBezTo>
                <a:cubicBezTo>
                  <a:pt x="72" y="40"/>
                  <a:pt x="72" y="41"/>
                  <a:pt x="72" y="41"/>
                </a:cubicBezTo>
                <a:close/>
                <a:moveTo>
                  <a:pt x="72" y="41"/>
                </a:moveTo>
                <a:cubicBezTo>
                  <a:pt x="72" y="41"/>
                  <a:pt x="73" y="41"/>
                  <a:pt x="72" y="41"/>
                </a:cubicBezTo>
                <a:close/>
                <a:moveTo>
                  <a:pt x="72" y="43"/>
                </a:moveTo>
                <a:cubicBezTo>
                  <a:pt x="72" y="43"/>
                  <a:pt x="72" y="43"/>
                  <a:pt x="72" y="44"/>
                </a:cubicBezTo>
                <a:cubicBezTo>
                  <a:pt x="72" y="44"/>
                  <a:pt x="72" y="43"/>
                  <a:pt x="72" y="43"/>
                </a:cubicBezTo>
                <a:close/>
                <a:moveTo>
                  <a:pt x="71" y="43"/>
                </a:moveTo>
                <a:cubicBezTo>
                  <a:pt x="71" y="43"/>
                  <a:pt x="71" y="44"/>
                  <a:pt x="71" y="43"/>
                </a:cubicBezTo>
                <a:close/>
                <a:moveTo>
                  <a:pt x="165" y="30"/>
                </a:moveTo>
                <a:cubicBezTo>
                  <a:pt x="158" y="31"/>
                  <a:pt x="153" y="32"/>
                  <a:pt x="149" y="32"/>
                </a:cubicBezTo>
                <a:cubicBezTo>
                  <a:pt x="153" y="32"/>
                  <a:pt x="158" y="31"/>
                  <a:pt x="161" y="31"/>
                </a:cubicBezTo>
                <a:cubicBezTo>
                  <a:pt x="162" y="31"/>
                  <a:pt x="164" y="30"/>
                  <a:pt x="165" y="30"/>
                </a:cubicBezTo>
                <a:close/>
                <a:moveTo>
                  <a:pt x="74" y="38"/>
                </a:moveTo>
                <a:cubicBezTo>
                  <a:pt x="74" y="38"/>
                  <a:pt x="75" y="39"/>
                  <a:pt x="75" y="38"/>
                </a:cubicBezTo>
                <a:cubicBezTo>
                  <a:pt x="75" y="38"/>
                  <a:pt x="75" y="38"/>
                  <a:pt x="75" y="38"/>
                </a:cubicBezTo>
                <a:cubicBezTo>
                  <a:pt x="75" y="38"/>
                  <a:pt x="75" y="38"/>
                  <a:pt x="76" y="38"/>
                </a:cubicBezTo>
                <a:cubicBezTo>
                  <a:pt x="76" y="38"/>
                  <a:pt x="75" y="38"/>
                  <a:pt x="75" y="38"/>
                </a:cubicBezTo>
                <a:cubicBezTo>
                  <a:pt x="76" y="38"/>
                  <a:pt x="76" y="39"/>
                  <a:pt x="76" y="39"/>
                </a:cubicBezTo>
                <a:cubicBezTo>
                  <a:pt x="76" y="38"/>
                  <a:pt x="76" y="38"/>
                  <a:pt x="76" y="38"/>
                </a:cubicBezTo>
                <a:cubicBezTo>
                  <a:pt x="76" y="38"/>
                  <a:pt x="76" y="38"/>
                  <a:pt x="76" y="38"/>
                </a:cubicBezTo>
                <a:cubicBezTo>
                  <a:pt x="76" y="38"/>
                  <a:pt x="74" y="38"/>
                  <a:pt x="74" y="38"/>
                </a:cubicBezTo>
                <a:close/>
                <a:moveTo>
                  <a:pt x="74" y="34"/>
                </a:moveTo>
                <a:cubicBezTo>
                  <a:pt x="74" y="34"/>
                  <a:pt x="75" y="34"/>
                  <a:pt x="75" y="34"/>
                </a:cubicBezTo>
                <a:cubicBezTo>
                  <a:pt x="75" y="34"/>
                  <a:pt x="74" y="34"/>
                  <a:pt x="75" y="34"/>
                </a:cubicBezTo>
                <a:cubicBezTo>
                  <a:pt x="75" y="34"/>
                  <a:pt x="74" y="34"/>
                  <a:pt x="74" y="34"/>
                </a:cubicBezTo>
                <a:close/>
                <a:moveTo>
                  <a:pt x="71" y="35"/>
                </a:moveTo>
                <a:cubicBezTo>
                  <a:pt x="71" y="35"/>
                  <a:pt x="71" y="35"/>
                  <a:pt x="71" y="35"/>
                </a:cubicBezTo>
                <a:cubicBezTo>
                  <a:pt x="72" y="35"/>
                  <a:pt x="72" y="35"/>
                  <a:pt x="73" y="35"/>
                </a:cubicBezTo>
                <a:cubicBezTo>
                  <a:pt x="73" y="35"/>
                  <a:pt x="73" y="35"/>
                  <a:pt x="73" y="35"/>
                </a:cubicBezTo>
                <a:cubicBezTo>
                  <a:pt x="73" y="34"/>
                  <a:pt x="74" y="35"/>
                  <a:pt x="74" y="34"/>
                </a:cubicBezTo>
                <a:cubicBezTo>
                  <a:pt x="73" y="35"/>
                  <a:pt x="72" y="34"/>
                  <a:pt x="72" y="35"/>
                </a:cubicBezTo>
                <a:cubicBezTo>
                  <a:pt x="72" y="35"/>
                  <a:pt x="71" y="35"/>
                  <a:pt x="71" y="35"/>
                </a:cubicBezTo>
                <a:cubicBezTo>
                  <a:pt x="71" y="35"/>
                  <a:pt x="70" y="35"/>
                  <a:pt x="70" y="35"/>
                </a:cubicBezTo>
                <a:cubicBezTo>
                  <a:pt x="70" y="35"/>
                  <a:pt x="71" y="35"/>
                  <a:pt x="71" y="35"/>
                </a:cubicBezTo>
                <a:close/>
                <a:moveTo>
                  <a:pt x="72" y="41"/>
                </a:moveTo>
                <a:cubicBezTo>
                  <a:pt x="72" y="41"/>
                  <a:pt x="72" y="41"/>
                  <a:pt x="72" y="41"/>
                </a:cubicBezTo>
                <a:cubicBezTo>
                  <a:pt x="72" y="41"/>
                  <a:pt x="72" y="41"/>
                  <a:pt x="72" y="41"/>
                </a:cubicBezTo>
                <a:close/>
                <a:moveTo>
                  <a:pt x="591" y="121"/>
                </a:moveTo>
                <a:cubicBezTo>
                  <a:pt x="587" y="99"/>
                  <a:pt x="581" y="77"/>
                  <a:pt x="570" y="56"/>
                </a:cubicBezTo>
                <a:cubicBezTo>
                  <a:pt x="568" y="51"/>
                  <a:pt x="565" y="46"/>
                  <a:pt x="561" y="42"/>
                </a:cubicBezTo>
                <a:cubicBezTo>
                  <a:pt x="560" y="39"/>
                  <a:pt x="558" y="37"/>
                  <a:pt x="556" y="35"/>
                </a:cubicBezTo>
                <a:cubicBezTo>
                  <a:pt x="554" y="32"/>
                  <a:pt x="552" y="30"/>
                  <a:pt x="550" y="28"/>
                </a:cubicBezTo>
                <a:cubicBezTo>
                  <a:pt x="540" y="20"/>
                  <a:pt x="529" y="16"/>
                  <a:pt x="519" y="13"/>
                </a:cubicBezTo>
                <a:cubicBezTo>
                  <a:pt x="512" y="10"/>
                  <a:pt x="501" y="8"/>
                  <a:pt x="495" y="7"/>
                </a:cubicBezTo>
                <a:cubicBezTo>
                  <a:pt x="494" y="7"/>
                  <a:pt x="490" y="6"/>
                  <a:pt x="487" y="6"/>
                </a:cubicBezTo>
                <a:cubicBezTo>
                  <a:pt x="476" y="4"/>
                  <a:pt x="462" y="2"/>
                  <a:pt x="449" y="1"/>
                </a:cubicBezTo>
                <a:cubicBezTo>
                  <a:pt x="445" y="1"/>
                  <a:pt x="437" y="1"/>
                  <a:pt x="432" y="1"/>
                </a:cubicBezTo>
                <a:cubicBezTo>
                  <a:pt x="429" y="0"/>
                  <a:pt x="435" y="1"/>
                  <a:pt x="431" y="0"/>
                </a:cubicBezTo>
                <a:cubicBezTo>
                  <a:pt x="422" y="0"/>
                  <a:pt x="392" y="0"/>
                  <a:pt x="378" y="0"/>
                </a:cubicBezTo>
                <a:cubicBezTo>
                  <a:pt x="379" y="0"/>
                  <a:pt x="379" y="0"/>
                  <a:pt x="378" y="0"/>
                </a:cubicBezTo>
                <a:cubicBezTo>
                  <a:pt x="375" y="0"/>
                  <a:pt x="373" y="1"/>
                  <a:pt x="370" y="1"/>
                </a:cubicBezTo>
                <a:cubicBezTo>
                  <a:pt x="345" y="1"/>
                  <a:pt x="328" y="3"/>
                  <a:pt x="307" y="4"/>
                </a:cubicBezTo>
                <a:cubicBezTo>
                  <a:pt x="304" y="4"/>
                  <a:pt x="297" y="5"/>
                  <a:pt x="295" y="5"/>
                </a:cubicBezTo>
                <a:cubicBezTo>
                  <a:pt x="299" y="5"/>
                  <a:pt x="304" y="4"/>
                  <a:pt x="303" y="5"/>
                </a:cubicBezTo>
                <a:cubicBezTo>
                  <a:pt x="297" y="5"/>
                  <a:pt x="289" y="6"/>
                  <a:pt x="285" y="6"/>
                </a:cubicBezTo>
                <a:cubicBezTo>
                  <a:pt x="277" y="7"/>
                  <a:pt x="273" y="7"/>
                  <a:pt x="266" y="8"/>
                </a:cubicBezTo>
                <a:cubicBezTo>
                  <a:pt x="264" y="8"/>
                  <a:pt x="268" y="8"/>
                  <a:pt x="264" y="8"/>
                </a:cubicBezTo>
                <a:cubicBezTo>
                  <a:pt x="253" y="9"/>
                  <a:pt x="248" y="10"/>
                  <a:pt x="238" y="10"/>
                </a:cubicBezTo>
                <a:cubicBezTo>
                  <a:pt x="235" y="11"/>
                  <a:pt x="224" y="12"/>
                  <a:pt x="221" y="12"/>
                </a:cubicBezTo>
                <a:cubicBezTo>
                  <a:pt x="217" y="13"/>
                  <a:pt x="224" y="12"/>
                  <a:pt x="221" y="12"/>
                </a:cubicBezTo>
                <a:cubicBezTo>
                  <a:pt x="213" y="13"/>
                  <a:pt x="205" y="14"/>
                  <a:pt x="196" y="15"/>
                </a:cubicBezTo>
                <a:cubicBezTo>
                  <a:pt x="194" y="16"/>
                  <a:pt x="193" y="16"/>
                  <a:pt x="190" y="16"/>
                </a:cubicBezTo>
                <a:cubicBezTo>
                  <a:pt x="188" y="16"/>
                  <a:pt x="190" y="16"/>
                  <a:pt x="187" y="16"/>
                </a:cubicBezTo>
                <a:cubicBezTo>
                  <a:pt x="184" y="17"/>
                  <a:pt x="190" y="16"/>
                  <a:pt x="189" y="17"/>
                </a:cubicBezTo>
                <a:cubicBezTo>
                  <a:pt x="184" y="17"/>
                  <a:pt x="185" y="17"/>
                  <a:pt x="183" y="18"/>
                </a:cubicBezTo>
                <a:cubicBezTo>
                  <a:pt x="177" y="18"/>
                  <a:pt x="173" y="19"/>
                  <a:pt x="167" y="20"/>
                </a:cubicBezTo>
                <a:cubicBezTo>
                  <a:pt x="150" y="22"/>
                  <a:pt x="150" y="22"/>
                  <a:pt x="150" y="22"/>
                </a:cubicBezTo>
                <a:cubicBezTo>
                  <a:pt x="145" y="23"/>
                  <a:pt x="143" y="23"/>
                  <a:pt x="138" y="24"/>
                </a:cubicBezTo>
                <a:cubicBezTo>
                  <a:pt x="125" y="25"/>
                  <a:pt x="125" y="25"/>
                  <a:pt x="125" y="25"/>
                </a:cubicBezTo>
                <a:cubicBezTo>
                  <a:pt x="122" y="26"/>
                  <a:pt x="127" y="25"/>
                  <a:pt x="123" y="26"/>
                </a:cubicBezTo>
                <a:cubicBezTo>
                  <a:pt x="106" y="28"/>
                  <a:pt x="89" y="31"/>
                  <a:pt x="77" y="33"/>
                </a:cubicBezTo>
                <a:cubicBezTo>
                  <a:pt x="96" y="30"/>
                  <a:pt x="110" y="28"/>
                  <a:pt x="127" y="25"/>
                </a:cubicBezTo>
                <a:cubicBezTo>
                  <a:pt x="129" y="25"/>
                  <a:pt x="134" y="24"/>
                  <a:pt x="137" y="24"/>
                </a:cubicBezTo>
                <a:cubicBezTo>
                  <a:pt x="138" y="24"/>
                  <a:pt x="134" y="24"/>
                  <a:pt x="138" y="24"/>
                </a:cubicBezTo>
                <a:cubicBezTo>
                  <a:pt x="139" y="24"/>
                  <a:pt x="139" y="24"/>
                  <a:pt x="141" y="23"/>
                </a:cubicBezTo>
                <a:cubicBezTo>
                  <a:pt x="139" y="24"/>
                  <a:pt x="143" y="24"/>
                  <a:pt x="144" y="24"/>
                </a:cubicBezTo>
                <a:cubicBezTo>
                  <a:pt x="158" y="22"/>
                  <a:pt x="169" y="20"/>
                  <a:pt x="182" y="19"/>
                </a:cubicBezTo>
                <a:cubicBezTo>
                  <a:pt x="184" y="18"/>
                  <a:pt x="180" y="19"/>
                  <a:pt x="183" y="18"/>
                </a:cubicBezTo>
                <a:cubicBezTo>
                  <a:pt x="197" y="17"/>
                  <a:pt x="197" y="17"/>
                  <a:pt x="197" y="17"/>
                </a:cubicBezTo>
                <a:cubicBezTo>
                  <a:pt x="198" y="17"/>
                  <a:pt x="202" y="16"/>
                  <a:pt x="200" y="17"/>
                </a:cubicBezTo>
                <a:cubicBezTo>
                  <a:pt x="184" y="19"/>
                  <a:pt x="161" y="22"/>
                  <a:pt x="141" y="24"/>
                </a:cubicBezTo>
                <a:cubicBezTo>
                  <a:pt x="135" y="25"/>
                  <a:pt x="129" y="26"/>
                  <a:pt x="125" y="27"/>
                </a:cubicBezTo>
                <a:cubicBezTo>
                  <a:pt x="134" y="25"/>
                  <a:pt x="141" y="25"/>
                  <a:pt x="149" y="24"/>
                </a:cubicBezTo>
                <a:cubicBezTo>
                  <a:pt x="159" y="23"/>
                  <a:pt x="170" y="21"/>
                  <a:pt x="180" y="20"/>
                </a:cubicBezTo>
                <a:cubicBezTo>
                  <a:pt x="186" y="19"/>
                  <a:pt x="186" y="19"/>
                  <a:pt x="186" y="19"/>
                </a:cubicBezTo>
                <a:cubicBezTo>
                  <a:pt x="194" y="18"/>
                  <a:pt x="194" y="18"/>
                  <a:pt x="194" y="18"/>
                </a:cubicBezTo>
                <a:cubicBezTo>
                  <a:pt x="198" y="18"/>
                  <a:pt x="198" y="18"/>
                  <a:pt x="198" y="18"/>
                </a:cubicBezTo>
                <a:cubicBezTo>
                  <a:pt x="210" y="16"/>
                  <a:pt x="210" y="16"/>
                  <a:pt x="210" y="16"/>
                </a:cubicBezTo>
                <a:cubicBezTo>
                  <a:pt x="234" y="14"/>
                  <a:pt x="234" y="14"/>
                  <a:pt x="234" y="14"/>
                </a:cubicBezTo>
                <a:cubicBezTo>
                  <a:pt x="236" y="14"/>
                  <a:pt x="235" y="14"/>
                  <a:pt x="233" y="14"/>
                </a:cubicBezTo>
                <a:cubicBezTo>
                  <a:pt x="211" y="17"/>
                  <a:pt x="211" y="17"/>
                  <a:pt x="211" y="17"/>
                </a:cubicBezTo>
                <a:cubicBezTo>
                  <a:pt x="212" y="17"/>
                  <a:pt x="213" y="17"/>
                  <a:pt x="213" y="17"/>
                </a:cubicBezTo>
                <a:cubicBezTo>
                  <a:pt x="209" y="17"/>
                  <a:pt x="208" y="17"/>
                  <a:pt x="206" y="17"/>
                </a:cubicBezTo>
                <a:cubicBezTo>
                  <a:pt x="214" y="17"/>
                  <a:pt x="213" y="17"/>
                  <a:pt x="211" y="17"/>
                </a:cubicBezTo>
                <a:cubicBezTo>
                  <a:pt x="192" y="19"/>
                  <a:pt x="168" y="22"/>
                  <a:pt x="153" y="24"/>
                </a:cubicBezTo>
                <a:cubicBezTo>
                  <a:pt x="151" y="25"/>
                  <a:pt x="150" y="25"/>
                  <a:pt x="147" y="25"/>
                </a:cubicBezTo>
                <a:cubicBezTo>
                  <a:pt x="129" y="28"/>
                  <a:pt x="110" y="30"/>
                  <a:pt x="91" y="33"/>
                </a:cubicBezTo>
                <a:cubicBezTo>
                  <a:pt x="160" y="24"/>
                  <a:pt x="160" y="24"/>
                  <a:pt x="160" y="24"/>
                </a:cubicBezTo>
                <a:cubicBezTo>
                  <a:pt x="161" y="24"/>
                  <a:pt x="160" y="24"/>
                  <a:pt x="162" y="24"/>
                </a:cubicBezTo>
                <a:cubicBezTo>
                  <a:pt x="173" y="22"/>
                  <a:pt x="186" y="21"/>
                  <a:pt x="194" y="20"/>
                </a:cubicBezTo>
                <a:cubicBezTo>
                  <a:pt x="205" y="19"/>
                  <a:pt x="205" y="19"/>
                  <a:pt x="205" y="19"/>
                </a:cubicBezTo>
                <a:cubicBezTo>
                  <a:pt x="231" y="16"/>
                  <a:pt x="250" y="15"/>
                  <a:pt x="275" y="13"/>
                </a:cubicBezTo>
                <a:cubicBezTo>
                  <a:pt x="275" y="13"/>
                  <a:pt x="277" y="13"/>
                  <a:pt x="278" y="13"/>
                </a:cubicBezTo>
                <a:cubicBezTo>
                  <a:pt x="272" y="14"/>
                  <a:pt x="272" y="14"/>
                  <a:pt x="272" y="14"/>
                </a:cubicBezTo>
                <a:cubicBezTo>
                  <a:pt x="268" y="14"/>
                  <a:pt x="264" y="15"/>
                  <a:pt x="260" y="15"/>
                </a:cubicBezTo>
                <a:cubicBezTo>
                  <a:pt x="239" y="17"/>
                  <a:pt x="209" y="20"/>
                  <a:pt x="183" y="23"/>
                </a:cubicBezTo>
                <a:cubicBezTo>
                  <a:pt x="180" y="24"/>
                  <a:pt x="182" y="24"/>
                  <a:pt x="184" y="24"/>
                </a:cubicBezTo>
                <a:cubicBezTo>
                  <a:pt x="197" y="22"/>
                  <a:pt x="209" y="21"/>
                  <a:pt x="222" y="20"/>
                </a:cubicBezTo>
                <a:cubicBezTo>
                  <a:pt x="227" y="20"/>
                  <a:pt x="222" y="21"/>
                  <a:pt x="212" y="22"/>
                </a:cubicBezTo>
                <a:cubicBezTo>
                  <a:pt x="194" y="24"/>
                  <a:pt x="165" y="27"/>
                  <a:pt x="154" y="28"/>
                </a:cubicBezTo>
                <a:cubicBezTo>
                  <a:pt x="128" y="32"/>
                  <a:pt x="103" y="35"/>
                  <a:pt x="78" y="39"/>
                </a:cubicBezTo>
                <a:cubicBezTo>
                  <a:pt x="76" y="40"/>
                  <a:pt x="76" y="40"/>
                  <a:pt x="76" y="40"/>
                </a:cubicBezTo>
                <a:cubicBezTo>
                  <a:pt x="75" y="40"/>
                  <a:pt x="75" y="40"/>
                  <a:pt x="75" y="40"/>
                </a:cubicBezTo>
                <a:cubicBezTo>
                  <a:pt x="73" y="40"/>
                  <a:pt x="73" y="40"/>
                  <a:pt x="73" y="40"/>
                </a:cubicBezTo>
                <a:cubicBezTo>
                  <a:pt x="74" y="40"/>
                  <a:pt x="74" y="40"/>
                  <a:pt x="75" y="40"/>
                </a:cubicBezTo>
                <a:cubicBezTo>
                  <a:pt x="76" y="40"/>
                  <a:pt x="76" y="40"/>
                  <a:pt x="76" y="40"/>
                </a:cubicBezTo>
                <a:cubicBezTo>
                  <a:pt x="83" y="39"/>
                  <a:pt x="83" y="39"/>
                  <a:pt x="83" y="39"/>
                </a:cubicBezTo>
                <a:cubicBezTo>
                  <a:pt x="83" y="39"/>
                  <a:pt x="84" y="39"/>
                  <a:pt x="86" y="38"/>
                </a:cubicBezTo>
                <a:cubicBezTo>
                  <a:pt x="111" y="35"/>
                  <a:pt x="139" y="31"/>
                  <a:pt x="161" y="28"/>
                </a:cubicBezTo>
                <a:cubicBezTo>
                  <a:pt x="170" y="27"/>
                  <a:pt x="188" y="24"/>
                  <a:pt x="198" y="24"/>
                </a:cubicBezTo>
                <a:cubicBezTo>
                  <a:pt x="195" y="25"/>
                  <a:pt x="188" y="26"/>
                  <a:pt x="178" y="27"/>
                </a:cubicBezTo>
                <a:cubicBezTo>
                  <a:pt x="188" y="26"/>
                  <a:pt x="197" y="25"/>
                  <a:pt x="205" y="24"/>
                </a:cubicBezTo>
                <a:cubicBezTo>
                  <a:pt x="212" y="23"/>
                  <a:pt x="224" y="22"/>
                  <a:pt x="228" y="22"/>
                </a:cubicBezTo>
                <a:cubicBezTo>
                  <a:pt x="228" y="22"/>
                  <a:pt x="227" y="22"/>
                  <a:pt x="228" y="22"/>
                </a:cubicBezTo>
                <a:cubicBezTo>
                  <a:pt x="229" y="22"/>
                  <a:pt x="233" y="21"/>
                  <a:pt x="234" y="21"/>
                </a:cubicBezTo>
                <a:cubicBezTo>
                  <a:pt x="238" y="21"/>
                  <a:pt x="237" y="21"/>
                  <a:pt x="241" y="20"/>
                </a:cubicBezTo>
                <a:cubicBezTo>
                  <a:pt x="247" y="20"/>
                  <a:pt x="247" y="20"/>
                  <a:pt x="250" y="20"/>
                </a:cubicBezTo>
                <a:cubicBezTo>
                  <a:pt x="270" y="18"/>
                  <a:pt x="289" y="16"/>
                  <a:pt x="309" y="15"/>
                </a:cubicBezTo>
                <a:cubicBezTo>
                  <a:pt x="315" y="15"/>
                  <a:pt x="315" y="15"/>
                  <a:pt x="315" y="15"/>
                </a:cubicBezTo>
                <a:cubicBezTo>
                  <a:pt x="317" y="15"/>
                  <a:pt x="315" y="15"/>
                  <a:pt x="318" y="15"/>
                </a:cubicBezTo>
                <a:cubicBezTo>
                  <a:pt x="319" y="15"/>
                  <a:pt x="319" y="15"/>
                  <a:pt x="321" y="14"/>
                </a:cubicBezTo>
                <a:cubicBezTo>
                  <a:pt x="345" y="13"/>
                  <a:pt x="345" y="13"/>
                  <a:pt x="345" y="13"/>
                </a:cubicBezTo>
                <a:cubicBezTo>
                  <a:pt x="364" y="13"/>
                  <a:pt x="386" y="12"/>
                  <a:pt x="402" y="12"/>
                </a:cubicBezTo>
                <a:cubicBezTo>
                  <a:pt x="405" y="12"/>
                  <a:pt x="401" y="13"/>
                  <a:pt x="405" y="13"/>
                </a:cubicBezTo>
                <a:cubicBezTo>
                  <a:pt x="432" y="13"/>
                  <a:pt x="460" y="14"/>
                  <a:pt x="488" y="19"/>
                </a:cubicBezTo>
                <a:cubicBezTo>
                  <a:pt x="490" y="20"/>
                  <a:pt x="488" y="20"/>
                  <a:pt x="491" y="20"/>
                </a:cubicBezTo>
                <a:cubicBezTo>
                  <a:pt x="495" y="21"/>
                  <a:pt x="494" y="20"/>
                  <a:pt x="498" y="21"/>
                </a:cubicBezTo>
                <a:cubicBezTo>
                  <a:pt x="500" y="22"/>
                  <a:pt x="502" y="22"/>
                  <a:pt x="503" y="23"/>
                </a:cubicBezTo>
                <a:cubicBezTo>
                  <a:pt x="511" y="24"/>
                  <a:pt x="518" y="27"/>
                  <a:pt x="525" y="30"/>
                </a:cubicBezTo>
                <a:cubicBezTo>
                  <a:pt x="532" y="33"/>
                  <a:pt x="539" y="37"/>
                  <a:pt x="544" y="42"/>
                </a:cubicBezTo>
                <a:cubicBezTo>
                  <a:pt x="544" y="42"/>
                  <a:pt x="545" y="43"/>
                  <a:pt x="546" y="43"/>
                </a:cubicBezTo>
                <a:cubicBezTo>
                  <a:pt x="547" y="46"/>
                  <a:pt x="547" y="46"/>
                  <a:pt x="547" y="46"/>
                </a:cubicBezTo>
                <a:cubicBezTo>
                  <a:pt x="549" y="47"/>
                  <a:pt x="550" y="49"/>
                  <a:pt x="551" y="50"/>
                </a:cubicBezTo>
                <a:cubicBezTo>
                  <a:pt x="553" y="54"/>
                  <a:pt x="555" y="57"/>
                  <a:pt x="557" y="61"/>
                </a:cubicBezTo>
                <a:cubicBezTo>
                  <a:pt x="561" y="68"/>
                  <a:pt x="564" y="75"/>
                  <a:pt x="567" y="83"/>
                </a:cubicBezTo>
                <a:cubicBezTo>
                  <a:pt x="577" y="112"/>
                  <a:pt x="581" y="143"/>
                  <a:pt x="583" y="173"/>
                </a:cubicBezTo>
                <a:cubicBezTo>
                  <a:pt x="584" y="196"/>
                  <a:pt x="583" y="218"/>
                  <a:pt x="580" y="239"/>
                </a:cubicBezTo>
                <a:cubicBezTo>
                  <a:pt x="578" y="253"/>
                  <a:pt x="576" y="266"/>
                  <a:pt x="573" y="278"/>
                </a:cubicBezTo>
                <a:cubicBezTo>
                  <a:pt x="569" y="290"/>
                  <a:pt x="566" y="302"/>
                  <a:pt x="560" y="314"/>
                </a:cubicBezTo>
                <a:cubicBezTo>
                  <a:pt x="558" y="318"/>
                  <a:pt x="556" y="322"/>
                  <a:pt x="553" y="326"/>
                </a:cubicBezTo>
                <a:cubicBezTo>
                  <a:pt x="552" y="328"/>
                  <a:pt x="551" y="329"/>
                  <a:pt x="549" y="331"/>
                </a:cubicBezTo>
                <a:cubicBezTo>
                  <a:pt x="548" y="333"/>
                  <a:pt x="546" y="335"/>
                  <a:pt x="545" y="336"/>
                </a:cubicBezTo>
                <a:cubicBezTo>
                  <a:pt x="543" y="338"/>
                  <a:pt x="539" y="340"/>
                  <a:pt x="535" y="342"/>
                </a:cubicBezTo>
                <a:cubicBezTo>
                  <a:pt x="531" y="344"/>
                  <a:pt x="527" y="346"/>
                  <a:pt x="524" y="347"/>
                </a:cubicBezTo>
                <a:cubicBezTo>
                  <a:pt x="521" y="348"/>
                  <a:pt x="518" y="349"/>
                  <a:pt x="515" y="350"/>
                </a:cubicBezTo>
                <a:cubicBezTo>
                  <a:pt x="511" y="352"/>
                  <a:pt x="506" y="353"/>
                  <a:pt x="502" y="354"/>
                </a:cubicBezTo>
                <a:cubicBezTo>
                  <a:pt x="489" y="357"/>
                  <a:pt x="476" y="360"/>
                  <a:pt x="463" y="363"/>
                </a:cubicBezTo>
                <a:cubicBezTo>
                  <a:pt x="449" y="365"/>
                  <a:pt x="435" y="368"/>
                  <a:pt x="420" y="369"/>
                </a:cubicBezTo>
                <a:cubicBezTo>
                  <a:pt x="412" y="370"/>
                  <a:pt x="405" y="372"/>
                  <a:pt x="397" y="372"/>
                </a:cubicBezTo>
                <a:cubicBezTo>
                  <a:pt x="391" y="373"/>
                  <a:pt x="386" y="373"/>
                  <a:pt x="380" y="374"/>
                </a:cubicBezTo>
                <a:cubicBezTo>
                  <a:pt x="365" y="375"/>
                  <a:pt x="349" y="377"/>
                  <a:pt x="334" y="377"/>
                </a:cubicBezTo>
                <a:cubicBezTo>
                  <a:pt x="314" y="379"/>
                  <a:pt x="294" y="379"/>
                  <a:pt x="274" y="379"/>
                </a:cubicBezTo>
                <a:cubicBezTo>
                  <a:pt x="252" y="379"/>
                  <a:pt x="225" y="378"/>
                  <a:pt x="204" y="377"/>
                </a:cubicBezTo>
                <a:cubicBezTo>
                  <a:pt x="187" y="375"/>
                  <a:pt x="169" y="374"/>
                  <a:pt x="150" y="371"/>
                </a:cubicBezTo>
                <a:cubicBezTo>
                  <a:pt x="145" y="370"/>
                  <a:pt x="145" y="370"/>
                  <a:pt x="145" y="370"/>
                </a:cubicBezTo>
                <a:cubicBezTo>
                  <a:pt x="131" y="368"/>
                  <a:pt x="116" y="364"/>
                  <a:pt x="102" y="361"/>
                </a:cubicBezTo>
                <a:cubicBezTo>
                  <a:pt x="88" y="357"/>
                  <a:pt x="75" y="352"/>
                  <a:pt x="65" y="346"/>
                </a:cubicBezTo>
                <a:cubicBezTo>
                  <a:pt x="57" y="342"/>
                  <a:pt x="51" y="338"/>
                  <a:pt x="46" y="333"/>
                </a:cubicBezTo>
                <a:cubicBezTo>
                  <a:pt x="40" y="328"/>
                  <a:pt x="35" y="321"/>
                  <a:pt x="32" y="314"/>
                </a:cubicBezTo>
                <a:cubicBezTo>
                  <a:pt x="30" y="312"/>
                  <a:pt x="29" y="310"/>
                  <a:pt x="28" y="307"/>
                </a:cubicBezTo>
                <a:cubicBezTo>
                  <a:pt x="25" y="300"/>
                  <a:pt x="23" y="292"/>
                  <a:pt x="21" y="283"/>
                </a:cubicBezTo>
                <a:cubicBezTo>
                  <a:pt x="18" y="270"/>
                  <a:pt x="17" y="255"/>
                  <a:pt x="16" y="239"/>
                </a:cubicBezTo>
                <a:cubicBezTo>
                  <a:pt x="16" y="226"/>
                  <a:pt x="17" y="207"/>
                  <a:pt x="19" y="193"/>
                </a:cubicBezTo>
                <a:cubicBezTo>
                  <a:pt x="21" y="169"/>
                  <a:pt x="25" y="144"/>
                  <a:pt x="31" y="120"/>
                </a:cubicBezTo>
                <a:cubicBezTo>
                  <a:pt x="36" y="96"/>
                  <a:pt x="36" y="96"/>
                  <a:pt x="36" y="96"/>
                </a:cubicBezTo>
                <a:cubicBezTo>
                  <a:pt x="39" y="87"/>
                  <a:pt x="41" y="77"/>
                  <a:pt x="44" y="67"/>
                </a:cubicBezTo>
                <a:cubicBezTo>
                  <a:pt x="45" y="63"/>
                  <a:pt x="45" y="63"/>
                  <a:pt x="45" y="63"/>
                </a:cubicBezTo>
                <a:cubicBezTo>
                  <a:pt x="45" y="63"/>
                  <a:pt x="45" y="63"/>
                  <a:pt x="45" y="63"/>
                </a:cubicBezTo>
                <a:cubicBezTo>
                  <a:pt x="46" y="63"/>
                  <a:pt x="46" y="63"/>
                  <a:pt x="46" y="63"/>
                </a:cubicBezTo>
                <a:cubicBezTo>
                  <a:pt x="46" y="62"/>
                  <a:pt x="46" y="62"/>
                  <a:pt x="46" y="62"/>
                </a:cubicBezTo>
                <a:cubicBezTo>
                  <a:pt x="46" y="61"/>
                  <a:pt x="46" y="60"/>
                  <a:pt x="47" y="60"/>
                </a:cubicBezTo>
                <a:cubicBezTo>
                  <a:pt x="48" y="60"/>
                  <a:pt x="47" y="59"/>
                  <a:pt x="47" y="58"/>
                </a:cubicBezTo>
                <a:cubicBezTo>
                  <a:pt x="47" y="58"/>
                  <a:pt x="48" y="58"/>
                  <a:pt x="48" y="58"/>
                </a:cubicBezTo>
                <a:cubicBezTo>
                  <a:pt x="48" y="58"/>
                  <a:pt x="48" y="57"/>
                  <a:pt x="48" y="57"/>
                </a:cubicBezTo>
                <a:cubicBezTo>
                  <a:pt x="49" y="57"/>
                  <a:pt x="49" y="57"/>
                  <a:pt x="49" y="56"/>
                </a:cubicBezTo>
                <a:cubicBezTo>
                  <a:pt x="49" y="56"/>
                  <a:pt x="49" y="56"/>
                  <a:pt x="49" y="55"/>
                </a:cubicBezTo>
                <a:cubicBezTo>
                  <a:pt x="49" y="55"/>
                  <a:pt x="50" y="55"/>
                  <a:pt x="50" y="54"/>
                </a:cubicBezTo>
                <a:cubicBezTo>
                  <a:pt x="50" y="54"/>
                  <a:pt x="50" y="53"/>
                  <a:pt x="50" y="53"/>
                </a:cubicBezTo>
                <a:cubicBezTo>
                  <a:pt x="50" y="52"/>
                  <a:pt x="50" y="52"/>
                  <a:pt x="50" y="52"/>
                </a:cubicBezTo>
                <a:cubicBezTo>
                  <a:pt x="50" y="51"/>
                  <a:pt x="50" y="51"/>
                  <a:pt x="50" y="50"/>
                </a:cubicBezTo>
                <a:cubicBezTo>
                  <a:pt x="50" y="50"/>
                  <a:pt x="50" y="49"/>
                  <a:pt x="50" y="49"/>
                </a:cubicBezTo>
                <a:cubicBezTo>
                  <a:pt x="49" y="48"/>
                  <a:pt x="50" y="48"/>
                  <a:pt x="50" y="48"/>
                </a:cubicBezTo>
                <a:cubicBezTo>
                  <a:pt x="49" y="47"/>
                  <a:pt x="48" y="46"/>
                  <a:pt x="48" y="45"/>
                </a:cubicBezTo>
                <a:cubicBezTo>
                  <a:pt x="48" y="44"/>
                  <a:pt x="47" y="44"/>
                  <a:pt x="47" y="44"/>
                </a:cubicBezTo>
                <a:cubicBezTo>
                  <a:pt x="47" y="44"/>
                  <a:pt x="47" y="43"/>
                  <a:pt x="47" y="43"/>
                </a:cubicBezTo>
                <a:cubicBezTo>
                  <a:pt x="46" y="43"/>
                  <a:pt x="46" y="43"/>
                  <a:pt x="45" y="42"/>
                </a:cubicBezTo>
                <a:cubicBezTo>
                  <a:pt x="45" y="42"/>
                  <a:pt x="45" y="42"/>
                  <a:pt x="45" y="42"/>
                </a:cubicBezTo>
                <a:cubicBezTo>
                  <a:pt x="44" y="42"/>
                  <a:pt x="43" y="42"/>
                  <a:pt x="42" y="41"/>
                </a:cubicBezTo>
                <a:cubicBezTo>
                  <a:pt x="41" y="42"/>
                  <a:pt x="41" y="41"/>
                  <a:pt x="40" y="41"/>
                </a:cubicBezTo>
                <a:cubicBezTo>
                  <a:pt x="40" y="41"/>
                  <a:pt x="40" y="42"/>
                  <a:pt x="39" y="42"/>
                </a:cubicBezTo>
                <a:cubicBezTo>
                  <a:pt x="39" y="42"/>
                  <a:pt x="38" y="42"/>
                  <a:pt x="38" y="42"/>
                </a:cubicBezTo>
                <a:cubicBezTo>
                  <a:pt x="38" y="42"/>
                  <a:pt x="38" y="42"/>
                  <a:pt x="37" y="42"/>
                </a:cubicBezTo>
                <a:cubicBezTo>
                  <a:pt x="37" y="43"/>
                  <a:pt x="37" y="43"/>
                  <a:pt x="36" y="43"/>
                </a:cubicBezTo>
                <a:cubicBezTo>
                  <a:pt x="36" y="43"/>
                  <a:pt x="36" y="43"/>
                  <a:pt x="36" y="43"/>
                </a:cubicBezTo>
                <a:cubicBezTo>
                  <a:pt x="35" y="44"/>
                  <a:pt x="34" y="44"/>
                  <a:pt x="33" y="45"/>
                </a:cubicBezTo>
                <a:cubicBezTo>
                  <a:pt x="33" y="45"/>
                  <a:pt x="33" y="45"/>
                  <a:pt x="33" y="46"/>
                </a:cubicBezTo>
                <a:cubicBezTo>
                  <a:pt x="33" y="46"/>
                  <a:pt x="33" y="48"/>
                  <a:pt x="32" y="48"/>
                </a:cubicBezTo>
                <a:cubicBezTo>
                  <a:pt x="32" y="48"/>
                  <a:pt x="32" y="48"/>
                  <a:pt x="32" y="48"/>
                </a:cubicBezTo>
                <a:cubicBezTo>
                  <a:pt x="32" y="48"/>
                  <a:pt x="31" y="48"/>
                  <a:pt x="31" y="49"/>
                </a:cubicBezTo>
                <a:cubicBezTo>
                  <a:pt x="31" y="49"/>
                  <a:pt x="31" y="49"/>
                  <a:pt x="31" y="49"/>
                </a:cubicBezTo>
                <a:cubicBezTo>
                  <a:pt x="31" y="50"/>
                  <a:pt x="31" y="50"/>
                  <a:pt x="31" y="51"/>
                </a:cubicBezTo>
                <a:cubicBezTo>
                  <a:pt x="31" y="51"/>
                  <a:pt x="31" y="51"/>
                  <a:pt x="31" y="51"/>
                </a:cubicBezTo>
                <a:cubicBezTo>
                  <a:pt x="31" y="52"/>
                  <a:pt x="30" y="53"/>
                  <a:pt x="30" y="53"/>
                </a:cubicBezTo>
                <a:cubicBezTo>
                  <a:pt x="30" y="53"/>
                  <a:pt x="30" y="53"/>
                  <a:pt x="30" y="54"/>
                </a:cubicBezTo>
                <a:cubicBezTo>
                  <a:pt x="30" y="54"/>
                  <a:pt x="30" y="54"/>
                  <a:pt x="30" y="54"/>
                </a:cubicBezTo>
                <a:cubicBezTo>
                  <a:pt x="31" y="55"/>
                  <a:pt x="30" y="56"/>
                  <a:pt x="30" y="57"/>
                </a:cubicBezTo>
                <a:cubicBezTo>
                  <a:pt x="30" y="58"/>
                  <a:pt x="30" y="58"/>
                  <a:pt x="30" y="58"/>
                </a:cubicBezTo>
                <a:cubicBezTo>
                  <a:pt x="30" y="58"/>
                  <a:pt x="30" y="58"/>
                  <a:pt x="30" y="58"/>
                </a:cubicBezTo>
                <a:cubicBezTo>
                  <a:pt x="30" y="59"/>
                  <a:pt x="30" y="59"/>
                  <a:pt x="30" y="59"/>
                </a:cubicBezTo>
                <a:cubicBezTo>
                  <a:pt x="29" y="61"/>
                  <a:pt x="29" y="61"/>
                  <a:pt x="29" y="61"/>
                </a:cubicBezTo>
                <a:cubicBezTo>
                  <a:pt x="26" y="70"/>
                  <a:pt x="26" y="70"/>
                  <a:pt x="26" y="70"/>
                </a:cubicBezTo>
                <a:cubicBezTo>
                  <a:pt x="24" y="78"/>
                  <a:pt x="24" y="78"/>
                  <a:pt x="24" y="78"/>
                </a:cubicBezTo>
                <a:cubicBezTo>
                  <a:pt x="23" y="82"/>
                  <a:pt x="22" y="88"/>
                  <a:pt x="20" y="94"/>
                </a:cubicBezTo>
                <a:cubicBezTo>
                  <a:pt x="18" y="103"/>
                  <a:pt x="16" y="112"/>
                  <a:pt x="15" y="119"/>
                </a:cubicBezTo>
                <a:cubicBezTo>
                  <a:pt x="12" y="132"/>
                  <a:pt x="10" y="141"/>
                  <a:pt x="9" y="151"/>
                </a:cubicBezTo>
                <a:cubicBezTo>
                  <a:pt x="8" y="155"/>
                  <a:pt x="7" y="158"/>
                  <a:pt x="7" y="163"/>
                </a:cubicBezTo>
                <a:cubicBezTo>
                  <a:pt x="5" y="174"/>
                  <a:pt x="5" y="174"/>
                  <a:pt x="5" y="174"/>
                </a:cubicBezTo>
                <a:cubicBezTo>
                  <a:pt x="5" y="178"/>
                  <a:pt x="4" y="182"/>
                  <a:pt x="3" y="186"/>
                </a:cubicBezTo>
                <a:cubicBezTo>
                  <a:pt x="3" y="194"/>
                  <a:pt x="3" y="194"/>
                  <a:pt x="3" y="194"/>
                </a:cubicBezTo>
                <a:cubicBezTo>
                  <a:pt x="2" y="197"/>
                  <a:pt x="2" y="199"/>
                  <a:pt x="2" y="202"/>
                </a:cubicBezTo>
                <a:cubicBezTo>
                  <a:pt x="2" y="206"/>
                  <a:pt x="2" y="209"/>
                  <a:pt x="1" y="213"/>
                </a:cubicBezTo>
                <a:cubicBezTo>
                  <a:pt x="1" y="225"/>
                  <a:pt x="0" y="239"/>
                  <a:pt x="2" y="252"/>
                </a:cubicBezTo>
                <a:cubicBezTo>
                  <a:pt x="2" y="263"/>
                  <a:pt x="3" y="273"/>
                  <a:pt x="5" y="284"/>
                </a:cubicBezTo>
                <a:cubicBezTo>
                  <a:pt x="8" y="295"/>
                  <a:pt x="11" y="306"/>
                  <a:pt x="17" y="318"/>
                </a:cubicBezTo>
                <a:cubicBezTo>
                  <a:pt x="20" y="325"/>
                  <a:pt x="22" y="329"/>
                  <a:pt x="27" y="335"/>
                </a:cubicBezTo>
                <a:cubicBezTo>
                  <a:pt x="28" y="336"/>
                  <a:pt x="28" y="336"/>
                  <a:pt x="30" y="338"/>
                </a:cubicBezTo>
                <a:cubicBezTo>
                  <a:pt x="39" y="349"/>
                  <a:pt x="52" y="357"/>
                  <a:pt x="65" y="363"/>
                </a:cubicBezTo>
                <a:cubicBezTo>
                  <a:pt x="66" y="363"/>
                  <a:pt x="66" y="364"/>
                  <a:pt x="67" y="364"/>
                </a:cubicBezTo>
                <a:cubicBezTo>
                  <a:pt x="85" y="372"/>
                  <a:pt x="109" y="378"/>
                  <a:pt x="124" y="381"/>
                </a:cubicBezTo>
                <a:cubicBezTo>
                  <a:pt x="135" y="384"/>
                  <a:pt x="149" y="386"/>
                  <a:pt x="163" y="388"/>
                </a:cubicBezTo>
                <a:cubicBezTo>
                  <a:pt x="169" y="388"/>
                  <a:pt x="176" y="389"/>
                  <a:pt x="182" y="390"/>
                </a:cubicBezTo>
                <a:cubicBezTo>
                  <a:pt x="195" y="391"/>
                  <a:pt x="211" y="392"/>
                  <a:pt x="223" y="393"/>
                </a:cubicBezTo>
                <a:cubicBezTo>
                  <a:pt x="233" y="393"/>
                  <a:pt x="233" y="393"/>
                  <a:pt x="233" y="393"/>
                </a:cubicBezTo>
                <a:cubicBezTo>
                  <a:pt x="239" y="393"/>
                  <a:pt x="246" y="393"/>
                  <a:pt x="253" y="393"/>
                </a:cubicBezTo>
                <a:cubicBezTo>
                  <a:pt x="278" y="394"/>
                  <a:pt x="308" y="393"/>
                  <a:pt x="330" y="392"/>
                </a:cubicBezTo>
                <a:cubicBezTo>
                  <a:pt x="337" y="392"/>
                  <a:pt x="343" y="391"/>
                  <a:pt x="351" y="391"/>
                </a:cubicBezTo>
                <a:cubicBezTo>
                  <a:pt x="364" y="390"/>
                  <a:pt x="377" y="389"/>
                  <a:pt x="390" y="387"/>
                </a:cubicBezTo>
                <a:cubicBezTo>
                  <a:pt x="399" y="386"/>
                  <a:pt x="399" y="386"/>
                  <a:pt x="399" y="386"/>
                </a:cubicBezTo>
                <a:cubicBezTo>
                  <a:pt x="407" y="385"/>
                  <a:pt x="414" y="385"/>
                  <a:pt x="422" y="384"/>
                </a:cubicBezTo>
                <a:cubicBezTo>
                  <a:pt x="442" y="381"/>
                  <a:pt x="462" y="377"/>
                  <a:pt x="480" y="374"/>
                </a:cubicBezTo>
                <a:cubicBezTo>
                  <a:pt x="492" y="371"/>
                  <a:pt x="507" y="368"/>
                  <a:pt x="522" y="363"/>
                </a:cubicBezTo>
                <a:cubicBezTo>
                  <a:pt x="529" y="360"/>
                  <a:pt x="536" y="357"/>
                  <a:pt x="544" y="354"/>
                </a:cubicBezTo>
                <a:cubicBezTo>
                  <a:pt x="547" y="352"/>
                  <a:pt x="551" y="349"/>
                  <a:pt x="554" y="347"/>
                </a:cubicBezTo>
                <a:cubicBezTo>
                  <a:pt x="555" y="346"/>
                  <a:pt x="556" y="345"/>
                  <a:pt x="557" y="344"/>
                </a:cubicBezTo>
                <a:cubicBezTo>
                  <a:pt x="559" y="342"/>
                  <a:pt x="559" y="342"/>
                  <a:pt x="559" y="342"/>
                </a:cubicBezTo>
                <a:cubicBezTo>
                  <a:pt x="560" y="341"/>
                  <a:pt x="561" y="339"/>
                  <a:pt x="562" y="338"/>
                </a:cubicBezTo>
                <a:cubicBezTo>
                  <a:pt x="566" y="332"/>
                  <a:pt x="569" y="327"/>
                  <a:pt x="572" y="321"/>
                </a:cubicBezTo>
                <a:cubicBezTo>
                  <a:pt x="582" y="302"/>
                  <a:pt x="588" y="276"/>
                  <a:pt x="591" y="256"/>
                </a:cubicBezTo>
                <a:cubicBezTo>
                  <a:pt x="595" y="234"/>
                  <a:pt x="597" y="211"/>
                  <a:pt x="597" y="189"/>
                </a:cubicBezTo>
                <a:cubicBezTo>
                  <a:pt x="597" y="166"/>
                  <a:pt x="595" y="144"/>
                  <a:pt x="591" y="121"/>
                </a:cubicBezTo>
                <a:close/>
                <a:moveTo>
                  <a:pt x="228" y="22"/>
                </a:moveTo>
                <a:cubicBezTo>
                  <a:pt x="228" y="22"/>
                  <a:pt x="228" y="22"/>
                  <a:pt x="228" y="22"/>
                </a:cubicBezTo>
                <a:cubicBezTo>
                  <a:pt x="228" y="22"/>
                  <a:pt x="228" y="22"/>
                  <a:pt x="228" y="22"/>
                </a:cubicBezTo>
                <a:close/>
              </a:path>
            </a:pathLst>
          </a:custGeom>
          <a:solidFill>
            <a:srgbClr val="FFC000"/>
          </a:solidFill>
          <a:ln>
            <a:noFill/>
          </a:ln>
          <a:effectLst>
            <a:outerShdw blurRad="50800" dist="254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0"/>
          <p:cNvSpPr/>
          <p:nvPr/>
        </p:nvSpPr>
        <p:spPr>
          <a:xfrm>
            <a:off x="393014" y="4679270"/>
            <a:ext cx="3307115" cy="1954461"/>
          </a:xfrm>
          <a:custGeom>
            <a:avLst/>
            <a:gdLst/>
            <a:ahLst/>
            <a:cxnLst/>
            <a:rect l="l" t="t" r="r" b="b"/>
            <a:pathLst>
              <a:path w="362" h="362" extrusionOk="0">
                <a:moveTo>
                  <a:pt x="268" y="15"/>
                </a:moveTo>
                <a:cubicBezTo>
                  <a:pt x="267" y="15"/>
                  <a:pt x="265" y="14"/>
                  <a:pt x="264" y="14"/>
                </a:cubicBezTo>
                <a:cubicBezTo>
                  <a:pt x="264" y="14"/>
                  <a:pt x="266" y="14"/>
                  <a:pt x="268" y="15"/>
                </a:cubicBezTo>
                <a:close/>
                <a:moveTo>
                  <a:pt x="207" y="1"/>
                </a:moveTo>
                <a:cubicBezTo>
                  <a:pt x="206" y="1"/>
                  <a:pt x="205" y="1"/>
                  <a:pt x="203" y="1"/>
                </a:cubicBezTo>
                <a:cubicBezTo>
                  <a:pt x="202" y="1"/>
                  <a:pt x="206" y="1"/>
                  <a:pt x="207" y="1"/>
                </a:cubicBezTo>
                <a:close/>
                <a:moveTo>
                  <a:pt x="196" y="1"/>
                </a:moveTo>
                <a:cubicBezTo>
                  <a:pt x="197" y="1"/>
                  <a:pt x="200" y="1"/>
                  <a:pt x="201" y="1"/>
                </a:cubicBezTo>
                <a:cubicBezTo>
                  <a:pt x="200" y="1"/>
                  <a:pt x="196" y="1"/>
                  <a:pt x="196" y="1"/>
                </a:cubicBezTo>
                <a:close/>
                <a:moveTo>
                  <a:pt x="177" y="5"/>
                </a:moveTo>
                <a:cubicBezTo>
                  <a:pt x="179" y="5"/>
                  <a:pt x="181" y="5"/>
                  <a:pt x="182" y="5"/>
                </a:cubicBezTo>
                <a:cubicBezTo>
                  <a:pt x="181" y="5"/>
                  <a:pt x="178" y="5"/>
                  <a:pt x="177" y="5"/>
                </a:cubicBezTo>
                <a:close/>
                <a:moveTo>
                  <a:pt x="165" y="5"/>
                </a:moveTo>
                <a:cubicBezTo>
                  <a:pt x="169" y="4"/>
                  <a:pt x="172" y="4"/>
                  <a:pt x="173" y="4"/>
                </a:cubicBezTo>
                <a:cubicBezTo>
                  <a:pt x="171" y="4"/>
                  <a:pt x="167" y="4"/>
                  <a:pt x="165" y="5"/>
                </a:cubicBezTo>
                <a:close/>
                <a:moveTo>
                  <a:pt x="137" y="19"/>
                </a:moveTo>
                <a:cubicBezTo>
                  <a:pt x="140" y="19"/>
                  <a:pt x="148" y="17"/>
                  <a:pt x="152" y="17"/>
                </a:cubicBezTo>
                <a:cubicBezTo>
                  <a:pt x="147" y="17"/>
                  <a:pt x="142" y="18"/>
                  <a:pt x="137" y="19"/>
                </a:cubicBezTo>
                <a:close/>
                <a:moveTo>
                  <a:pt x="135" y="15"/>
                </a:moveTo>
                <a:cubicBezTo>
                  <a:pt x="131" y="15"/>
                  <a:pt x="131" y="15"/>
                  <a:pt x="131" y="15"/>
                </a:cubicBezTo>
                <a:cubicBezTo>
                  <a:pt x="129" y="16"/>
                  <a:pt x="119" y="17"/>
                  <a:pt x="120" y="17"/>
                </a:cubicBezTo>
                <a:cubicBezTo>
                  <a:pt x="126" y="16"/>
                  <a:pt x="135" y="15"/>
                  <a:pt x="140" y="14"/>
                </a:cubicBezTo>
                <a:cubicBezTo>
                  <a:pt x="138" y="14"/>
                  <a:pt x="137" y="14"/>
                  <a:pt x="135" y="15"/>
                </a:cubicBezTo>
                <a:close/>
                <a:moveTo>
                  <a:pt x="79" y="24"/>
                </a:moveTo>
                <a:cubicBezTo>
                  <a:pt x="76" y="25"/>
                  <a:pt x="76" y="25"/>
                  <a:pt x="76" y="25"/>
                </a:cubicBezTo>
                <a:cubicBezTo>
                  <a:pt x="76" y="25"/>
                  <a:pt x="76" y="25"/>
                  <a:pt x="77" y="25"/>
                </a:cubicBezTo>
                <a:cubicBezTo>
                  <a:pt x="79" y="25"/>
                  <a:pt x="79" y="24"/>
                  <a:pt x="79" y="24"/>
                </a:cubicBezTo>
                <a:close/>
                <a:moveTo>
                  <a:pt x="50" y="33"/>
                </a:moveTo>
                <a:cubicBezTo>
                  <a:pt x="50" y="33"/>
                  <a:pt x="50" y="33"/>
                  <a:pt x="50" y="33"/>
                </a:cubicBezTo>
                <a:cubicBezTo>
                  <a:pt x="50" y="33"/>
                  <a:pt x="49" y="33"/>
                  <a:pt x="49" y="33"/>
                </a:cubicBezTo>
                <a:cubicBezTo>
                  <a:pt x="49" y="33"/>
                  <a:pt x="49" y="33"/>
                  <a:pt x="50" y="33"/>
                </a:cubicBezTo>
                <a:close/>
                <a:moveTo>
                  <a:pt x="50" y="32"/>
                </a:moveTo>
                <a:cubicBezTo>
                  <a:pt x="50" y="33"/>
                  <a:pt x="50" y="33"/>
                  <a:pt x="50" y="33"/>
                </a:cubicBezTo>
                <a:cubicBezTo>
                  <a:pt x="50" y="33"/>
                  <a:pt x="50" y="33"/>
                  <a:pt x="50" y="33"/>
                </a:cubicBezTo>
                <a:cubicBezTo>
                  <a:pt x="50" y="33"/>
                  <a:pt x="51" y="32"/>
                  <a:pt x="51" y="32"/>
                </a:cubicBezTo>
                <a:cubicBezTo>
                  <a:pt x="54" y="32"/>
                  <a:pt x="54" y="32"/>
                  <a:pt x="54" y="32"/>
                </a:cubicBezTo>
                <a:lnTo>
                  <a:pt x="50" y="32"/>
                </a:lnTo>
                <a:close/>
                <a:moveTo>
                  <a:pt x="50" y="33"/>
                </a:moveTo>
                <a:cubicBezTo>
                  <a:pt x="50" y="33"/>
                  <a:pt x="50" y="33"/>
                  <a:pt x="50" y="33"/>
                </a:cubicBezTo>
                <a:cubicBezTo>
                  <a:pt x="50" y="33"/>
                  <a:pt x="50" y="33"/>
                  <a:pt x="50" y="33"/>
                </a:cubicBezTo>
                <a:cubicBezTo>
                  <a:pt x="50" y="33"/>
                  <a:pt x="50" y="33"/>
                  <a:pt x="50" y="33"/>
                </a:cubicBezTo>
                <a:close/>
                <a:moveTo>
                  <a:pt x="50" y="30"/>
                </a:moveTo>
                <a:cubicBezTo>
                  <a:pt x="50" y="30"/>
                  <a:pt x="50" y="30"/>
                  <a:pt x="50" y="30"/>
                </a:cubicBezTo>
                <a:cubicBezTo>
                  <a:pt x="50" y="30"/>
                  <a:pt x="50" y="30"/>
                  <a:pt x="50" y="30"/>
                </a:cubicBezTo>
                <a:cubicBezTo>
                  <a:pt x="50" y="30"/>
                  <a:pt x="50" y="30"/>
                  <a:pt x="50" y="30"/>
                </a:cubicBezTo>
                <a:cubicBezTo>
                  <a:pt x="50" y="30"/>
                  <a:pt x="50" y="30"/>
                  <a:pt x="50" y="30"/>
                </a:cubicBezTo>
                <a:cubicBezTo>
                  <a:pt x="50" y="30"/>
                  <a:pt x="50" y="30"/>
                  <a:pt x="50" y="30"/>
                </a:cubicBezTo>
                <a:close/>
                <a:moveTo>
                  <a:pt x="51" y="36"/>
                </a:moveTo>
                <a:cubicBezTo>
                  <a:pt x="51" y="36"/>
                  <a:pt x="51" y="36"/>
                  <a:pt x="51" y="36"/>
                </a:cubicBezTo>
                <a:cubicBezTo>
                  <a:pt x="51" y="36"/>
                  <a:pt x="51" y="36"/>
                  <a:pt x="51" y="36"/>
                </a:cubicBezTo>
                <a:close/>
                <a:moveTo>
                  <a:pt x="50" y="31"/>
                </a:moveTo>
                <a:cubicBezTo>
                  <a:pt x="50" y="31"/>
                  <a:pt x="50" y="31"/>
                  <a:pt x="50" y="31"/>
                </a:cubicBezTo>
                <a:cubicBezTo>
                  <a:pt x="50" y="31"/>
                  <a:pt x="49" y="31"/>
                  <a:pt x="50" y="31"/>
                </a:cubicBezTo>
                <a:close/>
                <a:moveTo>
                  <a:pt x="49" y="30"/>
                </a:moveTo>
                <a:cubicBezTo>
                  <a:pt x="49" y="30"/>
                  <a:pt x="50" y="30"/>
                  <a:pt x="50" y="30"/>
                </a:cubicBezTo>
                <a:cubicBezTo>
                  <a:pt x="49" y="30"/>
                  <a:pt x="49" y="30"/>
                  <a:pt x="49" y="30"/>
                </a:cubicBezTo>
                <a:close/>
                <a:moveTo>
                  <a:pt x="51" y="38"/>
                </a:moveTo>
                <a:cubicBezTo>
                  <a:pt x="51" y="38"/>
                  <a:pt x="51" y="38"/>
                  <a:pt x="51" y="37"/>
                </a:cubicBezTo>
                <a:cubicBezTo>
                  <a:pt x="51" y="37"/>
                  <a:pt x="51" y="37"/>
                  <a:pt x="51" y="38"/>
                </a:cubicBezTo>
                <a:close/>
                <a:moveTo>
                  <a:pt x="51" y="36"/>
                </a:moveTo>
                <a:cubicBezTo>
                  <a:pt x="50" y="36"/>
                  <a:pt x="50" y="36"/>
                  <a:pt x="50" y="37"/>
                </a:cubicBezTo>
                <a:cubicBezTo>
                  <a:pt x="50" y="37"/>
                  <a:pt x="50" y="36"/>
                  <a:pt x="51" y="36"/>
                </a:cubicBezTo>
                <a:close/>
                <a:moveTo>
                  <a:pt x="48" y="31"/>
                </a:moveTo>
                <a:cubicBezTo>
                  <a:pt x="48" y="31"/>
                  <a:pt x="49" y="31"/>
                  <a:pt x="49" y="30"/>
                </a:cubicBezTo>
                <a:cubicBezTo>
                  <a:pt x="49" y="31"/>
                  <a:pt x="48" y="31"/>
                  <a:pt x="48" y="31"/>
                </a:cubicBezTo>
                <a:close/>
                <a:moveTo>
                  <a:pt x="49" y="33"/>
                </a:moveTo>
                <a:cubicBezTo>
                  <a:pt x="49" y="33"/>
                  <a:pt x="49" y="33"/>
                  <a:pt x="49" y="33"/>
                </a:cubicBezTo>
                <a:cubicBezTo>
                  <a:pt x="49" y="33"/>
                  <a:pt x="48" y="33"/>
                  <a:pt x="49" y="33"/>
                </a:cubicBezTo>
                <a:close/>
                <a:moveTo>
                  <a:pt x="48" y="33"/>
                </a:moveTo>
                <a:cubicBezTo>
                  <a:pt x="48" y="33"/>
                  <a:pt x="48" y="33"/>
                  <a:pt x="48" y="32"/>
                </a:cubicBezTo>
                <a:cubicBezTo>
                  <a:pt x="48" y="32"/>
                  <a:pt x="48" y="32"/>
                  <a:pt x="48" y="33"/>
                </a:cubicBezTo>
                <a:close/>
                <a:moveTo>
                  <a:pt x="48" y="32"/>
                </a:moveTo>
                <a:cubicBezTo>
                  <a:pt x="48" y="32"/>
                  <a:pt x="48" y="32"/>
                  <a:pt x="48" y="32"/>
                </a:cubicBezTo>
                <a:cubicBezTo>
                  <a:pt x="47" y="32"/>
                  <a:pt x="48" y="32"/>
                  <a:pt x="48" y="32"/>
                </a:cubicBezTo>
                <a:cubicBezTo>
                  <a:pt x="48" y="32"/>
                  <a:pt x="48" y="32"/>
                  <a:pt x="48" y="32"/>
                </a:cubicBezTo>
                <a:close/>
                <a:moveTo>
                  <a:pt x="48" y="36"/>
                </a:moveTo>
                <a:cubicBezTo>
                  <a:pt x="48" y="36"/>
                  <a:pt x="48" y="36"/>
                  <a:pt x="48" y="36"/>
                </a:cubicBezTo>
                <a:close/>
                <a:moveTo>
                  <a:pt x="47" y="38"/>
                </a:moveTo>
                <a:cubicBezTo>
                  <a:pt x="47" y="38"/>
                  <a:pt x="47" y="38"/>
                  <a:pt x="48" y="38"/>
                </a:cubicBezTo>
                <a:cubicBezTo>
                  <a:pt x="48" y="38"/>
                  <a:pt x="47" y="38"/>
                  <a:pt x="47" y="38"/>
                </a:cubicBezTo>
                <a:close/>
                <a:moveTo>
                  <a:pt x="48" y="38"/>
                </a:moveTo>
                <a:cubicBezTo>
                  <a:pt x="47" y="38"/>
                  <a:pt x="47" y="38"/>
                  <a:pt x="47" y="38"/>
                </a:cubicBezTo>
                <a:cubicBezTo>
                  <a:pt x="47" y="38"/>
                  <a:pt x="48" y="38"/>
                  <a:pt x="48" y="38"/>
                </a:cubicBezTo>
                <a:close/>
                <a:moveTo>
                  <a:pt x="47" y="41"/>
                </a:moveTo>
                <a:cubicBezTo>
                  <a:pt x="48" y="41"/>
                  <a:pt x="48" y="41"/>
                  <a:pt x="48" y="40"/>
                </a:cubicBezTo>
                <a:cubicBezTo>
                  <a:pt x="48" y="40"/>
                  <a:pt x="47" y="41"/>
                  <a:pt x="47" y="41"/>
                </a:cubicBezTo>
                <a:close/>
                <a:moveTo>
                  <a:pt x="46" y="41"/>
                </a:moveTo>
                <a:cubicBezTo>
                  <a:pt x="46" y="41"/>
                  <a:pt x="46" y="41"/>
                  <a:pt x="46" y="41"/>
                </a:cubicBezTo>
                <a:close/>
                <a:moveTo>
                  <a:pt x="103" y="29"/>
                </a:moveTo>
                <a:cubicBezTo>
                  <a:pt x="106" y="28"/>
                  <a:pt x="109" y="27"/>
                  <a:pt x="111" y="27"/>
                </a:cubicBezTo>
                <a:cubicBezTo>
                  <a:pt x="112" y="27"/>
                  <a:pt x="113" y="27"/>
                  <a:pt x="114" y="26"/>
                </a:cubicBezTo>
                <a:cubicBezTo>
                  <a:pt x="110" y="27"/>
                  <a:pt x="106" y="28"/>
                  <a:pt x="103" y="29"/>
                </a:cubicBezTo>
                <a:close/>
                <a:moveTo>
                  <a:pt x="49" y="35"/>
                </a:moveTo>
                <a:cubicBezTo>
                  <a:pt x="49" y="35"/>
                  <a:pt x="50" y="36"/>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0" y="35"/>
                  <a:pt x="50" y="35"/>
                </a:cubicBezTo>
                <a:cubicBezTo>
                  <a:pt x="50" y="35"/>
                  <a:pt x="51" y="35"/>
                  <a:pt x="51" y="35"/>
                </a:cubicBezTo>
                <a:cubicBezTo>
                  <a:pt x="50" y="35"/>
                  <a:pt x="49" y="35"/>
                  <a:pt x="49" y="35"/>
                </a:cubicBezTo>
                <a:close/>
                <a:moveTo>
                  <a:pt x="49" y="31"/>
                </a:moveTo>
                <a:cubicBezTo>
                  <a:pt x="49" y="31"/>
                  <a:pt x="49" y="31"/>
                  <a:pt x="49" y="31"/>
                </a:cubicBezTo>
                <a:cubicBezTo>
                  <a:pt x="49" y="31"/>
                  <a:pt x="49" y="31"/>
                  <a:pt x="49" y="31"/>
                </a:cubicBezTo>
                <a:cubicBezTo>
                  <a:pt x="50" y="31"/>
                  <a:pt x="49" y="31"/>
                  <a:pt x="49" y="31"/>
                </a:cubicBezTo>
                <a:close/>
                <a:moveTo>
                  <a:pt x="46" y="32"/>
                </a:moveTo>
                <a:cubicBezTo>
                  <a:pt x="46" y="32"/>
                  <a:pt x="46" y="32"/>
                  <a:pt x="46" y="32"/>
                </a:cubicBezTo>
                <a:cubicBezTo>
                  <a:pt x="46" y="32"/>
                  <a:pt x="47" y="32"/>
                  <a:pt x="47" y="32"/>
                </a:cubicBezTo>
                <a:cubicBezTo>
                  <a:pt x="47" y="32"/>
                  <a:pt x="47" y="32"/>
                  <a:pt x="47" y="32"/>
                </a:cubicBezTo>
                <a:cubicBezTo>
                  <a:pt x="48" y="31"/>
                  <a:pt x="49" y="32"/>
                  <a:pt x="49" y="31"/>
                </a:cubicBezTo>
                <a:cubicBezTo>
                  <a:pt x="48" y="32"/>
                  <a:pt x="47" y="32"/>
                  <a:pt x="46" y="32"/>
                </a:cubicBezTo>
                <a:cubicBezTo>
                  <a:pt x="46" y="32"/>
                  <a:pt x="46" y="32"/>
                  <a:pt x="46" y="32"/>
                </a:cubicBezTo>
                <a:cubicBezTo>
                  <a:pt x="46" y="32"/>
                  <a:pt x="45" y="32"/>
                  <a:pt x="45" y="32"/>
                </a:cubicBezTo>
                <a:cubicBezTo>
                  <a:pt x="45" y="33"/>
                  <a:pt x="45" y="32"/>
                  <a:pt x="46" y="32"/>
                </a:cubicBezTo>
                <a:close/>
                <a:moveTo>
                  <a:pt x="47" y="39"/>
                </a:moveTo>
                <a:cubicBezTo>
                  <a:pt x="47" y="38"/>
                  <a:pt x="48" y="38"/>
                  <a:pt x="48" y="38"/>
                </a:cubicBezTo>
                <a:cubicBezTo>
                  <a:pt x="47" y="38"/>
                  <a:pt x="47" y="39"/>
                  <a:pt x="47" y="39"/>
                </a:cubicBezTo>
                <a:close/>
                <a:moveTo>
                  <a:pt x="159" y="18"/>
                </a:moveTo>
                <a:cubicBezTo>
                  <a:pt x="159" y="18"/>
                  <a:pt x="159" y="18"/>
                  <a:pt x="159" y="18"/>
                </a:cubicBezTo>
                <a:cubicBezTo>
                  <a:pt x="159" y="18"/>
                  <a:pt x="159" y="18"/>
                  <a:pt x="159" y="18"/>
                </a:cubicBezTo>
                <a:close/>
                <a:moveTo>
                  <a:pt x="361" y="152"/>
                </a:moveTo>
                <a:cubicBezTo>
                  <a:pt x="360" y="120"/>
                  <a:pt x="356" y="87"/>
                  <a:pt x="347" y="57"/>
                </a:cubicBezTo>
                <a:cubicBezTo>
                  <a:pt x="345" y="52"/>
                  <a:pt x="343" y="45"/>
                  <a:pt x="341" y="41"/>
                </a:cubicBezTo>
                <a:cubicBezTo>
                  <a:pt x="340" y="40"/>
                  <a:pt x="339" y="37"/>
                  <a:pt x="338" y="35"/>
                </a:cubicBezTo>
                <a:cubicBezTo>
                  <a:pt x="336" y="31"/>
                  <a:pt x="333" y="27"/>
                  <a:pt x="330" y="23"/>
                </a:cubicBezTo>
                <a:cubicBezTo>
                  <a:pt x="326" y="19"/>
                  <a:pt x="322" y="16"/>
                  <a:pt x="317" y="14"/>
                </a:cubicBezTo>
                <a:cubicBezTo>
                  <a:pt x="314" y="13"/>
                  <a:pt x="309" y="10"/>
                  <a:pt x="305" y="9"/>
                </a:cubicBezTo>
                <a:cubicBezTo>
                  <a:pt x="303" y="8"/>
                  <a:pt x="307" y="9"/>
                  <a:pt x="304" y="8"/>
                </a:cubicBezTo>
                <a:cubicBezTo>
                  <a:pt x="301" y="7"/>
                  <a:pt x="294" y="5"/>
                  <a:pt x="287" y="4"/>
                </a:cubicBezTo>
                <a:cubicBezTo>
                  <a:pt x="279" y="3"/>
                  <a:pt x="271" y="2"/>
                  <a:pt x="266" y="1"/>
                </a:cubicBezTo>
                <a:cubicBezTo>
                  <a:pt x="267" y="1"/>
                  <a:pt x="267" y="1"/>
                  <a:pt x="266" y="1"/>
                </a:cubicBezTo>
                <a:cubicBezTo>
                  <a:pt x="264" y="1"/>
                  <a:pt x="263" y="1"/>
                  <a:pt x="260" y="1"/>
                </a:cubicBezTo>
                <a:cubicBezTo>
                  <a:pt x="243" y="0"/>
                  <a:pt x="230" y="1"/>
                  <a:pt x="215" y="2"/>
                </a:cubicBezTo>
                <a:cubicBezTo>
                  <a:pt x="213" y="2"/>
                  <a:pt x="208" y="2"/>
                  <a:pt x="206" y="2"/>
                </a:cubicBezTo>
                <a:cubicBezTo>
                  <a:pt x="209" y="2"/>
                  <a:pt x="212" y="2"/>
                  <a:pt x="212" y="2"/>
                </a:cubicBezTo>
                <a:cubicBezTo>
                  <a:pt x="208" y="2"/>
                  <a:pt x="202" y="3"/>
                  <a:pt x="199" y="3"/>
                </a:cubicBezTo>
                <a:cubicBezTo>
                  <a:pt x="193" y="4"/>
                  <a:pt x="190" y="4"/>
                  <a:pt x="185" y="4"/>
                </a:cubicBezTo>
                <a:cubicBezTo>
                  <a:pt x="184" y="4"/>
                  <a:pt x="187" y="5"/>
                  <a:pt x="184" y="5"/>
                </a:cubicBezTo>
                <a:cubicBezTo>
                  <a:pt x="176" y="5"/>
                  <a:pt x="172" y="6"/>
                  <a:pt x="166" y="7"/>
                </a:cubicBezTo>
                <a:cubicBezTo>
                  <a:pt x="164" y="7"/>
                  <a:pt x="155" y="8"/>
                  <a:pt x="153" y="9"/>
                </a:cubicBezTo>
                <a:cubicBezTo>
                  <a:pt x="151" y="9"/>
                  <a:pt x="155" y="8"/>
                  <a:pt x="154" y="9"/>
                </a:cubicBezTo>
                <a:cubicBezTo>
                  <a:pt x="147" y="10"/>
                  <a:pt x="141" y="11"/>
                  <a:pt x="136" y="11"/>
                </a:cubicBezTo>
                <a:cubicBezTo>
                  <a:pt x="134" y="12"/>
                  <a:pt x="133" y="12"/>
                  <a:pt x="131" y="12"/>
                </a:cubicBezTo>
                <a:cubicBezTo>
                  <a:pt x="129" y="13"/>
                  <a:pt x="131" y="12"/>
                  <a:pt x="129" y="13"/>
                </a:cubicBezTo>
                <a:cubicBezTo>
                  <a:pt x="127" y="13"/>
                  <a:pt x="131" y="13"/>
                  <a:pt x="130" y="13"/>
                </a:cubicBezTo>
                <a:cubicBezTo>
                  <a:pt x="127" y="13"/>
                  <a:pt x="128" y="13"/>
                  <a:pt x="126" y="14"/>
                </a:cubicBezTo>
                <a:cubicBezTo>
                  <a:pt x="122" y="14"/>
                  <a:pt x="119" y="15"/>
                  <a:pt x="115" y="16"/>
                </a:cubicBezTo>
                <a:cubicBezTo>
                  <a:pt x="103" y="18"/>
                  <a:pt x="103" y="18"/>
                  <a:pt x="103" y="18"/>
                </a:cubicBezTo>
                <a:cubicBezTo>
                  <a:pt x="99" y="19"/>
                  <a:pt x="98" y="19"/>
                  <a:pt x="94" y="20"/>
                </a:cubicBezTo>
                <a:cubicBezTo>
                  <a:pt x="91" y="21"/>
                  <a:pt x="88" y="21"/>
                  <a:pt x="85" y="22"/>
                </a:cubicBezTo>
                <a:cubicBezTo>
                  <a:pt x="83" y="22"/>
                  <a:pt x="86" y="22"/>
                  <a:pt x="84" y="22"/>
                </a:cubicBezTo>
                <a:cubicBezTo>
                  <a:pt x="72" y="25"/>
                  <a:pt x="60" y="27"/>
                  <a:pt x="51" y="30"/>
                </a:cubicBezTo>
                <a:cubicBezTo>
                  <a:pt x="64" y="26"/>
                  <a:pt x="74" y="25"/>
                  <a:pt x="86" y="22"/>
                </a:cubicBezTo>
                <a:cubicBezTo>
                  <a:pt x="88" y="22"/>
                  <a:pt x="92" y="21"/>
                  <a:pt x="93" y="21"/>
                </a:cubicBezTo>
                <a:cubicBezTo>
                  <a:pt x="94" y="20"/>
                  <a:pt x="91" y="21"/>
                  <a:pt x="94" y="20"/>
                </a:cubicBezTo>
                <a:cubicBezTo>
                  <a:pt x="95" y="20"/>
                  <a:pt x="95" y="20"/>
                  <a:pt x="97" y="20"/>
                </a:cubicBezTo>
                <a:cubicBezTo>
                  <a:pt x="95" y="20"/>
                  <a:pt x="98" y="20"/>
                  <a:pt x="99" y="20"/>
                </a:cubicBezTo>
                <a:cubicBezTo>
                  <a:pt x="109" y="18"/>
                  <a:pt x="117" y="16"/>
                  <a:pt x="125" y="15"/>
                </a:cubicBezTo>
                <a:cubicBezTo>
                  <a:pt x="127" y="15"/>
                  <a:pt x="124" y="15"/>
                  <a:pt x="126" y="15"/>
                </a:cubicBezTo>
                <a:cubicBezTo>
                  <a:pt x="136" y="13"/>
                  <a:pt x="136" y="13"/>
                  <a:pt x="136" y="13"/>
                </a:cubicBezTo>
                <a:cubicBezTo>
                  <a:pt x="137" y="13"/>
                  <a:pt x="140" y="13"/>
                  <a:pt x="139" y="13"/>
                </a:cubicBezTo>
                <a:cubicBezTo>
                  <a:pt x="127" y="15"/>
                  <a:pt x="111" y="18"/>
                  <a:pt x="97" y="21"/>
                </a:cubicBezTo>
                <a:cubicBezTo>
                  <a:pt x="92" y="22"/>
                  <a:pt x="88" y="22"/>
                  <a:pt x="85" y="23"/>
                </a:cubicBezTo>
                <a:cubicBezTo>
                  <a:pt x="92" y="22"/>
                  <a:pt x="97" y="21"/>
                  <a:pt x="102" y="20"/>
                </a:cubicBezTo>
                <a:cubicBezTo>
                  <a:pt x="109" y="19"/>
                  <a:pt x="117" y="17"/>
                  <a:pt x="124" y="16"/>
                </a:cubicBezTo>
                <a:cubicBezTo>
                  <a:pt x="129" y="15"/>
                  <a:pt x="129" y="15"/>
                  <a:pt x="129" y="15"/>
                </a:cubicBezTo>
                <a:cubicBezTo>
                  <a:pt x="134" y="14"/>
                  <a:pt x="134" y="14"/>
                  <a:pt x="134" y="14"/>
                </a:cubicBezTo>
                <a:cubicBezTo>
                  <a:pt x="136" y="14"/>
                  <a:pt x="136" y="14"/>
                  <a:pt x="137" y="14"/>
                </a:cubicBezTo>
                <a:cubicBezTo>
                  <a:pt x="140" y="14"/>
                  <a:pt x="142" y="13"/>
                  <a:pt x="146" y="13"/>
                </a:cubicBezTo>
                <a:cubicBezTo>
                  <a:pt x="163" y="10"/>
                  <a:pt x="163" y="10"/>
                  <a:pt x="163" y="10"/>
                </a:cubicBezTo>
                <a:cubicBezTo>
                  <a:pt x="164" y="10"/>
                  <a:pt x="163" y="11"/>
                  <a:pt x="162" y="11"/>
                </a:cubicBezTo>
                <a:cubicBezTo>
                  <a:pt x="155" y="12"/>
                  <a:pt x="154" y="12"/>
                  <a:pt x="146" y="13"/>
                </a:cubicBezTo>
                <a:cubicBezTo>
                  <a:pt x="147" y="13"/>
                  <a:pt x="148" y="13"/>
                  <a:pt x="148" y="13"/>
                </a:cubicBezTo>
                <a:cubicBezTo>
                  <a:pt x="145" y="13"/>
                  <a:pt x="144" y="13"/>
                  <a:pt x="143" y="14"/>
                </a:cubicBezTo>
                <a:cubicBezTo>
                  <a:pt x="148" y="13"/>
                  <a:pt x="148" y="13"/>
                  <a:pt x="146" y="14"/>
                </a:cubicBezTo>
                <a:cubicBezTo>
                  <a:pt x="132" y="16"/>
                  <a:pt x="116" y="19"/>
                  <a:pt x="105" y="21"/>
                </a:cubicBezTo>
                <a:cubicBezTo>
                  <a:pt x="104" y="21"/>
                  <a:pt x="103" y="21"/>
                  <a:pt x="101" y="22"/>
                </a:cubicBezTo>
                <a:cubicBezTo>
                  <a:pt x="88" y="24"/>
                  <a:pt x="74" y="27"/>
                  <a:pt x="61" y="30"/>
                </a:cubicBezTo>
                <a:cubicBezTo>
                  <a:pt x="76" y="27"/>
                  <a:pt x="92" y="23"/>
                  <a:pt x="110" y="20"/>
                </a:cubicBezTo>
                <a:cubicBezTo>
                  <a:pt x="111" y="20"/>
                  <a:pt x="110" y="20"/>
                  <a:pt x="112" y="20"/>
                </a:cubicBezTo>
                <a:cubicBezTo>
                  <a:pt x="119" y="18"/>
                  <a:pt x="128" y="17"/>
                  <a:pt x="134" y="16"/>
                </a:cubicBezTo>
                <a:cubicBezTo>
                  <a:pt x="142" y="15"/>
                  <a:pt x="142" y="15"/>
                  <a:pt x="142" y="15"/>
                </a:cubicBezTo>
                <a:cubicBezTo>
                  <a:pt x="161" y="12"/>
                  <a:pt x="174" y="11"/>
                  <a:pt x="192" y="10"/>
                </a:cubicBezTo>
                <a:cubicBezTo>
                  <a:pt x="192" y="10"/>
                  <a:pt x="194" y="10"/>
                  <a:pt x="194" y="10"/>
                </a:cubicBezTo>
                <a:cubicBezTo>
                  <a:pt x="190" y="11"/>
                  <a:pt x="190" y="11"/>
                  <a:pt x="190" y="11"/>
                </a:cubicBezTo>
                <a:cubicBezTo>
                  <a:pt x="187" y="11"/>
                  <a:pt x="184" y="11"/>
                  <a:pt x="182" y="12"/>
                </a:cubicBezTo>
                <a:cubicBezTo>
                  <a:pt x="167" y="13"/>
                  <a:pt x="145" y="16"/>
                  <a:pt x="126" y="19"/>
                </a:cubicBezTo>
                <a:cubicBezTo>
                  <a:pt x="124" y="20"/>
                  <a:pt x="126" y="20"/>
                  <a:pt x="128" y="20"/>
                </a:cubicBezTo>
                <a:cubicBezTo>
                  <a:pt x="137" y="19"/>
                  <a:pt x="145" y="17"/>
                  <a:pt x="154" y="16"/>
                </a:cubicBezTo>
                <a:cubicBezTo>
                  <a:pt x="158" y="16"/>
                  <a:pt x="154" y="17"/>
                  <a:pt x="147" y="18"/>
                </a:cubicBezTo>
                <a:cubicBezTo>
                  <a:pt x="135" y="20"/>
                  <a:pt x="114" y="23"/>
                  <a:pt x="106" y="25"/>
                </a:cubicBezTo>
                <a:cubicBezTo>
                  <a:pt x="88" y="28"/>
                  <a:pt x="70" y="32"/>
                  <a:pt x="53" y="36"/>
                </a:cubicBezTo>
                <a:cubicBezTo>
                  <a:pt x="51" y="37"/>
                  <a:pt x="51" y="37"/>
                  <a:pt x="51" y="37"/>
                </a:cubicBezTo>
                <a:cubicBezTo>
                  <a:pt x="50" y="37"/>
                  <a:pt x="50" y="37"/>
                  <a:pt x="50" y="37"/>
                </a:cubicBezTo>
                <a:cubicBezTo>
                  <a:pt x="49" y="37"/>
                  <a:pt x="49" y="37"/>
                  <a:pt x="48" y="38"/>
                </a:cubicBezTo>
                <a:cubicBezTo>
                  <a:pt x="49" y="37"/>
                  <a:pt x="49" y="37"/>
                  <a:pt x="50" y="37"/>
                </a:cubicBezTo>
                <a:cubicBezTo>
                  <a:pt x="51" y="37"/>
                  <a:pt x="51" y="37"/>
                  <a:pt x="51" y="37"/>
                </a:cubicBezTo>
                <a:cubicBezTo>
                  <a:pt x="56" y="36"/>
                  <a:pt x="56" y="36"/>
                  <a:pt x="56" y="36"/>
                </a:cubicBezTo>
                <a:cubicBezTo>
                  <a:pt x="56" y="36"/>
                  <a:pt x="57" y="35"/>
                  <a:pt x="58" y="35"/>
                </a:cubicBezTo>
                <a:cubicBezTo>
                  <a:pt x="76" y="31"/>
                  <a:pt x="95" y="27"/>
                  <a:pt x="111" y="24"/>
                </a:cubicBezTo>
                <a:cubicBezTo>
                  <a:pt x="118" y="23"/>
                  <a:pt x="130" y="21"/>
                  <a:pt x="137" y="20"/>
                </a:cubicBezTo>
                <a:cubicBezTo>
                  <a:pt x="136" y="21"/>
                  <a:pt x="130" y="22"/>
                  <a:pt x="123" y="23"/>
                </a:cubicBezTo>
                <a:cubicBezTo>
                  <a:pt x="130" y="22"/>
                  <a:pt x="137" y="21"/>
                  <a:pt x="143" y="20"/>
                </a:cubicBezTo>
                <a:cubicBezTo>
                  <a:pt x="148" y="19"/>
                  <a:pt x="156" y="18"/>
                  <a:pt x="158" y="18"/>
                </a:cubicBezTo>
                <a:cubicBezTo>
                  <a:pt x="159" y="18"/>
                  <a:pt x="158" y="18"/>
                  <a:pt x="159" y="18"/>
                </a:cubicBezTo>
                <a:cubicBezTo>
                  <a:pt x="160" y="18"/>
                  <a:pt x="163" y="17"/>
                  <a:pt x="163" y="17"/>
                </a:cubicBezTo>
                <a:cubicBezTo>
                  <a:pt x="166" y="17"/>
                  <a:pt x="165" y="17"/>
                  <a:pt x="168" y="17"/>
                </a:cubicBezTo>
                <a:cubicBezTo>
                  <a:pt x="172" y="16"/>
                  <a:pt x="172" y="16"/>
                  <a:pt x="175" y="16"/>
                </a:cubicBezTo>
                <a:cubicBezTo>
                  <a:pt x="189" y="15"/>
                  <a:pt x="202" y="13"/>
                  <a:pt x="216" y="13"/>
                </a:cubicBezTo>
                <a:cubicBezTo>
                  <a:pt x="221" y="12"/>
                  <a:pt x="221" y="12"/>
                  <a:pt x="221" y="12"/>
                </a:cubicBezTo>
                <a:cubicBezTo>
                  <a:pt x="222" y="12"/>
                  <a:pt x="221" y="13"/>
                  <a:pt x="223" y="13"/>
                </a:cubicBezTo>
                <a:cubicBezTo>
                  <a:pt x="224" y="13"/>
                  <a:pt x="223" y="12"/>
                  <a:pt x="225" y="12"/>
                </a:cubicBezTo>
                <a:cubicBezTo>
                  <a:pt x="230" y="12"/>
                  <a:pt x="236" y="12"/>
                  <a:pt x="242" y="12"/>
                </a:cubicBezTo>
                <a:cubicBezTo>
                  <a:pt x="255" y="12"/>
                  <a:pt x="271" y="14"/>
                  <a:pt x="281" y="16"/>
                </a:cubicBezTo>
                <a:cubicBezTo>
                  <a:pt x="284" y="16"/>
                  <a:pt x="281" y="16"/>
                  <a:pt x="284" y="16"/>
                </a:cubicBezTo>
                <a:cubicBezTo>
                  <a:pt x="301" y="20"/>
                  <a:pt x="321" y="26"/>
                  <a:pt x="327" y="43"/>
                </a:cubicBezTo>
                <a:cubicBezTo>
                  <a:pt x="328" y="44"/>
                  <a:pt x="327" y="43"/>
                  <a:pt x="328" y="45"/>
                </a:cubicBezTo>
                <a:cubicBezTo>
                  <a:pt x="329" y="48"/>
                  <a:pt x="329" y="47"/>
                  <a:pt x="330" y="49"/>
                </a:cubicBezTo>
                <a:cubicBezTo>
                  <a:pt x="330" y="51"/>
                  <a:pt x="331" y="52"/>
                  <a:pt x="331" y="53"/>
                </a:cubicBezTo>
                <a:cubicBezTo>
                  <a:pt x="339" y="74"/>
                  <a:pt x="343" y="98"/>
                  <a:pt x="345" y="122"/>
                </a:cubicBezTo>
                <a:cubicBezTo>
                  <a:pt x="347" y="144"/>
                  <a:pt x="348" y="166"/>
                  <a:pt x="347" y="188"/>
                </a:cubicBezTo>
                <a:cubicBezTo>
                  <a:pt x="347" y="205"/>
                  <a:pt x="346" y="221"/>
                  <a:pt x="344" y="235"/>
                </a:cubicBezTo>
                <a:cubicBezTo>
                  <a:pt x="342" y="255"/>
                  <a:pt x="339" y="273"/>
                  <a:pt x="333" y="290"/>
                </a:cubicBezTo>
                <a:cubicBezTo>
                  <a:pt x="331" y="296"/>
                  <a:pt x="329" y="303"/>
                  <a:pt x="326" y="308"/>
                </a:cubicBezTo>
                <a:cubicBezTo>
                  <a:pt x="323" y="311"/>
                  <a:pt x="318" y="315"/>
                  <a:pt x="314" y="318"/>
                </a:cubicBezTo>
                <a:cubicBezTo>
                  <a:pt x="312" y="319"/>
                  <a:pt x="310" y="320"/>
                  <a:pt x="308" y="321"/>
                </a:cubicBezTo>
                <a:cubicBezTo>
                  <a:pt x="305" y="322"/>
                  <a:pt x="302" y="323"/>
                  <a:pt x="299" y="325"/>
                </a:cubicBezTo>
                <a:cubicBezTo>
                  <a:pt x="291" y="328"/>
                  <a:pt x="282" y="331"/>
                  <a:pt x="273" y="333"/>
                </a:cubicBezTo>
                <a:cubicBezTo>
                  <a:pt x="263" y="336"/>
                  <a:pt x="253" y="338"/>
                  <a:pt x="243" y="340"/>
                </a:cubicBezTo>
                <a:cubicBezTo>
                  <a:pt x="237" y="341"/>
                  <a:pt x="232" y="342"/>
                  <a:pt x="226" y="343"/>
                </a:cubicBezTo>
                <a:cubicBezTo>
                  <a:pt x="222" y="343"/>
                  <a:pt x="218" y="344"/>
                  <a:pt x="214" y="344"/>
                </a:cubicBezTo>
                <a:cubicBezTo>
                  <a:pt x="203" y="345"/>
                  <a:pt x="192" y="346"/>
                  <a:pt x="182" y="347"/>
                </a:cubicBezTo>
                <a:cubicBezTo>
                  <a:pt x="168" y="347"/>
                  <a:pt x="153" y="347"/>
                  <a:pt x="139" y="346"/>
                </a:cubicBezTo>
                <a:cubicBezTo>
                  <a:pt x="124" y="345"/>
                  <a:pt x="105" y="343"/>
                  <a:pt x="91" y="339"/>
                </a:cubicBezTo>
                <a:cubicBezTo>
                  <a:pt x="79" y="336"/>
                  <a:pt x="67" y="332"/>
                  <a:pt x="56" y="326"/>
                </a:cubicBezTo>
                <a:cubicBezTo>
                  <a:pt x="55" y="325"/>
                  <a:pt x="54" y="325"/>
                  <a:pt x="53" y="324"/>
                </a:cubicBezTo>
                <a:cubicBezTo>
                  <a:pt x="44" y="319"/>
                  <a:pt x="37" y="312"/>
                  <a:pt x="32" y="304"/>
                </a:cubicBezTo>
                <a:cubicBezTo>
                  <a:pt x="27" y="296"/>
                  <a:pt x="24" y="287"/>
                  <a:pt x="22" y="279"/>
                </a:cubicBezTo>
                <a:cubicBezTo>
                  <a:pt x="20" y="273"/>
                  <a:pt x="19" y="268"/>
                  <a:pt x="18" y="262"/>
                </a:cubicBezTo>
                <a:cubicBezTo>
                  <a:pt x="18" y="256"/>
                  <a:pt x="17" y="250"/>
                  <a:pt x="16" y="244"/>
                </a:cubicBezTo>
                <a:cubicBezTo>
                  <a:pt x="16" y="242"/>
                  <a:pt x="16" y="241"/>
                  <a:pt x="16" y="239"/>
                </a:cubicBezTo>
                <a:cubicBezTo>
                  <a:pt x="16" y="232"/>
                  <a:pt x="15" y="226"/>
                  <a:pt x="15" y="220"/>
                </a:cubicBezTo>
                <a:cubicBezTo>
                  <a:pt x="15" y="209"/>
                  <a:pt x="16" y="199"/>
                  <a:pt x="16" y="187"/>
                </a:cubicBezTo>
                <a:cubicBezTo>
                  <a:pt x="19" y="154"/>
                  <a:pt x="19" y="154"/>
                  <a:pt x="19" y="154"/>
                </a:cubicBezTo>
                <a:cubicBezTo>
                  <a:pt x="21" y="137"/>
                  <a:pt x="22" y="119"/>
                  <a:pt x="25" y="101"/>
                </a:cubicBezTo>
                <a:cubicBezTo>
                  <a:pt x="26" y="95"/>
                  <a:pt x="27" y="90"/>
                  <a:pt x="28" y="84"/>
                </a:cubicBezTo>
                <a:cubicBezTo>
                  <a:pt x="29" y="77"/>
                  <a:pt x="31" y="70"/>
                  <a:pt x="32" y="62"/>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7"/>
                  <a:pt x="34" y="56"/>
                </a:cubicBezTo>
                <a:cubicBezTo>
                  <a:pt x="35" y="56"/>
                  <a:pt x="34" y="55"/>
                  <a:pt x="34" y="55"/>
                </a:cubicBezTo>
                <a:cubicBezTo>
                  <a:pt x="34" y="54"/>
                  <a:pt x="34" y="54"/>
                  <a:pt x="35" y="54"/>
                </a:cubicBezTo>
                <a:cubicBezTo>
                  <a:pt x="35" y="54"/>
                  <a:pt x="35" y="54"/>
                  <a:pt x="35" y="53"/>
                </a:cubicBezTo>
                <a:cubicBezTo>
                  <a:pt x="35" y="53"/>
                  <a:pt x="36" y="53"/>
                  <a:pt x="36" y="52"/>
                </a:cubicBezTo>
                <a:cubicBezTo>
                  <a:pt x="36" y="52"/>
                  <a:pt x="36" y="52"/>
                  <a:pt x="36" y="52"/>
                </a:cubicBezTo>
                <a:cubicBezTo>
                  <a:pt x="36" y="51"/>
                  <a:pt x="36" y="51"/>
                  <a:pt x="36" y="50"/>
                </a:cubicBezTo>
                <a:cubicBezTo>
                  <a:pt x="36" y="50"/>
                  <a:pt x="36" y="49"/>
                  <a:pt x="36" y="49"/>
                </a:cubicBezTo>
                <a:cubicBezTo>
                  <a:pt x="36" y="48"/>
                  <a:pt x="36" y="48"/>
                  <a:pt x="36" y="48"/>
                </a:cubicBezTo>
                <a:cubicBezTo>
                  <a:pt x="36" y="47"/>
                  <a:pt x="36" y="47"/>
                  <a:pt x="36" y="46"/>
                </a:cubicBezTo>
                <a:cubicBezTo>
                  <a:pt x="36" y="46"/>
                  <a:pt x="35" y="45"/>
                  <a:pt x="35" y="45"/>
                </a:cubicBezTo>
                <a:cubicBezTo>
                  <a:pt x="35" y="45"/>
                  <a:pt x="35" y="45"/>
                  <a:pt x="35" y="44"/>
                </a:cubicBezTo>
                <a:cubicBezTo>
                  <a:pt x="35" y="43"/>
                  <a:pt x="34" y="42"/>
                  <a:pt x="33" y="41"/>
                </a:cubicBezTo>
                <a:cubicBezTo>
                  <a:pt x="33" y="41"/>
                  <a:pt x="33" y="41"/>
                  <a:pt x="32" y="40"/>
                </a:cubicBezTo>
                <a:cubicBezTo>
                  <a:pt x="32" y="40"/>
                  <a:pt x="32" y="40"/>
                  <a:pt x="32" y="40"/>
                </a:cubicBezTo>
                <a:cubicBezTo>
                  <a:pt x="32" y="40"/>
                  <a:pt x="31" y="40"/>
                  <a:pt x="30" y="39"/>
                </a:cubicBezTo>
                <a:cubicBezTo>
                  <a:pt x="30" y="39"/>
                  <a:pt x="30" y="39"/>
                  <a:pt x="30" y="39"/>
                </a:cubicBezTo>
                <a:cubicBezTo>
                  <a:pt x="29" y="39"/>
                  <a:pt x="28" y="39"/>
                  <a:pt x="27" y="38"/>
                </a:cubicBezTo>
                <a:cubicBezTo>
                  <a:pt x="26" y="39"/>
                  <a:pt x="26" y="38"/>
                  <a:pt x="25" y="39"/>
                </a:cubicBezTo>
                <a:cubicBezTo>
                  <a:pt x="25" y="39"/>
                  <a:pt x="25" y="39"/>
                  <a:pt x="24" y="39"/>
                </a:cubicBezTo>
                <a:cubicBezTo>
                  <a:pt x="24" y="39"/>
                  <a:pt x="24" y="39"/>
                  <a:pt x="23" y="40"/>
                </a:cubicBezTo>
                <a:cubicBezTo>
                  <a:pt x="23" y="39"/>
                  <a:pt x="23" y="40"/>
                  <a:pt x="22" y="40"/>
                </a:cubicBezTo>
                <a:cubicBezTo>
                  <a:pt x="22" y="40"/>
                  <a:pt x="22" y="40"/>
                  <a:pt x="21" y="41"/>
                </a:cubicBezTo>
                <a:cubicBezTo>
                  <a:pt x="21" y="41"/>
                  <a:pt x="21" y="41"/>
                  <a:pt x="21" y="41"/>
                </a:cubicBezTo>
                <a:cubicBezTo>
                  <a:pt x="20" y="41"/>
                  <a:pt x="19" y="42"/>
                  <a:pt x="19" y="43"/>
                </a:cubicBezTo>
                <a:cubicBezTo>
                  <a:pt x="19" y="43"/>
                  <a:pt x="19" y="43"/>
                  <a:pt x="19" y="43"/>
                </a:cubicBezTo>
                <a:cubicBezTo>
                  <a:pt x="19" y="44"/>
                  <a:pt x="18" y="45"/>
                  <a:pt x="18" y="46"/>
                </a:cubicBezTo>
                <a:cubicBezTo>
                  <a:pt x="18" y="46"/>
                  <a:pt x="18" y="46"/>
                  <a:pt x="18" y="46"/>
                </a:cubicBezTo>
                <a:cubicBezTo>
                  <a:pt x="17" y="46"/>
                  <a:pt x="17" y="46"/>
                  <a:pt x="17" y="47"/>
                </a:cubicBezTo>
                <a:cubicBezTo>
                  <a:pt x="17" y="47"/>
                  <a:pt x="17" y="47"/>
                  <a:pt x="17" y="48"/>
                </a:cubicBezTo>
                <a:cubicBezTo>
                  <a:pt x="17" y="48"/>
                  <a:pt x="17" y="48"/>
                  <a:pt x="17" y="49"/>
                </a:cubicBezTo>
                <a:cubicBezTo>
                  <a:pt x="17" y="49"/>
                  <a:pt x="17" y="49"/>
                  <a:pt x="17" y="49"/>
                </a:cubicBezTo>
                <a:cubicBezTo>
                  <a:pt x="17" y="50"/>
                  <a:pt x="17" y="51"/>
                  <a:pt x="16" y="51"/>
                </a:cubicBezTo>
                <a:cubicBezTo>
                  <a:pt x="16" y="51"/>
                  <a:pt x="16" y="51"/>
                  <a:pt x="16" y="52"/>
                </a:cubicBezTo>
                <a:cubicBezTo>
                  <a:pt x="16" y="52"/>
                  <a:pt x="16" y="52"/>
                  <a:pt x="17" y="52"/>
                </a:cubicBezTo>
                <a:cubicBezTo>
                  <a:pt x="17" y="53"/>
                  <a:pt x="16" y="54"/>
                  <a:pt x="17" y="55"/>
                </a:cubicBezTo>
                <a:cubicBezTo>
                  <a:pt x="16" y="56"/>
                  <a:pt x="16" y="56"/>
                  <a:pt x="16" y="56"/>
                </a:cubicBezTo>
                <a:cubicBezTo>
                  <a:pt x="16" y="57"/>
                  <a:pt x="16" y="57"/>
                  <a:pt x="16" y="57"/>
                </a:cubicBezTo>
                <a:cubicBezTo>
                  <a:pt x="16" y="57"/>
                  <a:pt x="16" y="57"/>
                  <a:pt x="16" y="57"/>
                </a:cubicBezTo>
                <a:cubicBezTo>
                  <a:pt x="16" y="58"/>
                  <a:pt x="16" y="58"/>
                  <a:pt x="16" y="58"/>
                </a:cubicBezTo>
                <a:cubicBezTo>
                  <a:pt x="15" y="65"/>
                  <a:pt x="15" y="65"/>
                  <a:pt x="15" y="65"/>
                </a:cubicBezTo>
                <a:cubicBezTo>
                  <a:pt x="14" y="71"/>
                  <a:pt x="14" y="71"/>
                  <a:pt x="14" y="71"/>
                </a:cubicBezTo>
                <a:cubicBezTo>
                  <a:pt x="13" y="74"/>
                  <a:pt x="13" y="78"/>
                  <a:pt x="12" y="82"/>
                </a:cubicBezTo>
                <a:cubicBezTo>
                  <a:pt x="11" y="89"/>
                  <a:pt x="10" y="95"/>
                  <a:pt x="9" y="101"/>
                </a:cubicBezTo>
                <a:cubicBezTo>
                  <a:pt x="8" y="110"/>
                  <a:pt x="7" y="116"/>
                  <a:pt x="6" y="124"/>
                </a:cubicBezTo>
                <a:cubicBezTo>
                  <a:pt x="5" y="132"/>
                  <a:pt x="5" y="132"/>
                  <a:pt x="5" y="132"/>
                </a:cubicBezTo>
                <a:cubicBezTo>
                  <a:pt x="4" y="140"/>
                  <a:pt x="4" y="140"/>
                  <a:pt x="4" y="140"/>
                </a:cubicBezTo>
                <a:cubicBezTo>
                  <a:pt x="3" y="149"/>
                  <a:pt x="3" y="149"/>
                  <a:pt x="3" y="149"/>
                </a:cubicBezTo>
                <a:cubicBezTo>
                  <a:pt x="3" y="154"/>
                  <a:pt x="3" y="154"/>
                  <a:pt x="3" y="154"/>
                </a:cubicBezTo>
                <a:cubicBezTo>
                  <a:pt x="3" y="156"/>
                  <a:pt x="2" y="158"/>
                  <a:pt x="2" y="160"/>
                </a:cubicBezTo>
                <a:cubicBezTo>
                  <a:pt x="2" y="168"/>
                  <a:pt x="2" y="168"/>
                  <a:pt x="2" y="168"/>
                </a:cubicBezTo>
                <a:cubicBezTo>
                  <a:pt x="1" y="177"/>
                  <a:pt x="0" y="187"/>
                  <a:pt x="0" y="195"/>
                </a:cubicBezTo>
                <a:cubicBezTo>
                  <a:pt x="0" y="211"/>
                  <a:pt x="0" y="225"/>
                  <a:pt x="1" y="243"/>
                </a:cubicBezTo>
                <a:cubicBezTo>
                  <a:pt x="2" y="256"/>
                  <a:pt x="2" y="256"/>
                  <a:pt x="2" y="256"/>
                </a:cubicBezTo>
                <a:cubicBezTo>
                  <a:pt x="2" y="257"/>
                  <a:pt x="2" y="257"/>
                  <a:pt x="3" y="259"/>
                </a:cubicBezTo>
                <a:cubicBezTo>
                  <a:pt x="4" y="269"/>
                  <a:pt x="6" y="279"/>
                  <a:pt x="9" y="289"/>
                </a:cubicBezTo>
                <a:cubicBezTo>
                  <a:pt x="9" y="289"/>
                  <a:pt x="9" y="290"/>
                  <a:pt x="9" y="290"/>
                </a:cubicBezTo>
                <a:cubicBezTo>
                  <a:pt x="11" y="297"/>
                  <a:pt x="14" y="305"/>
                  <a:pt x="19" y="312"/>
                </a:cubicBezTo>
                <a:cubicBezTo>
                  <a:pt x="23" y="319"/>
                  <a:pt x="29" y="324"/>
                  <a:pt x="33" y="328"/>
                </a:cubicBezTo>
                <a:cubicBezTo>
                  <a:pt x="40" y="334"/>
                  <a:pt x="49" y="339"/>
                  <a:pt x="59" y="344"/>
                </a:cubicBezTo>
                <a:cubicBezTo>
                  <a:pt x="63" y="346"/>
                  <a:pt x="68" y="348"/>
                  <a:pt x="72" y="349"/>
                </a:cubicBezTo>
                <a:cubicBezTo>
                  <a:pt x="81" y="352"/>
                  <a:pt x="93" y="355"/>
                  <a:pt x="101" y="356"/>
                </a:cubicBezTo>
                <a:cubicBezTo>
                  <a:pt x="104" y="357"/>
                  <a:pt x="106" y="357"/>
                  <a:pt x="109" y="357"/>
                </a:cubicBezTo>
                <a:cubicBezTo>
                  <a:pt x="113" y="358"/>
                  <a:pt x="118" y="359"/>
                  <a:pt x="123" y="359"/>
                </a:cubicBezTo>
                <a:cubicBezTo>
                  <a:pt x="141" y="361"/>
                  <a:pt x="163" y="362"/>
                  <a:pt x="179" y="361"/>
                </a:cubicBezTo>
                <a:cubicBezTo>
                  <a:pt x="184" y="361"/>
                  <a:pt x="188" y="361"/>
                  <a:pt x="194" y="360"/>
                </a:cubicBezTo>
                <a:cubicBezTo>
                  <a:pt x="203" y="359"/>
                  <a:pt x="213" y="359"/>
                  <a:pt x="222" y="358"/>
                </a:cubicBezTo>
                <a:cubicBezTo>
                  <a:pt x="229" y="357"/>
                  <a:pt x="229" y="357"/>
                  <a:pt x="229" y="357"/>
                </a:cubicBezTo>
                <a:cubicBezTo>
                  <a:pt x="234" y="356"/>
                  <a:pt x="240" y="355"/>
                  <a:pt x="245" y="354"/>
                </a:cubicBezTo>
                <a:cubicBezTo>
                  <a:pt x="260" y="351"/>
                  <a:pt x="274" y="348"/>
                  <a:pt x="287" y="344"/>
                </a:cubicBezTo>
                <a:cubicBezTo>
                  <a:pt x="295" y="341"/>
                  <a:pt x="306" y="338"/>
                  <a:pt x="316" y="333"/>
                </a:cubicBezTo>
                <a:cubicBezTo>
                  <a:pt x="321" y="330"/>
                  <a:pt x="326" y="327"/>
                  <a:pt x="331" y="323"/>
                </a:cubicBezTo>
                <a:cubicBezTo>
                  <a:pt x="333" y="321"/>
                  <a:pt x="335" y="319"/>
                  <a:pt x="337" y="316"/>
                </a:cubicBezTo>
                <a:cubicBezTo>
                  <a:pt x="339" y="313"/>
                  <a:pt x="340" y="311"/>
                  <a:pt x="341" y="308"/>
                </a:cubicBezTo>
                <a:cubicBezTo>
                  <a:pt x="343" y="304"/>
                  <a:pt x="345" y="300"/>
                  <a:pt x="347" y="295"/>
                </a:cubicBezTo>
                <a:cubicBezTo>
                  <a:pt x="351" y="281"/>
                  <a:pt x="354" y="263"/>
                  <a:pt x="357" y="248"/>
                </a:cubicBezTo>
                <a:cubicBezTo>
                  <a:pt x="361" y="216"/>
                  <a:pt x="362" y="184"/>
                  <a:pt x="361" y="152"/>
                </a:cubicBezTo>
                <a:close/>
              </a:path>
            </a:pathLst>
          </a:custGeom>
          <a:solidFill>
            <a:srgbClr val="00B0F0"/>
          </a:solidFill>
          <a:ln>
            <a:noFill/>
          </a:ln>
          <a:effectLst>
            <a:outerShdw blurRad="50800" dist="254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1"/>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300" dirty="0">
                <a:latin typeface="Calibri"/>
                <a:ea typeface="Calibri"/>
                <a:cs typeface="Calibri"/>
                <a:sym typeface="Calibri"/>
              </a:rPr>
              <a:t>18</a:t>
            </a:r>
            <a:endParaRPr sz="1300" b="0" i="0" u="none" strike="noStrike" cap="none" dirty="0">
              <a:solidFill>
                <a:srgbClr val="000000"/>
              </a:solidFill>
              <a:latin typeface="Calibri"/>
              <a:ea typeface="Calibri"/>
              <a:cs typeface="Calibri"/>
              <a:sym typeface="Calibri"/>
            </a:endParaRPr>
          </a:p>
        </p:txBody>
      </p:sp>
      <p:sp>
        <p:nvSpPr>
          <p:cNvPr id="550" name="Google Shape;550;p21"/>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51" name="Google Shape;551;p21"/>
          <p:cNvGrpSpPr/>
          <p:nvPr/>
        </p:nvGrpSpPr>
        <p:grpSpPr>
          <a:xfrm rot="-8509105">
            <a:off x="11341233" y="238153"/>
            <a:ext cx="729084" cy="576569"/>
            <a:chOff x="9507897" y="3508568"/>
            <a:chExt cx="1745332" cy="1380230"/>
          </a:xfrm>
        </p:grpSpPr>
        <p:sp>
          <p:nvSpPr>
            <p:cNvPr id="552" name="Google Shape;552;p21"/>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3" name="Google Shape;553;p21"/>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4" name="Google Shape;554;p21"/>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55" name="Google Shape;555;p21"/>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Conclusiones y recomendaciones</a:t>
            </a:r>
            <a:endParaRPr sz="3200" b="1" i="0" u="none" strike="noStrike" cap="none">
              <a:solidFill>
                <a:srgbClr val="453D2B"/>
              </a:solidFill>
              <a:latin typeface="Montserrat Medium"/>
              <a:ea typeface="Montserrat Medium"/>
              <a:cs typeface="Montserrat Medium"/>
              <a:sym typeface="Montserrat Medium"/>
            </a:endParaRPr>
          </a:p>
        </p:txBody>
      </p:sp>
      <p:sp>
        <p:nvSpPr>
          <p:cNvPr id="556" name="Google Shape;556;p21"/>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pic>
        <p:nvPicPr>
          <p:cNvPr id="557" name="Google Shape;557;p21" descr="Logotipo&#10;&#10;Descripción generada automáticamente con confianza baja"/>
          <p:cNvPicPr preferRelativeResize="0"/>
          <p:nvPr/>
        </p:nvPicPr>
        <p:blipFill rotWithShape="1">
          <a:blip r:embed="rId3">
            <a:alphaModFix/>
          </a:blip>
          <a:srcRect/>
          <a:stretch/>
        </p:blipFill>
        <p:spPr>
          <a:xfrm>
            <a:off x="272950" y="6095572"/>
            <a:ext cx="1078523" cy="517975"/>
          </a:xfrm>
          <a:prstGeom prst="rect">
            <a:avLst/>
          </a:prstGeom>
          <a:noFill/>
          <a:ln>
            <a:noFill/>
          </a:ln>
        </p:spPr>
      </p:pic>
      <p:graphicFrame>
        <p:nvGraphicFramePr>
          <p:cNvPr id="558" name="Google Shape;558;p21"/>
          <p:cNvGraphicFramePr/>
          <p:nvPr/>
        </p:nvGraphicFramePr>
        <p:xfrm>
          <a:off x="1075433" y="4560811"/>
          <a:ext cx="10296000" cy="1251585"/>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Contemplar fondos para la digitalización de la información de las diferentes DOM</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A largo plazo, y con el objetivo que la plataforma cuente con información que permita la automatización de certificados y otros documentos, es que se recomienda considerar la planificación de fondos que se puedan destinar en apoyo para la digitalización de los archivos de las DOM.</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a:t>Considerar fondos para la contratación de personal que apoye la digitalización de los archivos de las direcciones de obra y así disminuir la carga de trabajo de los equipos DOM.</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559" name="Google Shape;559;p21"/>
          <p:cNvGraphicFramePr/>
          <p:nvPr/>
        </p:nvGraphicFramePr>
        <p:xfrm>
          <a:off x="1075433" y="1664758"/>
          <a:ext cx="10296000" cy="1251585"/>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152400">
                <a:tc>
                  <a:txBody>
                    <a:bodyPr/>
                    <a:lstStyle/>
                    <a:p>
                      <a:pPr marL="0" marR="0" lvl="0" indent="0" algn="l" rtl="0">
                        <a:lnSpc>
                          <a:spcPct val="115000"/>
                        </a:lnSpc>
                        <a:spcBef>
                          <a:spcPts val="0"/>
                        </a:spcBef>
                        <a:spcAft>
                          <a:spcPts val="0"/>
                        </a:spcAft>
                        <a:buNone/>
                      </a:pPr>
                      <a:r>
                        <a:rPr lang="en-US" sz="1200" u="none" strike="noStrike" cap="none"/>
                        <a:t>Consideración de más mecanismos de ingreso a la plataforma DEL</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a:t>Los </a:t>
                      </a:r>
                      <a:r>
                        <a:rPr lang="en-US" sz="1200" u="none" strike="noStrike" cap="none" dirty="0" err="1"/>
                        <a:t>usuarios</a:t>
                      </a:r>
                      <a:r>
                        <a:rPr lang="en-US" sz="1200" u="none" strike="noStrike" cap="none" dirty="0"/>
                        <a:t> que son </a:t>
                      </a:r>
                      <a:r>
                        <a:rPr lang="en-US" sz="1200" u="none" strike="noStrike" cap="none" dirty="0" err="1"/>
                        <a:t>independientes</a:t>
                      </a:r>
                      <a:r>
                        <a:rPr lang="en-US" sz="1200" u="none" strike="noStrike" cap="none" dirty="0"/>
                        <a:t> </a:t>
                      </a:r>
                      <a:r>
                        <a:rPr lang="en-US" sz="1200" u="none" strike="noStrike" cap="none" dirty="0" err="1"/>
                        <a:t>valoran</a:t>
                      </a:r>
                      <a:r>
                        <a:rPr lang="en-US" sz="1200" u="none" strike="noStrike" cap="none" dirty="0"/>
                        <a:t> </a:t>
                      </a:r>
                      <a:r>
                        <a:rPr lang="en-US" sz="1200" u="none" strike="noStrike" cap="none" dirty="0" err="1"/>
                        <a:t>el</a:t>
                      </a:r>
                      <a:r>
                        <a:rPr lang="en-US" sz="1200" u="none" strike="noStrike" cap="none" dirty="0"/>
                        <a:t> </a:t>
                      </a:r>
                      <a:r>
                        <a:rPr lang="en-US" sz="1200" u="none" strike="noStrike" cap="none" dirty="0" err="1"/>
                        <a:t>uso</a:t>
                      </a:r>
                      <a:r>
                        <a:rPr lang="en-US" sz="1200" u="none" strike="noStrike" cap="none" dirty="0"/>
                        <a:t> de Clave </a:t>
                      </a:r>
                      <a:r>
                        <a:rPr lang="en-US" sz="1200" u="none" strike="noStrike" cap="none" dirty="0" err="1"/>
                        <a:t>Única</a:t>
                      </a:r>
                      <a:r>
                        <a:rPr lang="en-US" sz="1200" u="none" strike="noStrike" cap="none" dirty="0"/>
                        <a:t> para la </a:t>
                      </a:r>
                      <a:r>
                        <a:rPr lang="en-US" sz="1200" u="none" strike="noStrike" cap="none" dirty="0" err="1"/>
                        <a:t>centralización</a:t>
                      </a:r>
                      <a:r>
                        <a:rPr lang="en-US" sz="1200" u="none" strike="noStrike" cap="none" dirty="0"/>
                        <a:t> de sus </a:t>
                      </a:r>
                      <a:r>
                        <a:rPr lang="en-US" sz="1200" u="none" strike="noStrike" cap="none" dirty="0" err="1"/>
                        <a:t>trámites</a:t>
                      </a:r>
                      <a:r>
                        <a:rPr lang="en-US" sz="1200" u="none" strike="noStrike" cap="none" dirty="0"/>
                        <a:t>, </a:t>
                      </a:r>
                      <a:r>
                        <a:rPr lang="en-US" sz="1200" u="none" strike="noStrike" cap="none" dirty="0" err="1"/>
                        <a:t>pero</a:t>
                      </a:r>
                      <a:r>
                        <a:rPr lang="en-US" sz="1200" u="none" strike="noStrike" cap="none" dirty="0"/>
                        <a:t> </a:t>
                      </a:r>
                      <a:r>
                        <a:rPr lang="en-US" sz="1200" u="none" strike="noStrike" cap="none" dirty="0" err="1"/>
                        <a:t>quienes</a:t>
                      </a:r>
                      <a:r>
                        <a:rPr lang="en-US" sz="1200" u="none" strike="noStrike" cap="none" dirty="0"/>
                        <a:t> </a:t>
                      </a:r>
                      <a:r>
                        <a:rPr lang="en-US" sz="1200" u="none" strike="noStrike" cap="none" dirty="0" err="1"/>
                        <a:t>realizan</a:t>
                      </a:r>
                      <a:r>
                        <a:rPr lang="en-US" sz="1200" u="none" strike="noStrike" cap="none" dirty="0"/>
                        <a:t> </a:t>
                      </a:r>
                      <a:r>
                        <a:rPr lang="en-US" sz="1200" u="none" strike="noStrike" cap="none" dirty="0" err="1"/>
                        <a:t>tramitaciones</a:t>
                      </a:r>
                      <a:r>
                        <a:rPr lang="en-US" sz="1200" u="none" strike="noStrike" cap="none" dirty="0"/>
                        <a:t> </a:t>
                      </a:r>
                      <a:r>
                        <a:rPr lang="en-US" sz="1200" u="none" strike="noStrike" cap="none" dirty="0" err="1"/>
                        <a:t>como</a:t>
                      </a:r>
                      <a:r>
                        <a:rPr lang="en-US" sz="1200" u="none" strike="noStrike" cap="none" dirty="0"/>
                        <a:t> </a:t>
                      </a:r>
                      <a:r>
                        <a:rPr lang="en-US" sz="1200" u="none" strike="noStrike" cap="none" dirty="0" err="1"/>
                        <a:t>parte</a:t>
                      </a:r>
                      <a:r>
                        <a:rPr lang="en-US" sz="1200" u="none" strike="noStrike" cap="none" dirty="0"/>
                        <a:t> de </a:t>
                      </a:r>
                      <a:r>
                        <a:rPr lang="en-US" sz="1200" u="none" strike="noStrike" cap="none" dirty="0" err="1"/>
                        <a:t>los</a:t>
                      </a:r>
                      <a:r>
                        <a:rPr lang="en-US" sz="1200" u="none" strike="noStrike" cap="none" dirty="0"/>
                        <a:t> </a:t>
                      </a:r>
                      <a:r>
                        <a:rPr lang="en-US" sz="1200" u="none" strike="noStrike" cap="none" dirty="0" err="1"/>
                        <a:t>profesionales</a:t>
                      </a:r>
                      <a:r>
                        <a:rPr lang="en-US" sz="1200" u="none" strike="noStrike" cap="none" dirty="0"/>
                        <a:t> de </a:t>
                      </a:r>
                      <a:r>
                        <a:rPr lang="en-US" sz="1200" u="none" strike="noStrike" cap="none" dirty="0" err="1"/>
                        <a:t>una</a:t>
                      </a:r>
                      <a:r>
                        <a:rPr lang="en-US" sz="1200" u="none" strike="noStrike" cap="none" dirty="0"/>
                        <a:t> </a:t>
                      </a:r>
                      <a:r>
                        <a:rPr lang="en-US" sz="1200" u="none" strike="noStrike" cap="none" dirty="0" err="1"/>
                        <a:t>empresa</a:t>
                      </a:r>
                      <a:r>
                        <a:rPr lang="en-US" sz="1200" u="none" strike="noStrike" cap="none" dirty="0"/>
                        <a:t>, </a:t>
                      </a:r>
                      <a:r>
                        <a:rPr lang="en-US" sz="1200" u="none" strike="noStrike" cap="none" dirty="0" err="1"/>
                        <a:t>deben</a:t>
                      </a:r>
                      <a:r>
                        <a:rPr lang="en-US" sz="1200" u="none" strike="noStrike" cap="none" dirty="0"/>
                        <a:t> usar sus claves de forma </a:t>
                      </a:r>
                      <a:r>
                        <a:rPr lang="en-US" sz="1200" u="none" strike="noStrike" cap="none" dirty="0" err="1"/>
                        <a:t>compartida</a:t>
                      </a:r>
                      <a:r>
                        <a:rPr lang="en-US" sz="1200" u="none" strike="noStrike" cap="none" dirty="0"/>
                        <a:t> con </a:t>
                      </a:r>
                      <a:r>
                        <a:rPr lang="en-US" sz="1200" u="none" strike="noStrike" cap="none" dirty="0" err="1"/>
                        <a:t>otros</a:t>
                      </a:r>
                      <a:r>
                        <a:rPr lang="en-US" sz="1200" u="none" strike="noStrike" cap="none" dirty="0"/>
                        <a:t> </a:t>
                      </a:r>
                      <a:r>
                        <a:rPr lang="en-US" sz="1200" u="none" strike="noStrike" cap="none" dirty="0" err="1"/>
                        <a:t>compañeros</a:t>
                      </a:r>
                      <a:r>
                        <a:rPr lang="en-US" sz="1200" u="none" strike="noStrike" cap="none" dirty="0"/>
                        <a:t>, lo que genera </a:t>
                      </a:r>
                      <a:r>
                        <a:rPr lang="en-US" sz="1200" u="none" strike="noStrike" cap="none" dirty="0" err="1"/>
                        <a:t>problemas</a:t>
                      </a:r>
                      <a:r>
                        <a:rPr lang="en-US" sz="1200" u="none" strike="noStrike" cap="none" dirty="0"/>
                        <a:t> de </a:t>
                      </a:r>
                      <a:r>
                        <a:rPr lang="en-US" sz="1200" u="none" strike="noStrike" cap="none" dirty="0" err="1"/>
                        <a:t>privacidad</a:t>
                      </a:r>
                      <a:r>
                        <a:rPr lang="en-US" sz="1200" u="none" strike="noStrike" cap="none" dirty="0"/>
                        <a:t>.</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err="1"/>
                        <a:t>Incorporar</a:t>
                      </a:r>
                      <a:r>
                        <a:rPr lang="en-US" sz="1200" u="none" strike="noStrike" cap="none" dirty="0"/>
                        <a:t> </a:t>
                      </a:r>
                      <a:r>
                        <a:rPr lang="en-US" sz="1200" u="none" strike="noStrike" cap="none" dirty="0" err="1"/>
                        <a:t>más</a:t>
                      </a:r>
                      <a:r>
                        <a:rPr lang="en-US" sz="1200" u="none" strike="noStrike" cap="none" dirty="0"/>
                        <a:t> de un </a:t>
                      </a:r>
                      <a:r>
                        <a:rPr lang="en-US" sz="1200" u="none" strike="noStrike" cap="none" dirty="0" err="1"/>
                        <a:t>mecanismo</a:t>
                      </a:r>
                      <a:r>
                        <a:rPr lang="en-US" sz="1200" u="none" strike="noStrike" cap="none" dirty="0"/>
                        <a:t> de </a:t>
                      </a:r>
                      <a:r>
                        <a:rPr lang="en-US" sz="1200" u="none" strike="noStrike" cap="none" dirty="0" err="1"/>
                        <a:t>ingreso</a:t>
                      </a:r>
                      <a:r>
                        <a:rPr lang="en-US" sz="1200" u="none" strike="noStrike" cap="none" dirty="0"/>
                        <a:t> a la </a:t>
                      </a:r>
                      <a:r>
                        <a:rPr lang="en-US" sz="1200" u="none" strike="noStrike" cap="none" dirty="0" err="1"/>
                        <a:t>plataforma</a:t>
                      </a:r>
                      <a:r>
                        <a:rPr lang="en-US" sz="1200" u="none" strike="noStrike" cap="none" dirty="0"/>
                        <a:t>.</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graphicFrame>
        <p:nvGraphicFramePr>
          <p:cNvPr id="560" name="Google Shape;560;p21"/>
          <p:cNvGraphicFramePr/>
          <p:nvPr/>
        </p:nvGraphicFramePr>
        <p:xfrm>
          <a:off x="1075433" y="3104974"/>
          <a:ext cx="10296000" cy="1041273"/>
        </p:xfrm>
        <a:graphic>
          <a:graphicData uri="http://schemas.openxmlformats.org/drawingml/2006/table">
            <a:tbl>
              <a:tblPr>
                <a:noFill/>
                <a:tableStyleId>{A547645E-D29A-4778-AD0E-88EA9FFD199A}</a:tableStyleId>
              </a:tblPr>
              <a:tblGrid>
                <a:gridCol w="2091350">
                  <a:extLst>
                    <a:ext uri="{9D8B030D-6E8A-4147-A177-3AD203B41FA5}">
                      <a16:colId xmlns:a16="http://schemas.microsoft.com/office/drawing/2014/main" val="20000"/>
                    </a:ext>
                  </a:extLst>
                </a:gridCol>
                <a:gridCol w="3519375">
                  <a:extLst>
                    <a:ext uri="{9D8B030D-6E8A-4147-A177-3AD203B41FA5}">
                      <a16:colId xmlns:a16="http://schemas.microsoft.com/office/drawing/2014/main" val="20001"/>
                    </a:ext>
                  </a:extLst>
                </a:gridCol>
                <a:gridCol w="4685275">
                  <a:extLst>
                    <a:ext uri="{9D8B030D-6E8A-4147-A177-3AD203B41FA5}">
                      <a16:colId xmlns:a16="http://schemas.microsoft.com/office/drawing/2014/main" val="20002"/>
                    </a:ext>
                  </a:extLst>
                </a:gridCol>
              </a:tblGrid>
              <a:tr h="71450">
                <a:tc>
                  <a:txBody>
                    <a:bodyPr/>
                    <a:lstStyle/>
                    <a:p>
                      <a:pPr marL="0" marR="0" lvl="0" indent="0" algn="l" rtl="0">
                        <a:lnSpc>
                          <a:spcPct val="115000"/>
                        </a:lnSpc>
                        <a:spcBef>
                          <a:spcPts val="0"/>
                        </a:spcBef>
                        <a:spcAft>
                          <a:spcPts val="0"/>
                        </a:spcAft>
                        <a:buNone/>
                      </a:pPr>
                      <a:r>
                        <a:rPr lang="en-US" sz="1200" u="none" strike="noStrike" cap="none"/>
                        <a:t>Trabajo off line</a:t>
                      </a:r>
                      <a:endParaRPr sz="1200" u="none" strike="noStrike" cap="none">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a:t>Los </a:t>
                      </a:r>
                      <a:r>
                        <a:rPr lang="en-US" sz="1200" u="none" strike="noStrike" cap="none" dirty="0" err="1"/>
                        <a:t>equipos</a:t>
                      </a:r>
                      <a:r>
                        <a:rPr lang="en-US" sz="1200" u="none" strike="noStrike" cap="none" dirty="0"/>
                        <a:t> DOM </a:t>
                      </a:r>
                      <a:r>
                        <a:rPr lang="en-US" sz="1200" u="none" strike="noStrike" cap="none" dirty="0" err="1"/>
                        <a:t>muchas</a:t>
                      </a:r>
                      <a:r>
                        <a:rPr lang="en-US" sz="1200" u="none" strike="noStrike" cap="none" dirty="0"/>
                        <a:t> </a:t>
                      </a:r>
                      <a:r>
                        <a:rPr lang="en-US" sz="1200" u="none" strike="noStrike" cap="none" dirty="0" err="1"/>
                        <a:t>veces</a:t>
                      </a:r>
                      <a:r>
                        <a:rPr lang="en-US" sz="1200" u="none" strike="noStrike" cap="none" dirty="0"/>
                        <a:t> no </a:t>
                      </a:r>
                      <a:r>
                        <a:rPr lang="en-US" sz="1200" u="none" strike="noStrike" cap="none" dirty="0" err="1"/>
                        <a:t>pueden</a:t>
                      </a:r>
                      <a:r>
                        <a:rPr lang="en-US" sz="1200" u="none" strike="noStrike" cap="none" dirty="0"/>
                        <a:t> </a:t>
                      </a:r>
                      <a:r>
                        <a:rPr lang="en-US" sz="1200" u="none" strike="noStrike" cap="none" dirty="0" err="1"/>
                        <a:t>trabajar</a:t>
                      </a:r>
                      <a:r>
                        <a:rPr lang="en-US" sz="1200" u="none" strike="noStrike" cap="none" dirty="0"/>
                        <a:t> </a:t>
                      </a:r>
                      <a:r>
                        <a:rPr lang="en-US" sz="1200" u="none" strike="noStrike" cap="none" dirty="0" err="1"/>
                        <a:t>en</a:t>
                      </a:r>
                      <a:r>
                        <a:rPr lang="en-US" sz="1200" u="none" strike="noStrike" cap="none" dirty="0"/>
                        <a:t> la </a:t>
                      </a:r>
                      <a:r>
                        <a:rPr lang="en-US" sz="1200" u="none" strike="noStrike" cap="none" dirty="0" err="1"/>
                        <a:t>plataforma</a:t>
                      </a:r>
                      <a:r>
                        <a:rPr lang="en-US" sz="1200" u="none" strike="noStrike" cap="none" dirty="0"/>
                        <a:t> </a:t>
                      </a:r>
                      <a:r>
                        <a:rPr lang="en-US" sz="1200" u="none" strike="noStrike" cap="none" dirty="0" err="1"/>
                        <a:t>revisando</a:t>
                      </a:r>
                      <a:r>
                        <a:rPr lang="en-US" sz="1200" u="none" strike="noStrike" cap="none" dirty="0"/>
                        <a:t> </a:t>
                      </a:r>
                      <a:r>
                        <a:rPr lang="en-US" sz="1200" u="none" strike="noStrike" cap="none" dirty="0" err="1"/>
                        <a:t>expedientes</a:t>
                      </a:r>
                      <a:r>
                        <a:rPr lang="en-US" sz="1200" u="none" strike="noStrike" cap="none" dirty="0"/>
                        <a:t> o </a:t>
                      </a:r>
                      <a:r>
                        <a:rPr lang="en-US" sz="1200" u="none" strike="noStrike" cap="none" dirty="0" err="1"/>
                        <a:t>emitiendo</a:t>
                      </a:r>
                      <a:r>
                        <a:rPr lang="en-US" sz="1200" u="none" strike="noStrike" cap="none" dirty="0"/>
                        <a:t> </a:t>
                      </a:r>
                      <a:r>
                        <a:rPr lang="en-US" sz="1200" u="none" strike="noStrike" cap="none" dirty="0" err="1"/>
                        <a:t>certificados</a:t>
                      </a:r>
                      <a:r>
                        <a:rPr lang="en-US" sz="1200" u="none" strike="noStrike" cap="none" dirty="0"/>
                        <a:t> </a:t>
                      </a:r>
                      <a:r>
                        <a:rPr lang="en-US" sz="1200" u="none" strike="noStrike" cap="none" dirty="0" err="1"/>
                        <a:t>debido</a:t>
                      </a:r>
                      <a:r>
                        <a:rPr lang="en-US" sz="1200" u="none" strike="noStrike" cap="none" dirty="0"/>
                        <a:t> a que </a:t>
                      </a:r>
                      <a:r>
                        <a:rPr lang="en-US" sz="1200" u="none" strike="noStrike" cap="none" dirty="0" err="1"/>
                        <a:t>tienen</a:t>
                      </a:r>
                      <a:r>
                        <a:rPr lang="en-US" sz="1200" u="none" strike="noStrike" cap="none" dirty="0"/>
                        <a:t> </a:t>
                      </a:r>
                      <a:r>
                        <a:rPr lang="en-US" sz="1200" u="none" strike="noStrike" cap="none" dirty="0" err="1"/>
                        <a:t>importantes</a:t>
                      </a:r>
                      <a:r>
                        <a:rPr lang="en-US" sz="1200" u="none" strike="noStrike" cap="none" dirty="0"/>
                        <a:t> </a:t>
                      </a:r>
                      <a:r>
                        <a:rPr lang="en-US" sz="1200" u="none" strike="noStrike" cap="none" dirty="0" err="1"/>
                        <a:t>intermitencias</a:t>
                      </a:r>
                      <a:r>
                        <a:rPr lang="en-US" sz="1200" u="none" strike="noStrike" cap="none" dirty="0"/>
                        <a:t> </a:t>
                      </a:r>
                      <a:r>
                        <a:rPr lang="en-US" sz="1200" u="none" strike="noStrike" cap="none" dirty="0" err="1"/>
                        <a:t>en</a:t>
                      </a:r>
                      <a:r>
                        <a:rPr lang="en-US" sz="1200" u="none" strike="noStrike" cap="none" dirty="0"/>
                        <a:t> </a:t>
                      </a:r>
                      <a:r>
                        <a:rPr lang="en-US" sz="1200" u="none" strike="noStrike" cap="none" dirty="0" err="1"/>
                        <a:t>el</a:t>
                      </a:r>
                      <a:r>
                        <a:rPr lang="en-US" sz="1200" u="none" strike="noStrike" cap="none" dirty="0"/>
                        <a:t> internet, </a:t>
                      </a:r>
                      <a:r>
                        <a:rPr lang="en-US" sz="1200" u="none" strike="noStrike" cap="none" dirty="0" err="1"/>
                        <a:t>especialmente</a:t>
                      </a:r>
                      <a:r>
                        <a:rPr lang="en-US" sz="1200" u="none" strike="noStrike" cap="none" dirty="0"/>
                        <a:t> </a:t>
                      </a:r>
                      <a:r>
                        <a:rPr lang="en-US" sz="1200" u="none" strike="noStrike" cap="none" dirty="0" err="1"/>
                        <a:t>en</a:t>
                      </a:r>
                      <a:r>
                        <a:rPr lang="en-US" sz="1200" u="none" strike="noStrike" cap="none" dirty="0"/>
                        <a:t> </a:t>
                      </a:r>
                      <a:r>
                        <a:rPr lang="en-US" sz="1200" u="none" strike="noStrike" cap="none" dirty="0" err="1"/>
                        <a:t>localidades</a:t>
                      </a:r>
                      <a:r>
                        <a:rPr lang="en-US" sz="1200" u="none" strike="noStrike" cap="none" dirty="0"/>
                        <a:t> </a:t>
                      </a:r>
                      <a:r>
                        <a:rPr lang="en-US" sz="1200" u="none" strike="noStrike" cap="none" dirty="0" err="1"/>
                        <a:t>ubicadas</a:t>
                      </a:r>
                      <a:r>
                        <a:rPr lang="en-US" sz="1200" u="none" strike="noStrike" cap="none" dirty="0"/>
                        <a:t> </a:t>
                      </a:r>
                      <a:r>
                        <a:rPr lang="en-US" sz="1200" u="none" strike="noStrike" cap="none" dirty="0" err="1"/>
                        <a:t>en</a:t>
                      </a:r>
                      <a:r>
                        <a:rPr lang="en-US" sz="1200" u="none" strike="noStrike" cap="none" dirty="0"/>
                        <a:t> zonas </a:t>
                      </a:r>
                      <a:r>
                        <a:rPr lang="en-US" sz="1200" u="none" strike="noStrike" cap="none" dirty="0" err="1"/>
                        <a:t>más</a:t>
                      </a:r>
                      <a:r>
                        <a:rPr lang="en-US" sz="1200" u="none" strike="noStrike" cap="none" dirty="0"/>
                        <a:t> rurales.</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tc>
                  <a:txBody>
                    <a:bodyPr/>
                    <a:lstStyle/>
                    <a:p>
                      <a:pPr marL="0" marR="0" lvl="0" indent="0" algn="l" rtl="0">
                        <a:lnSpc>
                          <a:spcPct val="115000"/>
                        </a:lnSpc>
                        <a:spcBef>
                          <a:spcPts val="0"/>
                        </a:spcBef>
                        <a:spcAft>
                          <a:spcPts val="0"/>
                        </a:spcAft>
                        <a:buNone/>
                      </a:pPr>
                      <a:r>
                        <a:rPr lang="en-US" sz="1200" u="none" strike="noStrike" cap="none" dirty="0"/>
                        <a:t>Se </a:t>
                      </a:r>
                      <a:r>
                        <a:rPr lang="en-US" sz="1200" u="none" strike="noStrike" cap="none" dirty="0" err="1"/>
                        <a:t>recomienda</a:t>
                      </a:r>
                      <a:r>
                        <a:rPr lang="en-US" sz="1200" u="none" strike="noStrike" cap="none" dirty="0"/>
                        <a:t> </a:t>
                      </a:r>
                      <a:r>
                        <a:rPr lang="en-US" sz="1200" u="none" strike="noStrike" cap="none" dirty="0" err="1"/>
                        <a:t>implementar</a:t>
                      </a:r>
                      <a:r>
                        <a:rPr lang="en-US" sz="1200" u="none" strike="noStrike" cap="none" dirty="0"/>
                        <a:t> un </a:t>
                      </a:r>
                      <a:r>
                        <a:rPr lang="en-US" sz="1200" u="none" strike="noStrike" cap="none" dirty="0" err="1"/>
                        <a:t>sistema</a:t>
                      </a:r>
                      <a:r>
                        <a:rPr lang="en-US" sz="1200" u="none" strike="noStrike" cap="none" dirty="0"/>
                        <a:t> que </a:t>
                      </a:r>
                      <a:r>
                        <a:rPr lang="en-US" sz="1200" u="none" strike="noStrike" cap="none" dirty="0" err="1"/>
                        <a:t>permita</a:t>
                      </a:r>
                      <a:r>
                        <a:rPr lang="en-US" sz="1200" u="none" strike="noStrike" cap="none" dirty="0"/>
                        <a:t> </a:t>
                      </a:r>
                      <a:r>
                        <a:rPr lang="en-US" sz="1200" u="none" strike="noStrike" cap="none" dirty="0" err="1"/>
                        <a:t>el</a:t>
                      </a:r>
                      <a:r>
                        <a:rPr lang="en-US" sz="1200" u="none" strike="noStrike" cap="none" dirty="0"/>
                        <a:t> </a:t>
                      </a:r>
                      <a:r>
                        <a:rPr lang="en-US" sz="1200" u="none" strike="noStrike" cap="none" dirty="0" err="1"/>
                        <a:t>trabajo</a:t>
                      </a:r>
                      <a:r>
                        <a:rPr lang="en-US" sz="1200" u="none" strike="noStrike" cap="none" dirty="0"/>
                        <a:t> sin internet y que </a:t>
                      </a:r>
                      <a:r>
                        <a:rPr lang="en-US" sz="1200" u="none" strike="noStrike" cap="none" dirty="0" err="1"/>
                        <a:t>éste</a:t>
                      </a:r>
                      <a:r>
                        <a:rPr lang="en-US" sz="1200" u="none" strike="noStrike" cap="none" dirty="0"/>
                        <a:t> se </a:t>
                      </a:r>
                      <a:r>
                        <a:rPr lang="en-US" sz="1200" u="none" strike="noStrike" cap="none" dirty="0" err="1"/>
                        <a:t>actualice</a:t>
                      </a:r>
                      <a:r>
                        <a:rPr lang="en-US" sz="1200" u="none" strike="noStrike" cap="none" dirty="0"/>
                        <a:t> y </a:t>
                      </a:r>
                      <a:r>
                        <a:rPr lang="en-US" sz="1200" u="none" strike="noStrike" cap="none" dirty="0" err="1"/>
                        <a:t>cargue</a:t>
                      </a:r>
                      <a:r>
                        <a:rPr lang="en-US" sz="1200" u="none" strike="noStrike" cap="none" dirty="0"/>
                        <a:t> la </a:t>
                      </a:r>
                      <a:r>
                        <a:rPr lang="en-US" sz="1200" u="none" strike="noStrike" cap="none" dirty="0" err="1"/>
                        <a:t>información</a:t>
                      </a:r>
                      <a:r>
                        <a:rPr lang="en-US" sz="1200" u="none" strike="noStrike" cap="none" dirty="0"/>
                        <a:t> </a:t>
                      </a:r>
                      <a:r>
                        <a:rPr lang="en-US" sz="1200" u="none" strike="noStrike" cap="none" dirty="0" err="1"/>
                        <a:t>una</a:t>
                      </a:r>
                      <a:r>
                        <a:rPr lang="en-US" sz="1200" u="none" strike="noStrike" cap="none" dirty="0"/>
                        <a:t> </a:t>
                      </a:r>
                      <a:r>
                        <a:rPr lang="en-US" sz="1200" u="none" strike="noStrike" cap="none" dirty="0" err="1"/>
                        <a:t>vez</a:t>
                      </a:r>
                      <a:r>
                        <a:rPr lang="en-US" sz="1200" u="none" strike="noStrike" cap="none" dirty="0"/>
                        <a:t> que se </a:t>
                      </a:r>
                      <a:r>
                        <a:rPr lang="en-US" sz="1200" u="none" strike="noStrike" cap="none" dirty="0" err="1"/>
                        <a:t>reestablezca</a:t>
                      </a:r>
                      <a:r>
                        <a:rPr lang="en-US" sz="1200" u="none" strike="noStrike" cap="none" dirty="0"/>
                        <a:t> la </a:t>
                      </a:r>
                      <a:r>
                        <a:rPr lang="en-US" sz="1200" u="none" strike="noStrike" cap="none" dirty="0" err="1"/>
                        <a:t>conexión</a:t>
                      </a:r>
                      <a:r>
                        <a:rPr lang="en-US" sz="1200" u="none" strike="noStrike" cap="none" dirty="0"/>
                        <a:t>.  De </a:t>
                      </a:r>
                      <a:r>
                        <a:rPr lang="en-US" sz="1200" u="none" strike="noStrike" cap="none" dirty="0" err="1"/>
                        <a:t>este</a:t>
                      </a:r>
                      <a:r>
                        <a:rPr lang="en-US" sz="1200" u="none" strike="noStrike" cap="none" dirty="0"/>
                        <a:t> modo, </a:t>
                      </a:r>
                      <a:r>
                        <a:rPr lang="en-US" sz="1200" u="none" strike="noStrike" cap="none" dirty="0" err="1"/>
                        <a:t>los</a:t>
                      </a:r>
                      <a:r>
                        <a:rPr lang="en-US" sz="1200" u="none" strike="noStrike" cap="none" dirty="0"/>
                        <a:t> </a:t>
                      </a:r>
                      <a:r>
                        <a:rPr lang="en-US" sz="1200" u="none" strike="noStrike" cap="none" dirty="0" err="1"/>
                        <a:t>equipos</a:t>
                      </a:r>
                      <a:r>
                        <a:rPr lang="en-US" sz="1200" u="none" strike="noStrike" cap="none" dirty="0"/>
                        <a:t> de las DOM </a:t>
                      </a:r>
                      <a:r>
                        <a:rPr lang="en-US" sz="1200" u="none" strike="noStrike" cap="none" dirty="0" err="1"/>
                        <a:t>podrán</a:t>
                      </a:r>
                      <a:r>
                        <a:rPr lang="en-US" sz="1200" u="none" strike="noStrike" cap="none" dirty="0"/>
                        <a:t> </a:t>
                      </a:r>
                      <a:r>
                        <a:rPr lang="en-US" sz="1200" u="none" strike="noStrike" cap="none" dirty="0" err="1"/>
                        <a:t>trabajar</a:t>
                      </a:r>
                      <a:r>
                        <a:rPr lang="en-US" sz="1200" u="none" strike="noStrike" cap="none" dirty="0"/>
                        <a:t> sin </a:t>
                      </a:r>
                      <a:r>
                        <a:rPr lang="en-US" sz="1200" u="none" strike="noStrike" cap="none" dirty="0" err="1"/>
                        <a:t>perder</a:t>
                      </a:r>
                      <a:r>
                        <a:rPr lang="en-US" sz="1200" u="none" strike="noStrike" cap="none" dirty="0"/>
                        <a:t> </a:t>
                      </a:r>
                      <a:r>
                        <a:rPr lang="en-US" sz="1200" u="none" strike="noStrike" cap="none" dirty="0" err="1"/>
                        <a:t>tiempo</a:t>
                      </a:r>
                      <a:r>
                        <a:rPr lang="en-US" sz="1200" u="none" strike="noStrike" cap="none" dirty="0"/>
                        <a:t> </a:t>
                      </a:r>
                      <a:r>
                        <a:rPr lang="en-US" sz="1200" u="none" strike="noStrike" cap="none" dirty="0" err="1"/>
                        <a:t>esperando</a:t>
                      </a:r>
                      <a:r>
                        <a:rPr lang="en-US" sz="1200" u="none" strike="noStrike" cap="none" dirty="0"/>
                        <a:t> </a:t>
                      </a:r>
                      <a:r>
                        <a:rPr lang="en-US" sz="1200" u="none" strike="noStrike" cap="none" dirty="0" err="1"/>
                        <a:t>tener</a:t>
                      </a:r>
                      <a:r>
                        <a:rPr lang="en-US" sz="1200" u="none" strike="noStrike" cap="none" dirty="0"/>
                        <a:t> </a:t>
                      </a:r>
                      <a:r>
                        <a:rPr lang="en-US" sz="1200" u="none" strike="noStrike" cap="none" dirty="0" err="1"/>
                        <a:t>acceso</a:t>
                      </a:r>
                      <a:r>
                        <a:rPr lang="en-US" sz="1200" u="none" strike="noStrike" cap="none" dirty="0"/>
                        <a:t> a internet.</a:t>
                      </a:r>
                      <a:endParaRPr sz="1200" u="none" strike="noStrike" cap="none" dirty="0">
                        <a:latin typeface="Quattrocento Sans"/>
                        <a:ea typeface="Quattrocento Sans"/>
                        <a:cs typeface="Quattrocento Sans"/>
                        <a:sym typeface="Quattrocento Sans"/>
                      </a:endParaRPr>
                    </a:p>
                  </a:txBody>
                  <a:tcPr marL="12525" marR="12525" marT="0" marB="0" anchor="ctr">
                    <a:solidFill>
                      <a:schemeClr val="lt1"/>
                    </a:solidFill>
                  </a:tcPr>
                </a:tc>
                <a:extLst>
                  <a:ext uri="{0D108BD9-81ED-4DB2-BD59-A6C34878D82A}">
                    <a16:rowId xmlns:a16="http://schemas.microsoft.com/office/drawing/2014/main" val="10000"/>
                  </a:ext>
                </a:extLst>
              </a:tr>
            </a:tbl>
          </a:graphicData>
        </a:graphic>
      </p:graphicFrame>
      <p:sp>
        <p:nvSpPr>
          <p:cNvPr id="561" name="Google Shape;561;p21"/>
          <p:cNvSpPr/>
          <p:nvPr/>
        </p:nvSpPr>
        <p:spPr>
          <a:xfrm>
            <a:off x="1075433" y="1210733"/>
            <a:ext cx="2014900"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Te a abordar</a:t>
            </a:r>
            <a:endParaRPr/>
          </a:p>
        </p:txBody>
      </p:sp>
      <p:sp>
        <p:nvSpPr>
          <p:cNvPr id="562" name="Google Shape;562;p21"/>
          <p:cNvSpPr/>
          <p:nvPr/>
        </p:nvSpPr>
        <p:spPr>
          <a:xfrm>
            <a:off x="3192099" y="1210733"/>
            <a:ext cx="342036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Motivo</a:t>
            </a:r>
            <a:endParaRPr/>
          </a:p>
        </p:txBody>
      </p:sp>
      <p:sp>
        <p:nvSpPr>
          <p:cNvPr id="563" name="Google Shape;563;p21"/>
          <p:cNvSpPr/>
          <p:nvPr/>
        </p:nvSpPr>
        <p:spPr>
          <a:xfrm>
            <a:off x="6714233" y="1210733"/>
            <a:ext cx="4691828" cy="2321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lt1"/>
                </a:solidFill>
                <a:latin typeface="Quattrocento Sans"/>
                <a:ea typeface="Quattrocento Sans"/>
                <a:cs typeface="Quattrocento Sans"/>
                <a:sym typeface="Quattrocento Sans"/>
              </a:rPr>
              <a:t>Recomendación</a:t>
            </a:r>
            <a:endParaRPr/>
          </a:p>
        </p:txBody>
      </p:sp>
      <p:sp>
        <p:nvSpPr>
          <p:cNvPr id="564" name="Google Shape;564;p21"/>
          <p:cNvSpPr/>
          <p:nvPr/>
        </p:nvSpPr>
        <p:spPr>
          <a:xfrm>
            <a:off x="429325" y="2984908"/>
            <a:ext cx="11893810" cy="1550873"/>
          </a:xfrm>
          <a:custGeom>
            <a:avLst/>
            <a:gdLst/>
            <a:ahLst/>
            <a:cxnLst/>
            <a:rect l="l" t="t" r="r" b="b"/>
            <a:pathLst>
              <a:path w="362" h="362" extrusionOk="0">
                <a:moveTo>
                  <a:pt x="268" y="15"/>
                </a:moveTo>
                <a:cubicBezTo>
                  <a:pt x="267" y="15"/>
                  <a:pt x="265" y="14"/>
                  <a:pt x="264" y="14"/>
                </a:cubicBezTo>
                <a:cubicBezTo>
                  <a:pt x="264" y="14"/>
                  <a:pt x="266" y="14"/>
                  <a:pt x="268" y="15"/>
                </a:cubicBezTo>
                <a:close/>
                <a:moveTo>
                  <a:pt x="207" y="1"/>
                </a:moveTo>
                <a:cubicBezTo>
                  <a:pt x="206" y="1"/>
                  <a:pt x="205" y="1"/>
                  <a:pt x="203" y="1"/>
                </a:cubicBezTo>
                <a:cubicBezTo>
                  <a:pt x="202" y="1"/>
                  <a:pt x="206" y="1"/>
                  <a:pt x="207" y="1"/>
                </a:cubicBezTo>
                <a:close/>
                <a:moveTo>
                  <a:pt x="196" y="1"/>
                </a:moveTo>
                <a:cubicBezTo>
                  <a:pt x="197" y="1"/>
                  <a:pt x="200" y="1"/>
                  <a:pt x="201" y="1"/>
                </a:cubicBezTo>
                <a:cubicBezTo>
                  <a:pt x="200" y="1"/>
                  <a:pt x="196" y="1"/>
                  <a:pt x="196" y="1"/>
                </a:cubicBezTo>
                <a:close/>
                <a:moveTo>
                  <a:pt x="177" y="5"/>
                </a:moveTo>
                <a:cubicBezTo>
                  <a:pt x="179" y="5"/>
                  <a:pt x="181" y="5"/>
                  <a:pt x="182" y="5"/>
                </a:cubicBezTo>
                <a:cubicBezTo>
                  <a:pt x="181" y="5"/>
                  <a:pt x="178" y="5"/>
                  <a:pt x="177" y="5"/>
                </a:cubicBezTo>
                <a:close/>
                <a:moveTo>
                  <a:pt x="165" y="5"/>
                </a:moveTo>
                <a:cubicBezTo>
                  <a:pt x="169" y="4"/>
                  <a:pt x="172" y="4"/>
                  <a:pt x="173" y="4"/>
                </a:cubicBezTo>
                <a:cubicBezTo>
                  <a:pt x="171" y="4"/>
                  <a:pt x="167" y="4"/>
                  <a:pt x="165" y="5"/>
                </a:cubicBezTo>
                <a:close/>
                <a:moveTo>
                  <a:pt x="137" y="19"/>
                </a:moveTo>
                <a:cubicBezTo>
                  <a:pt x="140" y="19"/>
                  <a:pt x="148" y="17"/>
                  <a:pt x="152" y="17"/>
                </a:cubicBezTo>
                <a:cubicBezTo>
                  <a:pt x="147" y="17"/>
                  <a:pt x="142" y="18"/>
                  <a:pt x="137" y="19"/>
                </a:cubicBezTo>
                <a:close/>
                <a:moveTo>
                  <a:pt x="135" y="15"/>
                </a:moveTo>
                <a:cubicBezTo>
                  <a:pt x="131" y="15"/>
                  <a:pt x="131" y="15"/>
                  <a:pt x="131" y="15"/>
                </a:cubicBezTo>
                <a:cubicBezTo>
                  <a:pt x="129" y="16"/>
                  <a:pt x="119" y="17"/>
                  <a:pt x="120" y="17"/>
                </a:cubicBezTo>
                <a:cubicBezTo>
                  <a:pt x="126" y="16"/>
                  <a:pt x="135" y="15"/>
                  <a:pt x="140" y="14"/>
                </a:cubicBezTo>
                <a:cubicBezTo>
                  <a:pt x="138" y="14"/>
                  <a:pt x="137" y="14"/>
                  <a:pt x="135" y="15"/>
                </a:cubicBezTo>
                <a:close/>
                <a:moveTo>
                  <a:pt x="79" y="24"/>
                </a:moveTo>
                <a:cubicBezTo>
                  <a:pt x="76" y="25"/>
                  <a:pt x="76" y="25"/>
                  <a:pt x="76" y="25"/>
                </a:cubicBezTo>
                <a:cubicBezTo>
                  <a:pt x="76" y="25"/>
                  <a:pt x="76" y="25"/>
                  <a:pt x="77" y="25"/>
                </a:cubicBezTo>
                <a:cubicBezTo>
                  <a:pt x="79" y="25"/>
                  <a:pt x="79" y="24"/>
                  <a:pt x="79" y="24"/>
                </a:cubicBezTo>
                <a:close/>
                <a:moveTo>
                  <a:pt x="50" y="33"/>
                </a:moveTo>
                <a:cubicBezTo>
                  <a:pt x="50" y="33"/>
                  <a:pt x="50" y="33"/>
                  <a:pt x="50" y="33"/>
                </a:cubicBezTo>
                <a:cubicBezTo>
                  <a:pt x="50" y="33"/>
                  <a:pt x="49" y="33"/>
                  <a:pt x="49" y="33"/>
                </a:cubicBezTo>
                <a:cubicBezTo>
                  <a:pt x="49" y="33"/>
                  <a:pt x="49" y="33"/>
                  <a:pt x="50" y="33"/>
                </a:cubicBezTo>
                <a:close/>
                <a:moveTo>
                  <a:pt x="50" y="32"/>
                </a:moveTo>
                <a:cubicBezTo>
                  <a:pt x="50" y="33"/>
                  <a:pt x="50" y="33"/>
                  <a:pt x="50" y="33"/>
                </a:cubicBezTo>
                <a:cubicBezTo>
                  <a:pt x="50" y="33"/>
                  <a:pt x="50" y="33"/>
                  <a:pt x="50" y="33"/>
                </a:cubicBezTo>
                <a:cubicBezTo>
                  <a:pt x="50" y="33"/>
                  <a:pt x="51" y="32"/>
                  <a:pt x="51" y="32"/>
                </a:cubicBezTo>
                <a:cubicBezTo>
                  <a:pt x="54" y="32"/>
                  <a:pt x="54" y="32"/>
                  <a:pt x="54" y="32"/>
                </a:cubicBezTo>
                <a:lnTo>
                  <a:pt x="50" y="32"/>
                </a:lnTo>
                <a:close/>
                <a:moveTo>
                  <a:pt x="50" y="33"/>
                </a:moveTo>
                <a:cubicBezTo>
                  <a:pt x="50" y="33"/>
                  <a:pt x="50" y="33"/>
                  <a:pt x="50" y="33"/>
                </a:cubicBezTo>
                <a:cubicBezTo>
                  <a:pt x="50" y="33"/>
                  <a:pt x="50" y="33"/>
                  <a:pt x="50" y="33"/>
                </a:cubicBezTo>
                <a:cubicBezTo>
                  <a:pt x="50" y="33"/>
                  <a:pt x="50" y="33"/>
                  <a:pt x="50" y="33"/>
                </a:cubicBezTo>
                <a:close/>
                <a:moveTo>
                  <a:pt x="50" y="30"/>
                </a:moveTo>
                <a:cubicBezTo>
                  <a:pt x="50" y="30"/>
                  <a:pt x="50" y="30"/>
                  <a:pt x="50" y="30"/>
                </a:cubicBezTo>
                <a:cubicBezTo>
                  <a:pt x="50" y="30"/>
                  <a:pt x="50" y="30"/>
                  <a:pt x="50" y="30"/>
                </a:cubicBezTo>
                <a:cubicBezTo>
                  <a:pt x="50" y="30"/>
                  <a:pt x="50" y="30"/>
                  <a:pt x="50" y="30"/>
                </a:cubicBezTo>
                <a:cubicBezTo>
                  <a:pt x="50" y="30"/>
                  <a:pt x="50" y="30"/>
                  <a:pt x="50" y="30"/>
                </a:cubicBezTo>
                <a:cubicBezTo>
                  <a:pt x="50" y="30"/>
                  <a:pt x="50" y="30"/>
                  <a:pt x="50" y="30"/>
                </a:cubicBezTo>
                <a:close/>
                <a:moveTo>
                  <a:pt x="51" y="36"/>
                </a:moveTo>
                <a:cubicBezTo>
                  <a:pt x="51" y="36"/>
                  <a:pt x="51" y="36"/>
                  <a:pt x="51" y="36"/>
                </a:cubicBezTo>
                <a:cubicBezTo>
                  <a:pt x="51" y="36"/>
                  <a:pt x="51" y="36"/>
                  <a:pt x="51" y="36"/>
                </a:cubicBezTo>
                <a:close/>
                <a:moveTo>
                  <a:pt x="50" y="31"/>
                </a:moveTo>
                <a:cubicBezTo>
                  <a:pt x="50" y="31"/>
                  <a:pt x="50" y="31"/>
                  <a:pt x="50" y="31"/>
                </a:cubicBezTo>
                <a:cubicBezTo>
                  <a:pt x="50" y="31"/>
                  <a:pt x="49" y="31"/>
                  <a:pt x="50" y="31"/>
                </a:cubicBezTo>
                <a:close/>
                <a:moveTo>
                  <a:pt x="49" y="30"/>
                </a:moveTo>
                <a:cubicBezTo>
                  <a:pt x="49" y="30"/>
                  <a:pt x="50" y="30"/>
                  <a:pt x="50" y="30"/>
                </a:cubicBezTo>
                <a:cubicBezTo>
                  <a:pt x="49" y="30"/>
                  <a:pt x="49" y="30"/>
                  <a:pt x="49" y="30"/>
                </a:cubicBezTo>
                <a:close/>
                <a:moveTo>
                  <a:pt x="51" y="38"/>
                </a:moveTo>
                <a:cubicBezTo>
                  <a:pt x="51" y="38"/>
                  <a:pt x="51" y="38"/>
                  <a:pt x="51" y="37"/>
                </a:cubicBezTo>
                <a:cubicBezTo>
                  <a:pt x="51" y="37"/>
                  <a:pt x="51" y="37"/>
                  <a:pt x="51" y="38"/>
                </a:cubicBezTo>
                <a:close/>
                <a:moveTo>
                  <a:pt x="51" y="36"/>
                </a:moveTo>
                <a:cubicBezTo>
                  <a:pt x="50" y="36"/>
                  <a:pt x="50" y="36"/>
                  <a:pt x="50" y="37"/>
                </a:cubicBezTo>
                <a:cubicBezTo>
                  <a:pt x="50" y="37"/>
                  <a:pt x="50" y="36"/>
                  <a:pt x="51" y="36"/>
                </a:cubicBezTo>
                <a:close/>
                <a:moveTo>
                  <a:pt x="48" y="31"/>
                </a:moveTo>
                <a:cubicBezTo>
                  <a:pt x="48" y="31"/>
                  <a:pt x="49" y="31"/>
                  <a:pt x="49" y="30"/>
                </a:cubicBezTo>
                <a:cubicBezTo>
                  <a:pt x="49" y="31"/>
                  <a:pt x="48" y="31"/>
                  <a:pt x="48" y="31"/>
                </a:cubicBezTo>
                <a:close/>
                <a:moveTo>
                  <a:pt x="49" y="33"/>
                </a:moveTo>
                <a:cubicBezTo>
                  <a:pt x="49" y="33"/>
                  <a:pt x="49" y="33"/>
                  <a:pt x="49" y="33"/>
                </a:cubicBezTo>
                <a:cubicBezTo>
                  <a:pt x="49" y="33"/>
                  <a:pt x="48" y="33"/>
                  <a:pt x="49" y="33"/>
                </a:cubicBezTo>
                <a:close/>
                <a:moveTo>
                  <a:pt x="48" y="33"/>
                </a:moveTo>
                <a:cubicBezTo>
                  <a:pt x="48" y="33"/>
                  <a:pt x="48" y="33"/>
                  <a:pt x="48" y="32"/>
                </a:cubicBezTo>
                <a:cubicBezTo>
                  <a:pt x="48" y="32"/>
                  <a:pt x="48" y="32"/>
                  <a:pt x="48" y="33"/>
                </a:cubicBezTo>
                <a:close/>
                <a:moveTo>
                  <a:pt x="48" y="32"/>
                </a:moveTo>
                <a:cubicBezTo>
                  <a:pt x="48" y="32"/>
                  <a:pt x="48" y="32"/>
                  <a:pt x="48" y="32"/>
                </a:cubicBezTo>
                <a:cubicBezTo>
                  <a:pt x="47" y="32"/>
                  <a:pt x="48" y="32"/>
                  <a:pt x="48" y="32"/>
                </a:cubicBezTo>
                <a:cubicBezTo>
                  <a:pt x="48" y="32"/>
                  <a:pt x="48" y="32"/>
                  <a:pt x="48" y="32"/>
                </a:cubicBezTo>
                <a:close/>
                <a:moveTo>
                  <a:pt x="48" y="36"/>
                </a:moveTo>
                <a:cubicBezTo>
                  <a:pt x="48" y="36"/>
                  <a:pt x="48" y="36"/>
                  <a:pt x="48" y="36"/>
                </a:cubicBezTo>
                <a:close/>
                <a:moveTo>
                  <a:pt x="47" y="38"/>
                </a:moveTo>
                <a:cubicBezTo>
                  <a:pt x="47" y="38"/>
                  <a:pt x="47" y="38"/>
                  <a:pt x="48" y="38"/>
                </a:cubicBezTo>
                <a:cubicBezTo>
                  <a:pt x="48" y="38"/>
                  <a:pt x="47" y="38"/>
                  <a:pt x="47" y="38"/>
                </a:cubicBezTo>
                <a:close/>
                <a:moveTo>
                  <a:pt x="48" y="38"/>
                </a:moveTo>
                <a:cubicBezTo>
                  <a:pt x="47" y="38"/>
                  <a:pt x="47" y="38"/>
                  <a:pt x="47" y="38"/>
                </a:cubicBezTo>
                <a:cubicBezTo>
                  <a:pt x="47" y="38"/>
                  <a:pt x="48" y="38"/>
                  <a:pt x="48" y="38"/>
                </a:cubicBezTo>
                <a:close/>
                <a:moveTo>
                  <a:pt x="47" y="41"/>
                </a:moveTo>
                <a:cubicBezTo>
                  <a:pt x="48" y="41"/>
                  <a:pt x="48" y="41"/>
                  <a:pt x="48" y="40"/>
                </a:cubicBezTo>
                <a:cubicBezTo>
                  <a:pt x="48" y="40"/>
                  <a:pt x="47" y="41"/>
                  <a:pt x="47" y="41"/>
                </a:cubicBezTo>
                <a:close/>
                <a:moveTo>
                  <a:pt x="46" y="41"/>
                </a:moveTo>
                <a:cubicBezTo>
                  <a:pt x="46" y="41"/>
                  <a:pt x="46" y="41"/>
                  <a:pt x="46" y="41"/>
                </a:cubicBezTo>
                <a:close/>
                <a:moveTo>
                  <a:pt x="103" y="29"/>
                </a:moveTo>
                <a:cubicBezTo>
                  <a:pt x="106" y="28"/>
                  <a:pt x="109" y="27"/>
                  <a:pt x="111" y="27"/>
                </a:cubicBezTo>
                <a:cubicBezTo>
                  <a:pt x="112" y="27"/>
                  <a:pt x="113" y="27"/>
                  <a:pt x="114" y="26"/>
                </a:cubicBezTo>
                <a:cubicBezTo>
                  <a:pt x="110" y="27"/>
                  <a:pt x="106" y="28"/>
                  <a:pt x="103" y="29"/>
                </a:cubicBezTo>
                <a:close/>
                <a:moveTo>
                  <a:pt x="49" y="35"/>
                </a:moveTo>
                <a:cubicBezTo>
                  <a:pt x="49" y="35"/>
                  <a:pt x="50" y="36"/>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0" y="35"/>
                  <a:pt x="50" y="35"/>
                </a:cubicBezTo>
                <a:cubicBezTo>
                  <a:pt x="50" y="35"/>
                  <a:pt x="51" y="35"/>
                  <a:pt x="51" y="35"/>
                </a:cubicBezTo>
                <a:cubicBezTo>
                  <a:pt x="50" y="35"/>
                  <a:pt x="49" y="35"/>
                  <a:pt x="49" y="35"/>
                </a:cubicBezTo>
                <a:close/>
                <a:moveTo>
                  <a:pt x="49" y="31"/>
                </a:moveTo>
                <a:cubicBezTo>
                  <a:pt x="49" y="31"/>
                  <a:pt x="49" y="31"/>
                  <a:pt x="49" y="31"/>
                </a:cubicBezTo>
                <a:cubicBezTo>
                  <a:pt x="49" y="31"/>
                  <a:pt x="49" y="31"/>
                  <a:pt x="49" y="31"/>
                </a:cubicBezTo>
                <a:cubicBezTo>
                  <a:pt x="50" y="31"/>
                  <a:pt x="49" y="31"/>
                  <a:pt x="49" y="31"/>
                </a:cubicBezTo>
                <a:close/>
                <a:moveTo>
                  <a:pt x="46" y="32"/>
                </a:moveTo>
                <a:cubicBezTo>
                  <a:pt x="46" y="32"/>
                  <a:pt x="46" y="32"/>
                  <a:pt x="46" y="32"/>
                </a:cubicBezTo>
                <a:cubicBezTo>
                  <a:pt x="46" y="32"/>
                  <a:pt x="47" y="32"/>
                  <a:pt x="47" y="32"/>
                </a:cubicBezTo>
                <a:cubicBezTo>
                  <a:pt x="47" y="32"/>
                  <a:pt x="47" y="32"/>
                  <a:pt x="47" y="32"/>
                </a:cubicBezTo>
                <a:cubicBezTo>
                  <a:pt x="48" y="31"/>
                  <a:pt x="49" y="32"/>
                  <a:pt x="49" y="31"/>
                </a:cubicBezTo>
                <a:cubicBezTo>
                  <a:pt x="48" y="32"/>
                  <a:pt x="47" y="32"/>
                  <a:pt x="46" y="32"/>
                </a:cubicBezTo>
                <a:cubicBezTo>
                  <a:pt x="46" y="32"/>
                  <a:pt x="46" y="32"/>
                  <a:pt x="46" y="32"/>
                </a:cubicBezTo>
                <a:cubicBezTo>
                  <a:pt x="46" y="32"/>
                  <a:pt x="45" y="32"/>
                  <a:pt x="45" y="32"/>
                </a:cubicBezTo>
                <a:cubicBezTo>
                  <a:pt x="45" y="33"/>
                  <a:pt x="45" y="32"/>
                  <a:pt x="46" y="32"/>
                </a:cubicBezTo>
                <a:close/>
                <a:moveTo>
                  <a:pt x="47" y="39"/>
                </a:moveTo>
                <a:cubicBezTo>
                  <a:pt x="47" y="38"/>
                  <a:pt x="48" y="38"/>
                  <a:pt x="48" y="38"/>
                </a:cubicBezTo>
                <a:cubicBezTo>
                  <a:pt x="47" y="38"/>
                  <a:pt x="47" y="39"/>
                  <a:pt x="47" y="39"/>
                </a:cubicBezTo>
                <a:close/>
                <a:moveTo>
                  <a:pt x="159" y="18"/>
                </a:moveTo>
                <a:cubicBezTo>
                  <a:pt x="159" y="18"/>
                  <a:pt x="159" y="18"/>
                  <a:pt x="159" y="18"/>
                </a:cubicBezTo>
                <a:cubicBezTo>
                  <a:pt x="159" y="18"/>
                  <a:pt x="159" y="18"/>
                  <a:pt x="159" y="18"/>
                </a:cubicBezTo>
                <a:close/>
                <a:moveTo>
                  <a:pt x="361" y="152"/>
                </a:moveTo>
                <a:cubicBezTo>
                  <a:pt x="360" y="120"/>
                  <a:pt x="356" y="87"/>
                  <a:pt x="347" y="57"/>
                </a:cubicBezTo>
                <a:cubicBezTo>
                  <a:pt x="345" y="52"/>
                  <a:pt x="343" y="45"/>
                  <a:pt x="341" y="41"/>
                </a:cubicBezTo>
                <a:cubicBezTo>
                  <a:pt x="340" y="40"/>
                  <a:pt x="339" y="37"/>
                  <a:pt x="338" y="35"/>
                </a:cubicBezTo>
                <a:cubicBezTo>
                  <a:pt x="336" y="31"/>
                  <a:pt x="333" y="27"/>
                  <a:pt x="330" y="23"/>
                </a:cubicBezTo>
                <a:cubicBezTo>
                  <a:pt x="326" y="19"/>
                  <a:pt x="322" y="16"/>
                  <a:pt x="317" y="14"/>
                </a:cubicBezTo>
                <a:cubicBezTo>
                  <a:pt x="314" y="13"/>
                  <a:pt x="309" y="10"/>
                  <a:pt x="305" y="9"/>
                </a:cubicBezTo>
                <a:cubicBezTo>
                  <a:pt x="303" y="8"/>
                  <a:pt x="307" y="9"/>
                  <a:pt x="304" y="8"/>
                </a:cubicBezTo>
                <a:cubicBezTo>
                  <a:pt x="301" y="7"/>
                  <a:pt x="294" y="5"/>
                  <a:pt x="287" y="4"/>
                </a:cubicBezTo>
                <a:cubicBezTo>
                  <a:pt x="279" y="3"/>
                  <a:pt x="271" y="2"/>
                  <a:pt x="266" y="1"/>
                </a:cubicBezTo>
                <a:cubicBezTo>
                  <a:pt x="267" y="1"/>
                  <a:pt x="267" y="1"/>
                  <a:pt x="266" y="1"/>
                </a:cubicBezTo>
                <a:cubicBezTo>
                  <a:pt x="264" y="1"/>
                  <a:pt x="263" y="1"/>
                  <a:pt x="260" y="1"/>
                </a:cubicBezTo>
                <a:cubicBezTo>
                  <a:pt x="243" y="0"/>
                  <a:pt x="230" y="1"/>
                  <a:pt x="215" y="2"/>
                </a:cubicBezTo>
                <a:cubicBezTo>
                  <a:pt x="213" y="2"/>
                  <a:pt x="208" y="2"/>
                  <a:pt x="206" y="2"/>
                </a:cubicBezTo>
                <a:cubicBezTo>
                  <a:pt x="209" y="2"/>
                  <a:pt x="212" y="2"/>
                  <a:pt x="212" y="2"/>
                </a:cubicBezTo>
                <a:cubicBezTo>
                  <a:pt x="208" y="2"/>
                  <a:pt x="202" y="3"/>
                  <a:pt x="199" y="3"/>
                </a:cubicBezTo>
                <a:cubicBezTo>
                  <a:pt x="193" y="4"/>
                  <a:pt x="190" y="4"/>
                  <a:pt x="185" y="4"/>
                </a:cubicBezTo>
                <a:cubicBezTo>
                  <a:pt x="184" y="4"/>
                  <a:pt x="187" y="5"/>
                  <a:pt x="184" y="5"/>
                </a:cubicBezTo>
                <a:cubicBezTo>
                  <a:pt x="176" y="5"/>
                  <a:pt x="172" y="6"/>
                  <a:pt x="166" y="7"/>
                </a:cubicBezTo>
                <a:cubicBezTo>
                  <a:pt x="164" y="7"/>
                  <a:pt x="155" y="8"/>
                  <a:pt x="153" y="9"/>
                </a:cubicBezTo>
                <a:cubicBezTo>
                  <a:pt x="151" y="9"/>
                  <a:pt x="155" y="8"/>
                  <a:pt x="154" y="9"/>
                </a:cubicBezTo>
                <a:cubicBezTo>
                  <a:pt x="147" y="10"/>
                  <a:pt x="141" y="11"/>
                  <a:pt x="136" y="11"/>
                </a:cubicBezTo>
                <a:cubicBezTo>
                  <a:pt x="134" y="12"/>
                  <a:pt x="133" y="12"/>
                  <a:pt x="131" y="12"/>
                </a:cubicBezTo>
                <a:cubicBezTo>
                  <a:pt x="129" y="13"/>
                  <a:pt x="131" y="12"/>
                  <a:pt x="129" y="13"/>
                </a:cubicBezTo>
                <a:cubicBezTo>
                  <a:pt x="127" y="13"/>
                  <a:pt x="131" y="13"/>
                  <a:pt x="130" y="13"/>
                </a:cubicBezTo>
                <a:cubicBezTo>
                  <a:pt x="127" y="13"/>
                  <a:pt x="128" y="13"/>
                  <a:pt x="126" y="14"/>
                </a:cubicBezTo>
                <a:cubicBezTo>
                  <a:pt x="122" y="14"/>
                  <a:pt x="119" y="15"/>
                  <a:pt x="115" y="16"/>
                </a:cubicBezTo>
                <a:cubicBezTo>
                  <a:pt x="103" y="18"/>
                  <a:pt x="103" y="18"/>
                  <a:pt x="103" y="18"/>
                </a:cubicBezTo>
                <a:cubicBezTo>
                  <a:pt x="99" y="19"/>
                  <a:pt x="98" y="19"/>
                  <a:pt x="94" y="20"/>
                </a:cubicBezTo>
                <a:cubicBezTo>
                  <a:pt x="91" y="21"/>
                  <a:pt x="88" y="21"/>
                  <a:pt x="85" y="22"/>
                </a:cubicBezTo>
                <a:cubicBezTo>
                  <a:pt x="83" y="22"/>
                  <a:pt x="86" y="22"/>
                  <a:pt x="84" y="22"/>
                </a:cubicBezTo>
                <a:cubicBezTo>
                  <a:pt x="72" y="25"/>
                  <a:pt x="60" y="27"/>
                  <a:pt x="51" y="30"/>
                </a:cubicBezTo>
                <a:cubicBezTo>
                  <a:pt x="64" y="26"/>
                  <a:pt x="74" y="25"/>
                  <a:pt x="86" y="22"/>
                </a:cubicBezTo>
                <a:cubicBezTo>
                  <a:pt x="88" y="22"/>
                  <a:pt x="92" y="21"/>
                  <a:pt x="93" y="21"/>
                </a:cubicBezTo>
                <a:cubicBezTo>
                  <a:pt x="94" y="20"/>
                  <a:pt x="91" y="21"/>
                  <a:pt x="94" y="20"/>
                </a:cubicBezTo>
                <a:cubicBezTo>
                  <a:pt x="95" y="20"/>
                  <a:pt x="95" y="20"/>
                  <a:pt x="97" y="20"/>
                </a:cubicBezTo>
                <a:cubicBezTo>
                  <a:pt x="95" y="20"/>
                  <a:pt x="98" y="20"/>
                  <a:pt x="99" y="20"/>
                </a:cubicBezTo>
                <a:cubicBezTo>
                  <a:pt x="109" y="18"/>
                  <a:pt x="117" y="16"/>
                  <a:pt x="125" y="15"/>
                </a:cubicBezTo>
                <a:cubicBezTo>
                  <a:pt x="127" y="15"/>
                  <a:pt x="124" y="15"/>
                  <a:pt x="126" y="15"/>
                </a:cubicBezTo>
                <a:cubicBezTo>
                  <a:pt x="136" y="13"/>
                  <a:pt x="136" y="13"/>
                  <a:pt x="136" y="13"/>
                </a:cubicBezTo>
                <a:cubicBezTo>
                  <a:pt x="137" y="13"/>
                  <a:pt x="140" y="13"/>
                  <a:pt x="139" y="13"/>
                </a:cubicBezTo>
                <a:cubicBezTo>
                  <a:pt x="127" y="15"/>
                  <a:pt x="111" y="18"/>
                  <a:pt x="97" y="21"/>
                </a:cubicBezTo>
                <a:cubicBezTo>
                  <a:pt x="92" y="22"/>
                  <a:pt x="88" y="22"/>
                  <a:pt x="85" y="23"/>
                </a:cubicBezTo>
                <a:cubicBezTo>
                  <a:pt x="92" y="22"/>
                  <a:pt x="97" y="21"/>
                  <a:pt x="102" y="20"/>
                </a:cubicBezTo>
                <a:cubicBezTo>
                  <a:pt x="109" y="19"/>
                  <a:pt x="117" y="17"/>
                  <a:pt x="124" y="16"/>
                </a:cubicBezTo>
                <a:cubicBezTo>
                  <a:pt x="129" y="15"/>
                  <a:pt x="129" y="15"/>
                  <a:pt x="129" y="15"/>
                </a:cubicBezTo>
                <a:cubicBezTo>
                  <a:pt x="134" y="14"/>
                  <a:pt x="134" y="14"/>
                  <a:pt x="134" y="14"/>
                </a:cubicBezTo>
                <a:cubicBezTo>
                  <a:pt x="136" y="14"/>
                  <a:pt x="136" y="14"/>
                  <a:pt x="137" y="14"/>
                </a:cubicBezTo>
                <a:cubicBezTo>
                  <a:pt x="140" y="14"/>
                  <a:pt x="142" y="13"/>
                  <a:pt x="146" y="13"/>
                </a:cubicBezTo>
                <a:cubicBezTo>
                  <a:pt x="163" y="10"/>
                  <a:pt x="163" y="10"/>
                  <a:pt x="163" y="10"/>
                </a:cubicBezTo>
                <a:cubicBezTo>
                  <a:pt x="164" y="10"/>
                  <a:pt x="163" y="11"/>
                  <a:pt x="162" y="11"/>
                </a:cubicBezTo>
                <a:cubicBezTo>
                  <a:pt x="155" y="12"/>
                  <a:pt x="154" y="12"/>
                  <a:pt x="146" y="13"/>
                </a:cubicBezTo>
                <a:cubicBezTo>
                  <a:pt x="147" y="13"/>
                  <a:pt x="148" y="13"/>
                  <a:pt x="148" y="13"/>
                </a:cubicBezTo>
                <a:cubicBezTo>
                  <a:pt x="145" y="13"/>
                  <a:pt x="144" y="13"/>
                  <a:pt x="143" y="14"/>
                </a:cubicBezTo>
                <a:cubicBezTo>
                  <a:pt x="148" y="13"/>
                  <a:pt x="148" y="13"/>
                  <a:pt x="146" y="14"/>
                </a:cubicBezTo>
                <a:cubicBezTo>
                  <a:pt x="132" y="16"/>
                  <a:pt x="116" y="19"/>
                  <a:pt x="105" y="21"/>
                </a:cubicBezTo>
                <a:cubicBezTo>
                  <a:pt x="104" y="21"/>
                  <a:pt x="103" y="21"/>
                  <a:pt x="101" y="22"/>
                </a:cubicBezTo>
                <a:cubicBezTo>
                  <a:pt x="88" y="24"/>
                  <a:pt x="74" y="27"/>
                  <a:pt x="61" y="30"/>
                </a:cubicBezTo>
                <a:cubicBezTo>
                  <a:pt x="76" y="27"/>
                  <a:pt x="92" y="23"/>
                  <a:pt x="110" y="20"/>
                </a:cubicBezTo>
                <a:cubicBezTo>
                  <a:pt x="111" y="20"/>
                  <a:pt x="110" y="20"/>
                  <a:pt x="112" y="20"/>
                </a:cubicBezTo>
                <a:cubicBezTo>
                  <a:pt x="119" y="18"/>
                  <a:pt x="128" y="17"/>
                  <a:pt x="134" y="16"/>
                </a:cubicBezTo>
                <a:cubicBezTo>
                  <a:pt x="142" y="15"/>
                  <a:pt x="142" y="15"/>
                  <a:pt x="142" y="15"/>
                </a:cubicBezTo>
                <a:cubicBezTo>
                  <a:pt x="161" y="12"/>
                  <a:pt x="174" y="11"/>
                  <a:pt x="192" y="10"/>
                </a:cubicBezTo>
                <a:cubicBezTo>
                  <a:pt x="192" y="10"/>
                  <a:pt x="194" y="10"/>
                  <a:pt x="194" y="10"/>
                </a:cubicBezTo>
                <a:cubicBezTo>
                  <a:pt x="190" y="11"/>
                  <a:pt x="190" y="11"/>
                  <a:pt x="190" y="11"/>
                </a:cubicBezTo>
                <a:cubicBezTo>
                  <a:pt x="187" y="11"/>
                  <a:pt x="184" y="11"/>
                  <a:pt x="182" y="12"/>
                </a:cubicBezTo>
                <a:cubicBezTo>
                  <a:pt x="167" y="13"/>
                  <a:pt x="145" y="16"/>
                  <a:pt x="126" y="19"/>
                </a:cubicBezTo>
                <a:cubicBezTo>
                  <a:pt x="124" y="20"/>
                  <a:pt x="126" y="20"/>
                  <a:pt x="128" y="20"/>
                </a:cubicBezTo>
                <a:cubicBezTo>
                  <a:pt x="137" y="19"/>
                  <a:pt x="145" y="17"/>
                  <a:pt x="154" y="16"/>
                </a:cubicBezTo>
                <a:cubicBezTo>
                  <a:pt x="158" y="16"/>
                  <a:pt x="154" y="17"/>
                  <a:pt x="147" y="18"/>
                </a:cubicBezTo>
                <a:cubicBezTo>
                  <a:pt x="135" y="20"/>
                  <a:pt x="114" y="23"/>
                  <a:pt x="106" y="25"/>
                </a:cubicBezTo>
                <a:cubicBezTo>
                  <a:pt x="88" y="28"/>
                  <a:pt x="70" y="32"/>
                  <a:pt x="53" y="36"/>
                </a:cubicBezTo>
                <a:cubicBezTo>
                  <a:pt x="51" y="37"/>
                  <a:pt x="51" y="37"/>
                  <a:pt x="51" y="37"/>
                </a:cubicBezTo>
                <a:cubicBezTo>
                  <a:pt x="50" y="37"/>
                  <a:pt x="50" y="37"/>
                  <a:pt x="50" y="37"/>
                </a:cubicBezTo>
                <a:cubicBezTo>
                  <a:pt x="49" y="37"/>
                  <a:pt x="49" y="37"/>
                  <a:pt x="48" y="38"/>
                </a:cubicBezTo>
                <a:cubicBezTo>
                  <a:pt x="49" y="37"/>
                  <a:pt x="49" y="37"/>
                  <a:pt x="50" y="37"/>
                </a:cubicBezTo>
                <a:cubicBezTo>
                  <a:pt x="51" y="37"/>
                  <a:pt x="51" y="37"/>
                  <a:pt x="51" y="37"/>
                </a:cubicBezTo>
                <a:cubicBezTo>
                  <a:pt x="56" y="36"/>
                  <a:pt x="56" y="36"/>
                  <a:pt x="56" y="36"/>
                </a:cubicBezTo>
                <a:cubicBezTo>
                  <a:pt x="56" y="36"/>
                  <a:pt x="57" y="35"/>
                  <a:pt x="58" y="35"/>
                </a:cubicBezTo>
                <a:cubicBezTo>
                  <a:pt x="76" y="31"/>
                  <a:pt x="95" y="27"/>
                  <a:pt x="111" y="24"/>
                </a:cubicBezTo>
                <a:cubicBezTo>
                  <a:pt x="118" y="23"/>
                  <a:pt x="130" y="21"/>
                  <a:pt x="137" y="20"/>
                </a:cubicBezTo>
                <a:cubicBezTo>
                  <a:pt x="136" y="21"/>
                  <a:pt x="130" y="22"/>
                  <a:pt x="123" y="23"/>
                </a:cubicBezTo>
                <a:cubicBezTo>
                  <a:pt x="130" y="22"/>
                  <a:pt x="137" y="21"/>
                  <a:pt x="143" y="20"/>
                </a:cubicBezTo>
                <a:cubicBezTo>
                  <a:pt x="148" y="19"/>
                  <a:pt x="156" y="18"/>
                  <a:pt x="158" y="18"/>
                </a:cubicBezTo>
                <a:cubicBezTo>
                  <a:pt x="159" y="18"/>
                  <a:pt x="158" y="18"/>
                  <a:pt x="159" y="18"/>
                </a:cubicBezTo>
                <a:cubicBezTo>
                  <a:pt x="160" y="18"/>
                  <a:pt x="163" y="17"/>
                  <a:pt x="163" y="17"/>
                </a:cubicBezTo>
                <a:cubicBezTo>
                  <a:pt x="166" y="17"/>
                  <a:pt x="165" y="17"/>
                  <a:pt x="168" y="17"/>
                </a:cubicBezTo>
                <a:cubicBezTo>
                  <a:pt x="172" y="16"/>
                  <a:pt x="172" y="16"/>
                  <a:pt x="175" y="16"/>
                </a:cubicBezTo>
                <a:cubicBezTo>
                  <a:pt x="189" y="15"/>
                  <a:pt x="202" y="13"/>
                  <a:pt x="216" y="13"/>
                </a:cubicBezTo>
                <a:cubicBezTo>
                  <a:pt x="221" y="12"/>
                  <a:pt x="221" y="12"/>
                  <a:pt x="221" y="12"/>
                </a:cubicBezTo>
                <a:cubicBezTo>
                  <a:pt x="222" y="12"/>
                  <a:pt x="221" y="13"/>
                  <a:pt x="223" y="13"/>
                </a:cubicBezTo>
                <a:cubicBezTo>
                  <a:pt x="224" y="13"/>
                  <a:pt x="223" y="12"/>
                  <a:pt x="225" y="12"/>
                </a:cubicBezTo>
                <a:cubicBezTo>
                  <a:pt x="230" y="12"/>
                  <a:pt x="236" y="12"/>
                  <a:pt x="242" y="12"/>
                </a:cubicBezTo>
                <a:cubicBezTo>
                  <a:pt x="255" y="12"/>
                  <a:pt x="271" y="14"/>
                  <a:pt x="281" y="16"/>
                </a:cubicBezTo>
                <a:cubicBezTo>
                  <a:pt x="284" y="16"/>
                  <a:pt x="281" y="16"/>
                  <a:pt x="284" y="16"/>
                </a:cubicBezTo>
                <a:cubicBezTo>
                  <a:pt x="301" y="20"/>
                  <a:pt x="321" y="26"/>
                  <a:pt x="327" y="43"/>
                </a:cubicBezTo>
                <a:cubicBezTo>
                  <a:pt x="328" y="44"/>
                  <a:pt x="327" y="43"/>
                  <a:pt x="328" y="45"/>
                </a:cubicBezTo>
                <a:cubicBezTo>
                  <a:pt x="329" y="48"/>
                  <a:pt x="329" y="47"/>
                  <a:pt x="330" y="49"/>
                </a:cubicBezTo>
                <a:cubicBezTo>
                  <a:pt x="330" y="51"/>
                  <a:pt x="331" y="52"/>
                  <a:pt x="331" y="53"/>
                </a:cubicBezTo>
                <a:cubicBezTo>
                  <a:pt x="339" y="74"/>
                  <a:pt x="343" y="98"/>
                  <a:pt x="345" y="122"/>
                </a:cubicBezTo>
                <a:cubicBezTo>
                  <a:pt x="347" y="144"/>
                  <a:pt x="348" y="166"/>
                  <a:pt x="347" y="188"/>
                </a:cubicBezTo>
                <a:cubicBezTo>
                  <a:pt x="347" y="205"/>
                  <a:pt x="346" y="221"/>
                  <a:pt x="344" y="235"/>
                </a:cubicBezTo>
                <a:cubicBezTo>
                  <a:pt x="342" y="255"/>
                  <a:pt x="339" y="273"/>
                  <a:pt x="333" y="290"/>
                </a:cubicBezTo>
                <a:cubicBezTo>
                  <a:pt x="331" y="296"/>
                  <a:pt x="329" y="303"/>
                  <a:pt x="326" y="308"/>
                </a:cubicBezTo>
                <a:cubicBezTo>
                  <a:pt x="323" y="311"/>
                  <a:pt x="318" y="315"/>
                  <a:pt x="314" y="318"/>
                </a:cubicBezTo>
                <a:cubicBezTo>
                  <a:pt x="312" y="319"/>
                  <a:pt x="310" y="320"/>
                  <a:pt x="308" y="321"/>
                </a:cubicBezTo>
                <a:cubicBezTo>
                  <a:pt x="305" y="322"/>
                  <a:pt x="302" y="323"/>
                  <a:pt x="299" y="325"/>
                </a:cubicBezTo>
                <a:cubicBezTo>
                  <a:pt x="291" y="328"/>
                  <a:pt x="282" y="331"/>
                  <a:pt x="273" y="333"/>
                </a:cubicBezTo>
                <a:cubicBezTo>
                  <a:pt x="263" y="336"/>
                  <a:pt x="253" y="338"/>
                  <a:pt x="243" y="340"/>
                </a:cubicBezTo>
                <a:cubicBezTo>
                  <a:pt x="237" y="341"/>
                  <a:pt x="232" y="342"/>
                  <a:pt x="226" y="343"/>
                </a:cubicBezTo>
                <a:cubicBezTo>
                  <a:pt x="222" y="343"/>
                  <a:pt x="218" y="344"/>
                  <a:pt x="214" y="344"/>
                </a:cubicBezTo>
                <a:cubicBezTo>
                  <a:pt x="203" y="345"/>
                  <a:pt x="192" y="346"/>
                  <a:pt x="182" y="347"/>
                </a:cubicBezTo>
                <a:cubicBezTo>
                  <a:pt x="168" y="347"/>
                  <a:pt x="153" y="347"/>
                  <a:pt x="139" y="346"/>
                </a:cubicBezTo>
                <a:cubicBezTo>
                  <a:pt x="124" y="345"/>
                  <a:pt x="105" y="343"/>
                  <a:pt x="91" y="339"/>
                </a:cubicBezTo>
                <a:cubicBezTo>
                  <a:pt x="79" y="336"/>
                  <a:pt x="67" y="332"/>
                  <a:pt x="56" y="326"/>
                </a:cubicBezTo>
                <a:cubicBezTo>
                  <a:pt x="55" y="325"/>
                  <a:pt x="54" y="325"/>
                  <a:pt x="53" y="324"/>
                </a:cubicBezTo>
                <a:cubicBezTo>
                  <a:pt x="44" y="319"/>
                  <a:pt x="37" y="312"/>
                  <a:pt x="32" y="304"/>
                </a:cubicBezTo>
                <a:cubicBezTo>
                  <a:pt x="27" y="296"/>
                  <a:pt x="24" y="287"/>
                  <a:pt x="22" y="279"/>
                </a:cubicBezTo>
                <a:cubicBezTo>
                  <a:pt x="20" y="273"/>
                  <a:pt x="19" y="268"/>
                  <a:pt x="18" y="262"/>
                </a:cubicBezTo>
                <a:cubicBezTo>
                  <a:pt x="18" y="256"/>
                  <a:pt x="17" y="250"/>
                  <a:pt x="16" y="244"/>
                </a:cubicBezTo>
                <a:cubicBezTo>
                  <a:pt x="16" y="242"/>
                  <a:pt x="16" y="241"/>
                  <a:pt x="16" y="239"/>
                </a:cubicBezTo>
                <a:cubicBezTo>
                  <a:pt x="16" y="232"/>
                  <a:pt x="15" y="226"/>
                  <a:pt x="15" y="220"/>
                </a:cubicBezTo>
                <a:cubicBezTo>
                  <a:pt x="15" y="209"/>
                  <a:pt x="16" y="199"/>
                  <a:pt x="16" y="187"/>
                </a:cubicBezTo>
                <a:cubicBezTo>
                  <a:pt x="19" y="154"/>
                  <a:pt x="19" y="154"/>
                  <a:pt x="19" y="154"/>
                </a:cubicBezTo>
                <a:cubicBezTo>
                  <a:pt x="21" y="137"/>
                  <a:pt x="22" y="119"/>
                  <a:pt x="25" y="101"/>
                </a:cubicBezTo>
                <a:cubicBezTo>
                  <a:pt x="26" y="95"/>
                  <a:pt x="27" y="90"/>
                  <a:pt x="28" y="84"/>
                </a:cubicBezTo>
                <a:cubicBezTo>
                  <a:pt x="29" y="77"/>
                  <a:pt x="31" y="70"/>
                  <a:pt x="32" y="62"/>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7"/>
                  <a:pt x="34" y="56"/>
                </a:cubicBezTo>
                <a:cubicBezTo>
                  <a:pt x="35" y="56"/>
                  <a:pt x="34" y="55"/>
                  <a:pt x="34" y="55"/>
                </a:cubicBezTo>
                <a:cubicBezTo>
                  <a:pt x="34" y="54"/>
                  <a:pt x="34" y="54"/>
                  <a:pt x="35" y="54"/>
                </a:cubicBezTo>
                <a:cubicBezTo>
                  <a:pt x="35" y="54"/>
                  <a:pt x="35" y="54"/>
                  <a:pt x="35" y="53"/>
                </a:cubicBezTo>
                <a:cubicBezTo>
                  <a:pt x="35" y="53"/>
                  <a:pt x="36" y="53"/>
                  <a:pt x="36" y="52"/>
                </a:cubicBezTo>
                <a:cubicBezTo>
                  <a:pt x="36" y="52"/>
                  <a:pt x="36" y="52"/>
                  <a:pt x="36" y="52"/>
                </a:cubicBezTo>
                <a:cubicBezTo>
                  <a:pt x="36" y="51"/>
                  <a:pt x="36" y="51"/>
                  <a:pt x="36" y="50"/>
                </a:cubicBezTo>
                <a:cubicBezTo>
                  <a:pt x="36" y="50"/>
                  <a:pt x="36" y="49"/>
                  <a:pt x="36" y="49"/>
                </a:cubicBezTo>
                <a:cubicBezTo>
                  <a:pt x="36" y="48"/>
                  <a:pt x="36" y="48"/>
                  <a:pt x="36" y="48"/>
                </a:cubicBezTo>
                <a:cubicBezTo>
                  <a:pt x="36" y="47"/>
                  <a:pt x="36" y="47"/>
                  <a:pt x="36" y="46"/>
                </a:cubicBezTo>
                <a:cubicBezTo>
                  <a:pt x="36" y="46"/>
                  <a:pt x="35" y="45"/>
                  <a:pt x="35" y="45"/>
                </a:cubicBezTo>
                <a:cubicBezTo>
                  <a:pt x="35" y="45"/>
                  <a:pt x="35" y="45"/>
                  <a:pt x="35" y="44"/>
                </a:cubicBezTo>
                <a:cubicBezTo>
                  <a:pt x="35" y="43"/>
                  <a:pt x="34" y="42"/>
                  <a:pt x="33" y="41"/>
                </a:cubicBezTo>
                <a:cubicBezTo>
                  <a:pt x="33" y="41"/>
                  <a:pt x="33" y="41"/>
                  <a:pt x="32" y="40"/>
                </a:cubicBezTo>
                <a:cubicBezTo>
                  <a:pt x="32" y="40"/>
                  <a:pt x="32" y="40"/>
                  <a:pt x="32" y="40"/>
                </a:cubicBezTo>
                <a:cubicBezTo>
                  <a:pt x="32" y="40"/>
                  <a:pt x="31" y="40"/>
                  <a:pt x="30" y="39"/>
                </a:cubicBezTo>
                <a:cubicBezTo>
                  <a:pt x="30" y="39"/>
                  <a:pt x="30" y="39"/>
                  <a:pt x="30" y="39"/>
                </a:cubicBezTo>
                <a:cubicBezTo>
                  <a:pt x="29" y="39"/>
                  <a:pt x="28" y="39"/>
                  <a:pt x="27" y="38"/>
                </a:cubicBezTo>
                <a:cubicBezTo>
                  <a:pt x="26" y="39"/>
                  <a:pt x="26" y="38"/>
                  <a:pt x="25" y="39"/>
                </a:cubicBezTo>
                <a:cubicBezTo>
                  <a:pt x="25" y="39"/>
                  <a:pt x="25" y="39"/>
                  <a:pt x="24" y="39"/>
                </a:cubicBezTo>
                <a:cubicBezTo>
                  <a:pt x="24" y="39"/>
                  <a:pt x="24" y="39"/>
                  <a:pt x="23" y="40"/>
                </a:cubicBezTo>
                <a:cubicBezTo>
                  <a:pt x="23" y="39"/>
                  <a:pt x="23" y="40"/>
                  <a:pt x="22" y="40"/>
                </a:cubicBezTo>
                <a:cubicBezTo>
                  <a:pt x="22" y="40"/>
                  <a:pt x="22" y="40"/>
                  <a:pt x="21" y="41"/>
                </a:cubicBezTo>
                <a:cubicBezTo>
                  <a:pt x="21" y="41"/>
                  <a:pt x="21" y="41"/>
                  <a:pt x="21" y="41"/>
                </a:cubicBezTo>
                <a:cubicBezTo>
                  <a:pt x="20" y="41"/>
                  <a:pt x="19" y="42"/>
                  <a:pt x="19" y="43"/>
                </a:cubicBezTo>
                <a:cubicBezTo>
                  <a:pt x="19" y="43"/>
                  <a:pt x="19" y="43"/>
                  <a:pt x="19" y="43"/>
                </a:cubicBezTo>
                <a:cubicBezTo>
                  <a:pt x="19" y="44"/>
                  <a:pt x="18" y="45"/>
                  <a:pt x="18" y="46"/>
                </a:cubicBezTo>
                <a:cubicBezTo>
                  <a:pt x="18" y="46"/>
                  <a:pt x="18" y="46"/>
                  <a:pt x="18" y="46"/>
                </a:cubicBezTo>
                <a:cubicBezTo>
                  <a:pt x="17" y="46"/>
                  <a:pt x="17" y="46"/>
                  <a:pt x="17" y="47"/>
                </a:cubicBezTo>
                <a:cubicBezTo>
                  <a:pt x="17" y="47"/>
                  <a:pt x="17" y="47"/>
                  <a:pt x="17" y="48"/>
                </a:cubicBezTo>
                <a:cubicBezTo>
                  <a:pt x="17" y="48"/>
                  <a:pt x="17" y="48"/>
                  <a:pt x="17" y="49"/>
                </a:cubicBezTo>
                <a:cubicBezTo>
                  <a:pt x="17" y="49"/>
                  <a:pt x="17" y="49"/>
                  <a:pt x="17" y="49"/>
                </a:cubicBezTo>
                <a:cubicBezTo>
                  <a:pt x="17" y="50"/>
                  <a:pt x="17" y="51"/>
                  <a:pt x="16" y="51"/>
                </a:cubicBezTo>
                <a:cubicBezTo>
                  <a:pt x="16" y="51"/>
                  <a:pt x="16" y="51"/>
                  <a:pt x="16" y="52"/>
                </a:cubicBezTo>
                <a:cubicBezTo>
                  <a:pt x="16" y="52"/>
                  <a:pt x="16" y="52"/>
                  <a:pt x="17" y="52"/>
                </a:cubicBezTo>
                <a:cubicBezTo>
                  <a:pt x="17" y="53"/>
                  <a:pt x="16" y="54"/>
                  <a:pt x="17" y="55"/>
                </a:cubicBezTo>
                <a:cubicBezTo>
                  <a:pt x="16" y="56"/>
                  <a:pt x="16" y="56"/>
                  <a:pt x="16" y="56"/>
                </a:cubicBezTo>
                <a:cubicBezTo>
                  <a:pt x="16" y="57"/>
                  <a:pt x="16" y="57"/>
                  <a:pt x="16" y="57"/>
                </a:cubicBezTo>
                <a:cubicBezTo>
                  <a:pt x="16" y="57"/>
                  <a:pt x="16" y="57"/>
                  <a:pt x="16" y="57"/>
                </a:cubicBezTo>
                <a:cubicBezTo>
                  <a:pt x="16" y="58"/>
                  <a:pt x="16" y="58"/>
                  <a:pt x="16" y="58"/>
                </a:cubicBezTo>
                <a:cubicBezTo>
                  <a:pt x="15" y="65"/>
                  <a:pt x="15" y="65"/>
                  <a:pt x="15" y="65"/>
                </a:cubicBezTo>
                <a:cubicBezTo>
                  <a:pt x="14" y="71"/>
                  <a:pt x="14" y="71"/>
                  <a:pt x="14" y="71"/>
                </a:cubicBezTo>
                <a:cubicBezTo>
                  <a:pt x="13" y="74"/>
                  <a:pt x="13" y="78"/>
                  <a:pt x="12" y="82"/>
                </a:cubicBezTo>
                <a:cubicBezTo>
                  <a:pt x="11" y="89"/>
                  <a:pt x="10" y="95"/>
                  <a:pt x="9" y="101"/>
                </a:cubicBezTo>
                <a:cubicBezTo>
                  <a:pt x="8" y="110"/>
                  <a:pt x="7" y="116"/>
                  <a:pt x="6" y="124"/>
                </a:cubicBezTo>
                <a:cubicBezTo>
                  <a:pt x="5" y="132"/>
                  <a:pt x="5" y="132"/>
                  <a:pt x="5" y="132"/>
                </a:cubicBezTo>
                <a:cubicBezTo>
                  <a:pt x="4" y="140"/>
                  <a:pt x="4" y="140"/>
                  <a:pt x="4" y="140"/>
                </a:cubicBezTo>
                <a:cubicBezTo>
                  <a:pt x="3" y="149"/>
                  <a:pt x="3" y="149"/>
                  <a:pt x="3" y="149"/>
                </a:cubicBezTo>
                <a:cubicBezTo>
                  <a:pt x="3" y="154"/>
                  <a:pt x="3" y="154"/>
                  <a:pt x="3" y="154"/>
                </a:cubicBezTo>
                <a:cubicBezTo>
                  <a:pt x="3" y="156"/>
                  <a:pt x="2" y="158"/>
                  <a:pt x="2" y="160"/>
                </a:cubicBezTo>
                <a:cubicBezTo>
                  <a:pt x="2" y="168"/>
                  <a:pt x="2" y="168"/>
                  <a:pt x="2" y="168"/>
                </a:cubicBezTo>
                <a:cubicBezTo>
                  <a:pt x="1" y="177"/>
                  <a:pt x="0" y="187"/>
                  <a:pt x="0" y="195"/>
                </a:cubicBezTo>
                <a:cubicBezTo>
                  <a:pt x="0" y="211"/>
                  <a:pt x="0" y="225"/>
                  <a:pt x="1" y="243"/>
                </a:cubicBezTo>
                <a:cubicBezTo>
                  <a:pt x="2" y="256"/>
                  <a:pt x="2" y="256"/>
                  <a:pt x="2" y="256"/>
                </a:cubicBezTo>
                <a:cubicBezTo>
                  <a:pt x="2" y="257"/>
                  <a:pt x="2" y="257"/>
                  <a:pt x="3" y="259"/>
                </a:cubicBezTo>
                <a:cubicBezTo>
                  <a:pt x="4" y="269"/>
                  <a:pt x="6" y="279"/>
                  <a:pt x="9" y="289"/>
                </a:cubicBezTo>
                <a:cubicBezTo>
                  <a:pt x="9" y="289"/>
                  <a:pt x="9" y="290"/>
                  <a:pt x="9" y="290"/>
                </a:cubicBezTo>
                <a:cubicBezTo>
                  <a:pt x="11" y="297"/>
                  <a:pt x="14" y="305"/>
                  <a:pt x="19" y="312"/>
                </a:cubicBezTo>
                <a:cubicBezTo>
                  <a:pt x="23" y="319"/>
                  <a:pt x="29" y="324"/>
                  <a:pt x="33" y="328"/>
                </a:cubicBezTo>
                <a:cubicBezTo>
                  <a:pt x="40" y="334"/>
                  <a:pt x="49" y="339"/>
                  <a:pt x="59" y="344"/>
                </a:cubicBezTo>
                <a:cubicBezTo>
                  <a:pt x="63" y="346"/>
                  <a:pt x="68" y="348"/>
                  <a:pt x="72" y="349"/>
                </a:cubicBezTo>
                <a:cubicBezTo>
                  <a:pt x="81" y="352"/>
                  <a:pt x="93" y="355"/>
                  <a:pt x="101" y="356"/>
                </a:cubicBezTo>
                <a:cubicBezTo>
                  <a:pt x="104" y="357"/>
                  <a:pt x="106" y="357"/>
                  <a:pt x="109" y="357"/>
                </a:cubicBezTo>
                <a:cubicBezTo>
                  <a:pt x="113" y="358"/>
                  <a:pt x="118" y="359"/>
                  <a:pt x="123" y="359"/>
                </a:cubicBezTo>
                <a:cubicBezTo>
                  <a:pt x="141" y="361"/>
                  <a:pt x="163" y="362"/>
                  <a:pt x="179" y="361"/>
                </a:cubicBezTo>
                <a:cubicBezTo>
                  <a:pt x="184" y="361"/>
                  <a:pt x="188" y="361"/>
                  <a:pt x="194" y="360"/>
                </a:cubicBezTo>
                <a:cubicBezTo>
                  <a:pt x="203" y="359"/>
                  <a:pt x="213" y="359"/>
                  <a:pt x="222" y="358"/>
                </a:cubicBezTo>
                <a:cubicBezTo>
                  <a:pt x="229" y="357"/>
                  <a:pt x="229" y="357"/>
                  <a:pt x="229" y="357"/>
                </a:cubicBezTo>
                <a:cubicBezTo>
                  <a:pt x="234" y="356"/>
                  <a:pt x="240" y="355"/>
                  <a:pt x="245" y="354"/>
                </a:cubicBezTo>
                <a:cubicBezTo>
                  <a:pt x="260" y="351"/>
                  <a:pt x="274" y="348"/>
                  <a:pt x="287" y="344"/>
                </a:cubicBezTo>
                <a:cubicBezTo>
                  <a:pt x="295" y="341"/>
                  <a:pt x="306" y="338"/>
                  <a:pt x="316" y="333"/>
                </a:cubicBezTo>
                <a:cubicBezTo>
                  <a:pt x="321" y="330"/>
                  <a:pt x="326" y="327"/>
                  <a:pt x="331" y="323"/>
                </a:cubicBezTo>
                <a:cubicBezTo>
                  <a:pt x="333" y="321"/>
                  <a:pt x="335" y="319"/>
                  <a:pt x="337" y="316"/>
                </a:cubicBezTo>
                <a:cubicBezTo>
                  <a:pt x="339" y="313"/>
                  <a:pt x="340" y="311"/>
                  <a:pt x="341" y="308"/>
                </a:cubicBezTo>
                <a:cubicBezTo>
                  <a:pt x="343" y="304"/>
                  <a:pt x="345" y="300"/>
                  <a:pt x="347" y="295"/>
                </a:cubicBezTo>
                <a:cubicBezTo>
                  <a:pt x="351" y="281"/>
                  <a:pt x="354" y="263"/>
                  <a:pt x="357" y="248"/>
                </a:cubicBezTo>
                <a:cubicBezTo>
                  <a:pt x="361" y="216"/>
                  <a:pt x="362" y="184"/>
                  <a:pt x="361" y="152"/>
                </a:cubicBezTo>
                <a:close/>
              </a:path>
            </a:pathLst>
          </a:custGeom>
          <a:solidFill>
            <a:srgbClr val="00B0F0"/>
          </a:solidFill>
          <a:ln>
            <a:noFill/>
          </a:ln>
          <a:effectLst>
            <a:outerShdw blurRad="50800" dist="254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8">
          <a:extLst>
            <a:ext uri="{FF2B5EF4-FFF2-40B4-BE49-F238E27FC236}">
              <a16:creationId xmlns:a16="http://schemas.microsoft.com/office/drawing/2014/main" id="{95DA7BBB-DF76-A7B0-34C9-1D19594DAADC}"/>
            </a:ext>
          </a:extLst>
        </p:cNvPr>
        <p:cNvGrpSpPr/>
        <p:nvPr/>
      </p:nvGrpSpPr>
      <p:grpSpPr>
        <a:xfrm>
          <a:off x="0" y="0"/>
          <a:ext cx="0" cy="0"/>
          <a:chOff x="0" y="0"/>
          <a:chExt cx="0" cy="0"/>
        </a:xfrm>
      </p:grpSpPr>
      <p:sp>
        <p:nvSpPr>
          <p:cNvPr id="549" name="Google Shape;549;p21">
            <a:extLst>
              <a:ext uri="{FF2B5EF4-FFF2-40B4-BE49-F238E27FC236}">
                <a16:creationId xmlns:a16="http://schemas.microsoft.com/office/drawing/2014/main" id="{B2251C12-7491-D4E8-0F6A-DC21408B04A6}"/>
              </a:ext>
            </a:extLst>
          </p:cNvPr>
          <p:cNvSpPr/>
          <p:nvPr/>
        </p:nvSpPr>
        <p:spPr>
          <a:xfrm>
            <a:off x="11406061" y="6095571"/>
            <a:ext cx="512990" cy="51299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300" dirty="0">
                <a:latin typeface="Calibri"/>
                <a:ea typeface="Calibri"/>
                <a:cs typeface="Calibri"/>
                <a:sym typeface="Calibri"/>
              </a:rPr>
              <a:t>18</a:t>
            </a:r>
            <a:endParaRPr sz="1300" b="0" i="0" u="none" strike="noStrike" cap="none" dirty="0">
              <a:solidFill>
                <a:srgbClr val="000000"/>
              </a:solidFill>
              <a:latin typeface="Calibri"/>
              <a:ea typeface="Calibri"/>
              <a:cs typeface="Calibri"/>
              <a:sym typeface="Calibri"/>
            </a:endParaRPr>
          </a:p>
        </p:txBody>
      </p:sp>
      <p:sp>
        <p:nvSpPr>
          <p:cNvPr id="550" name="Google Shape;550;p21">
            <a:extLst>
              <a:ext uri="{FF2B5EF4-FFF2-40B4-BE49-F238E27FC236}">
                <a16:creationId xmlns:a16="http://schemas.microsoft.com/office/drawing/2014/main" id="{3BC32ACE-185A-CA3C-515A-2AD6F6BC5692}"/>
              </a:ext>
            </a:extLst>
          </p:cNvPr>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51" name="Google Shape;551;p21">
            <a:extLst>
              <a:ext uri="{FF2B5EF4-FFF2-40B4-BE49-F238E27FC236}">
                <a16:creationId xmlns:a16="http://schemas.microsoft.com/office/drawing/2014/main" id="{2F83C15B-9731-3CE0-66CD-8AEBA669D7A4}"/>
              </a:ext>
            </a:extLst>
          </p:cNvPr>
          <p:cNvGrpSpPr/>
          <p:nvPr/>
        </p:nvGrpSpPr>
        <p:grpSpPr>
          <a:xfrm rot="-8509105">
            <a:off x="11341233" y="238153"/>
            <a:ext cx="729084" cy="576569"/>
            <a:chOff x="9507897" y="3508568"/>
            <a:chExt cx="1745332" cy="1380230"/>
          </a:xfrm>
        </p:grpSpPr>
        <p:sp>
          <p:nvSpPr>
            <p:cNvPr id="552" name="Google Shape;552;p21">
              <a:extLst>
                <a:ext uri="{FF2B5EF4-FFF2-40B4-BE49-F238E27FC236}">
                  <a16:creationId xmlns:a16="http://schemas.microsoft.com/office/drawing/2014/main" id="{9183A65E-46B4-8E99-0442-A2C7CF2C3EB8}"/>
                </a:ext>
              </a:extLst>
            </p:cNvPr>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3" name="Google Shape;553;p21">
              <a:extLst>
                <a:ext uri="{FF2B5EF4-FFF2-40B4-BE49-F238E27FC236}">
                  <a16:creationId xmlns:a16="http://schemas.microsoft.com/office/drawing/2014/main" id="{7C5D2009-AD6D-F818-6CFF-3FA2ACF8A251}"/>
                </a:ext>
              </a:extLst>
            </p:cNvPr>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4" name="Google Shape;554;p21">
              <a:extLst>
                <a:ext uri="{FF2B5EF4-FFF2-40B4-BE49-F238E27FC236}">
                  <a16:creationId xmlns:a16="http://schemas.microsoft.com/office/drawing/2014/main" id="{482791DD-B6EC-6FA2-8A58-CB087598FDCE}"/>
                </a:ext>
              </a:extLst>
            </p:cNvPr>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55" name="Google Shape;555;p21">
            <a:extLst>
              <a:ext uri="{FF2B5EF4-FFF2-40B4-BE49-F238E27FC236}">
                <a16:creationId xmlns:a16="http://schemas.microsoft.com/office/drawing/2014/main" id="{4DC7DA42-3F4A-A041-45EB-6947D212238F}"/>
              </a:ext>
            </a:extLst>
          </p:cNvPr>
          <p:cNvSpPr txBox="1"/>
          <p:nvPr/>
        </p:nvSpPr>
        <p:spPr>
          <a:xfrm>
            <a:off x="812211" y="224268"/>
            <a:ext cx="105345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53D2B"/>
              </a:buClr>
              <a:buSzPts val="3200"/>
              <a:buFont typeface="Montserrat Medium"/>
              <a:buNone/>
            </a:pPr>
            <a:r>
              <a:rPr lang="en-US" sz="3200" b="1" i="0" u="none" strike="noStrike" cap="none">
                <a:solidFill>
                  <a:srgbClr val="453D2B"/>
                </a:solidFill>
                <a:latin typeface="Montserrat Medium"/>
                <a:ea typeface="Montserrat Medium"/>
                <a:cs typeface="Montserrat Medium"/>
                <a:sym typeface="Montserrat Medium"/>
              </a:rPr>
              <a:t>Conclusiones y recomendaciones</a:t>
            </a:r>
            <a:endParaRPr sz="3200" b="1" i="0" u="none" strike="noStrike" cap="none">
              <a:solidFill>
                <a:srgbClr val="453D2B"/>
              </a:solidFill>
              <a:latin typeface="Montserrat Medium"/>
              <a:ea typeface="Montserrat Medium"/>
              <a:cs typeface="Montserrat Medium"/>
              <a:sym typeface="Montserrat Medium"/>
            </a:endParaRPr>
          </a:p>
        </p:txBody>
      </p:sp>
      <p:pic>
        <p:nvPicPr>
          <p:cNvPr id="557" name="Google Shape;557;p21" descr="Logotipo&#10;&#10;Descripción generada automáticamente con confianza baja">
            <a:extLst>
              <a:ext uri="{FF2B5EF4-FFF2-40B4-BE49-F238E27FC236}">
                <a16:creationId xmlns:a16="http://schemas.microsoft.com/office/drawing/2014/main" id="{53990B4A-A668-B70A-FA8E-D7508BABB7F0}"/>
              </a:ext>
            </a:extLst>
          </p:cNvPr>
          <p:cNvPicPr preferRelativeResize="0"/>
          <p:nvPr/>
        </p:nvPicPr>
        <p:blipFill rotWithShape="1">
          <a:blip r:embed="rId3">
            <a:alphaModFix/>
          </a:blip>
          <a:srcRect/>
          <a:stretch/>
        </p:blipFill>
        <p:spPr>
          <a:xfrm>
            <a:off x="272950" y="6095572"/>
            <a:ext cx="1078523" cy="517975"/>
          </a:xfrm>
          <a:prstGeom prst="rect">
            <a:avLst/>
          </a:prstGeom>
          <a:noFill/>
          <a:ln>
            <a:noFill/>
          </a:ln>
        </p:spPr>
      </p:pic>
      <p:pic>
        <p:nvPicPr>
          <p:cNvPr id="3" name="Imagen 2">
            <a:extLst>
              <a:ext uri="{FF2B5EF4-FFF2-40B4-BE49-F238E27FC236}">
                <a16:creationId xmlns:a16="http://schemas.microsoft.com/office/drawing/2014/main" id="{7CF64B92-1D00-5BEA-6013-401B733272D4}"/>
              </a:ext>
            </a:extLst>
          </p:cNvPr>
          <p:cNvPicPr>
            <a:picLocks noChangeAspect="1"/>
          </p:cNvPicPr>
          <p:nvPr/>
        </p:nvPicPr>
        <p:blipFill>
          <a:blip r:embed="rId4"/>
          <a:stretch>
            <a:fillRect/>
          </a:stretch>
        </p:blipFill>
        <p:spPr>
          <a:xfrm>
            <a:off x="1900259" y="809043"/>
            <a:ext cx="8857085" cy="5630258"/>
          </a:xfrm>
          <a:prstGeom prst="rect">
            <a:avLst/>
          </a:prstGeom>
        </p:spPr>
      </p:pic>
    </p:spTree>
    <p:extLst>
      <p:ext uri="{BB962C8B-B14F-4D97-AF65-F5344CB8AC3E}">
        <p14:creationId xmlns:p14="http://schemas.microsoft.com/office/powerpoint/2010/main" val="421072439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8"/>
        <p:cNvGrpSpPr/>
        <p:nvPr/>
      </p:nvGrpSpPr>
      <p:grpSpPr>
        <a:xfrm>
          <a:off x="0" y="0"/>
          <a:ext cx="0" cy="0"/>
          <a:chOff x="0" y="0"/>
          <a:chExt cx="0" cy="0"/>
        </a:xfrm>
      </p:grpSpPr>
      <p:sp>
        <p:nvSpPr>
          <p:cNvPr id="569" name="Google Shape;569;p22"/>
          <p:cNvSpPr/>
          <p:nvPr/>
        </p:nvSpPr>
        <p:spPr>
          <a:xfrm>
            <a:off x="795683" y="3095623"/>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0" name="Google Shape;570;p22"/>
          <p:cNvSpPr/>
          <p:nvPr/>
        </p:nvSpPr>
        <p:spPr>
          <a:xfrm flipH="1">
            <a:off x="10968777" y="3095622"/>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1" name="Google Shape;571;p22"/>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22"/>
          <p:cNvSpPr/>
          <p:nvPr/>
        </p:nvSpPr>
        <p:spPr>
          <a:xfrm rot="10800000" flipH="1">
            <a:off x="-3" y="-2"/>
            <a:ext cx="7010402" cy="6858002"/>
          </a:xfrm>
          <a:prstGeom prst="parallelogram">
            <a:avLst>
              <a:gd name="adj" fmla="val 6910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3" name="Google Shape;573;p22"/>
          <p:cNvSpPr/>
          <p:nvPr/>
        </p:nvSpPr>
        <p:spPr>
          <a:xfrm rot="10800000">
            <a:off x="5181597" y="13644"/>
            <a:ext cx="7010402" cy="6858002"/>
          </a:xfrm>
          <a:prstGeom prst="parallelogram">
            <a:avLst>
              <a:gd name="adj" fmla="val 6910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4" name="Google Shape;574;p22"/>
          <p:cNvSpPr txBox="1"/>
          <p:nvPr/>
        </p:nvSpPr>
        <p:spPr>
          <a:xfrm>
            <a:off x="1152292" y="2551835"/>
            <a:ext cx="9887416"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Montserrat Black"/>
              <a:buNone/>
            </a:pPr>
            <a:r>
              <a:rPr lang="en-US" sz="3600" b="0" i="0" u="none" strike="noStrike" cap="none" dirty="0">
                <a:solidFill>
                  <a:srgbClr val="FFFFFF"/>
                </a:solidFill>
                <a:latin typeface="Montserrat Black"/>
                <a:ea typeface="Montserrat Black"/>
                <a:cs typeface="Montserrat Black"/>
                <a:sym typeface="Montserrat Black"/>
              </a:rPr>
              <a:t>ESTUDIO REPORTE DE LA</a:t>
            </a:r>
            <a:endParaRPr dirty="0"/>
          </a:p>
          <a:p>
            <a:pPr marL="0" marR="0" lvl="0" indent="0" algn="ctr" rtl="0">
              <a:lnSpc>
                <a:spcPct val="100000"/>
              </a:lnSpc>
              <a:spcBef>
                <a:spcPts val="0"/>
              </a:spcBef>
              <a:spcAft>
                <a:spcPts val="0"/>
              </a:spcAft>
              <a:buClr>
                <a:srgbClr val="FFFFFF"/>
              </a:buClr>
              <a:buSzPts val="3600"/>
              <a:buFont typeface="Montserrat Black"/>
              <a:buNone/>
            </a:pPr>
            <a:r>
              <a:rPr lang="en-US" sz="3600" b="0" i="0" u="none" strike="noStrike" cap="none" dirty="0">
                <a:solidFill>
                  <a:srgbClr val="FFFFFF"/>
                </a:solidFill>
                <a:latin typeface="Montserrat Black"/>
                <a:ea typeface="Montserrat Black"/>
                <a:cs typeface="Montserrat Black"/>
                <a:sym typeface="Montserrat Black"/>
              </a:rPr>
              <a:t>PERCEPCIÓN DE USUARIOS FINALES</a:t>
            </a:r>
            <a:endParaRPr dirty="0"/>
          </a:p>
          <a:p>
            <a:pPr marL="0" marR="0" lvl="0" indent="0" algn="ctr" rtl="0">
              <a:lnSpc>
                <a:spcPct val="100000"/>
              </a:lnSpc>
              <a:spcBef>
                <a:spcPts val="0"/>
              </a:spcBef>
              <a:spcAft>
                <a:spcPts val="0"/>
              </a:spcAft>
              <a:buClr>
                <a:srgbClr val="FFFFFF"/>
              </a:buClr>
              <a:buSzPts val="3600"/>
              <a:buFont typeface="Montserrat Black"/>
              <a:buNone/>
            </a:pPr>
            <a:r>
              <a:rPr lang="en-US" sz="3600" b="0" i="0" u="none" strike="noStrike" cap="none" dirty="0">
                <a:solidFill>
                  <a:srgbClr val="FFFFFF"/>
                </a:solidFill>
                <a:latin typeface="Montserrat Black"/>
                <a:ea typeface="Montserrat Black"/>
                <a:cs typeface="Montserrat Black"/>
                <a:sym typeface="Montserrat Black"/>
              </a:rPr>
              <a:t>DE LA PLATAFORMA DOM EN LÍNEA</a:t>
            </a:r>
            <a:endParaRPr dirty="0"/>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dirty="0">
              <a:solidFill>
                <a:srgbClr val="FFFFFF"/>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rgbClr val="FFFFFF"/>
              </a:buClr>
              <a:buSzPts val="2400"/>
              <a:buFont typeface="Montserrat Black"/>
              <a:buNone/>
            </a:pPr>
            <a:r>
              <a:rPr lang="en-US" sz="2400" b="0" i="0" u="none" strike="noStrike" cap="none" dirty="0" err="1">
                <a:solidFill>
                  <a:srgbClr val="FFFFFF"/>
                </a:solidFill>
                <a:latin typeface="Montserrat Black"/>
                <a:ea typeface="Montserrat Black"/>
                <a:cs typeface="Montserrat Black"/>
                <a:sym typeface="Montserrat Black"/>
              </a:rPr>
              <a:t>Preparado</a:t>
            </a:r>
            <a:r>
              <a:rPr lang="en-US" sz="2400" b="0" i="0" u="none" strike="noStrike" cap="none" dirty="0">
                <a:solidFill>
                  <a:srgbClr val="FFFFFF"/>
                </a:solidFill>
                <a:latin typeface="Montserrat Black"/>
                <a:ea typeface="Montserrat Black"/>
                <a:cs typeface="Montserrat Black"/>
                <a:sym typeface="Montserrat Black"/>
              </a:rPr>
              <a:t> para:</a:t>
            </a:r>
            <a:endParaRPr dirty="0"/>
          </a:p>
          <a:p>
            <a:pPr marL="0" marR="0" lvl="0" indent="0" algn="ctr" rtl="0">
              <a:lnSpc>
                <a:spcPct val="100000"/>
              </a:lnSpc>
              <a:spcBef>
                <a:spcPts val="0"/>
              </a:spcBef>
              <a:spcAft>
                <a:spcPts val="0"/>
              </a:spcAft>
              <a:buClr>
                <a:schemeClr val="dk1"/>
              </a:buClr>
              <a:buSzPts val="2400"/>
              <a:buFont typeface="Calibri"/>
              <a:buNone/>
            </a:pPr>
            <a:endParaRPr sz="2400" dirty="0">
              <a:solidFill>
                <a:srgbClr val="FFFFFF"/>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FFFFFF"/>
              </a:solidFill>
              <a:latin typeface="Montserrat Black"/>
              <a:ea typeface="Montserrat Black"/>
              <a:cs typeface="Montserrat Black"/>
              <a:sym typeface="Montserrat Black"/>
            </a:endParaRPr>
          </a:p>
          <a:p>
            <a:pPr marL="0" marR="0" lvl="0" indent="0" algn="ctr" rtl="0">
              <a:lnSpc>
                <a:spcPct val="100000"/>
              </a:lnSpc>
              <a:spcBef>
                <a:spcPts val="0"/>
              </a:spcBef>
              <a:spcAft>
                <a:spcPts val="0"/>
              </a:spcAft>
              <a:buClr>
                <a:srgbClr val="FFFFFF"/>
              </a:buClr>
              <a:buSzPts val="2400"/>
              <a:buFont typeface="Montserrat Black"/>
              <a:buNone/>
            </a:pPr>
            <a:r>
              <a:rPr lang="en-US" sz="2400" dirty="0">
                <a:solidFill>
                  <a:srgbClr val="FFFFFF"/>
                </a:solidFill>
                <a:latin typeface="Montserrat Black"/>
                <a:ea typeface="Montserrat Black"/>
                <a:cs typeface="Montserrat Black"/>
                <a:sym typeface="Montserrat Black"/>
              </a:rPr>
              <a:t>Oct 2024</a:t>
            </a:r>
            <a:r>
              <a:rPr lang="en-US" sz="2400" b="0" i="0" u="none" strike="noStrike" cap="none" dirty="0">
                <a:solidFill>
                  <a:srgbClr val="FFFFFF"/>
                </a:solidFill>
                <a:latin typeface="Montserrat Black"/>
                <a:ea typeface="Montserrat Black"/>
                <a:cs typeface="Montserrat Black"/>
                <a:sym typeface="Montserrat Black"/>
              </a:rPr>
              <a:t> </a:t>
            </a:r>
            <a:endParaRPr sz="2400" b="0" i="0" u="none" strike="noStrike" cap="none" dirty="0">
              <a:solidFill>
                <a:srgbClr val="FFFFFF"/>
              </a:solidFill>
              <a:latin typeface="Montserrat Black"/>
              <a:ea typeface="Montserrat Black"/>
              <a:cs typeface="Montserrat Black"/>
              <a:sym typeface="Montserrat Black"/>
            </a:endParaRPr>
          </a:p>
        </p:txBody>
      </p:sp>
      <p:pic>
        <p:nvPicPr>
          <p:cNvPr id="575" name="Google Shape;575;p22" descr="Un dibujo con letras&#10;&#10;Descripción generada automáticamente con confianza media"/>
          <p:cNvPicPr preferRelativeResize="0"/>
          <p:nvPr/>
        </p:nvPicPr>
        <p:blipFill rotWithShape="1">
          <a:blip r:embed="rId4">
            <a:alphaModFix/>
          </a:blip>
          <a:srcRect/>
          <a:stretch/>
        </p:blipFill>
        <p:spPr>
          <a:xfrm>
            <a:off x="272949" y="6095571"/>
            <a:ext cx="1078523" cy="517975"/>
          </a:xfrm>
          <a:prstGeom prst="rect">
            <a:avLst/>
          </a:prstGeom>
          <a:noFill/>
          <a:ln>
            <a:noFill/>
          </a:ln>
        </p:spPr>
      </p:pic>
      <p:sp>
        <p:nvSpPr>
          <p:cNvPr id="576" name="Google Shape;576;p22"/>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grpSp>
        <p:nvGrpSpPr>
          <p:cNvPr id="577" name="Google Shape;577;p22"/>
          <p:cNvGrpSpPr/>
          <p:nvPr/>
        </p:nvGrpSpPr>
        <p:grpSpPr>
          <a:xfrm rot="-8509105">
            <a:off x="11341233" y="238153"/>
            <a:ext cx="729084" cy="576569"/>
            <a:chOff x="9507897" y="3508568"/>
            <a:chExt cx="1745332" cy="1380230"/>
          </a:xfrm>
        </p:grpSpPr>
        <p:sp>
          <p:nvSpPr>
            <p:cNvPr id="578" name="Google Shape;578;p22"/>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9" name="Google Shape;579;p22"/>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0" name="Google Shape;580;p22"/>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581" name="Google Shape;581;p22"/>
          <p:cNvPicPr preferRelativeResize="0"/>
          <p:nvPr/>
        </p:nvPicPr>
        <p:blipFill rotWithShape="1">
          <a:blip r:embed="rId5">
            <a:alphaModFix/>
          </a:blip>
          <a:srcRect/>
          <a:stretch/>
        </p:blipFill>
        <p:spPr>
          <a:xfrm>
            <a:off x="8144949" y="4302659"/>
            <a:ext cx="2695575" cy="1390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3"/>
          <p:cNvSpPr/>
          <p:nvPr/>
        </p:nvSpPr>
        <p:spPr>
          <a:xfrm>
            <a:off x="795683" y="3095623"/>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 name="Google Shape;99;p3"/>
          <p:cNvSpPr/>
          <p:nvPr/>
        </p:nvSpPr>
        <p:spPr>
          <a:xfrm flipH="1">
            <a:off x="10968777" y="3095622"/>
            <a:ext cx="427540" cy="666753"/>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0" name="Google Shape;100;p3"/>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1" name="Google Shape;101;p3"/>
          <p:cNvSpPr txBox="1"/>
          <p:nvPr/>
        </p:nvSpPr>
        <p:spPr>
          <a:xfrm>
            <a:off x="1152292" y="2551835"/>
            <a:ext cx="9887416"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Montserrat Black"/>
              <a:buNone/>
            </a:pPr>
            <a:r>
              <a:rPr lang="en-US" sz="4800" b="0" i="0" u="none" strike="noStrike" cap="none" dirty="0">
                <a:solidFill>
                  <a:srgbClr val="FFFFFF"/>
                </a:solidFill>
                <a:latin typeface="Montserrat Black"/>
                <a:ea typeface="Montserrat Black"/>
                <a:cs typeface="Montserrat Black"/>
                <a:sym typeface="Montserrat Black"/>
              </a:rPr>
              <a:t>ANALISIS Y RESULTADOS CUANTITATIVO</a:t>
            </a:r>
            <a:endParaRPr dirty="0"/>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dirty="0">
              <a:solidFill>
                <a:srgbClr val="FFFFFF"/>
              </a:solidFill>
              <a:latin typeface="Montserrat Black"/>
              <a:ea typeface="Montserrat Black"/>
              <a:cs typeface="Montserrat Black"/>
              <a:sym typeface="Montserrat Black"/>
            </a:endParaRPr>
          </a:p>
        </p:txBody>
      </p:sp>
      <p:pic>
        <p:nvPicPr>
          <p:cNvPr id="102" name="Google Shape;102;p3" descr="Un dibujo con letras&#10;&#10;Descripción generada automáticamente con confianza media"/>
          <p:cNvPicPr preferRelativeResize="0"/>
          <p:nvPr/>
        </p:nvPicPr>
        <p:blipFill rotWithShape="1">
          <a:blip r:embed="rId4">
            <a:alphaModFix/>
          </a:blip>
          <a:srcRect/>
          <a:stretch/>
        </p:blipFill>
        <p:spPr>
          <a:xfrm>
            <a:off x="272949" y="6095571"/>
            <a:ext cx="1078523" cy="517975"/>
          </a:xfrm>
          <a:prstGeom prst="rect">
            <a:avLst/>
          </a:prstGeom>
          <a:noFill/>
          <a:ln>
            <a:noFill/>
          </a:ln>
        </p:spPr>
      </p:pic>
      <p:sp>
        <p:nvSpPr>
          <p:cNvPr id="103" name="Google Shape;103;p3"/>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grpSp>
        <p:nvGrpSpPr>
          <p:cNvPr id="104" name="Google Shape;104;p3"/>
          <p:cNvGrpSpPr/>
          <p:nvPr/>
        </p:nvGrpSpPr>
        <p:grpSpPr>
          <a:xfrm rot="-8509105">
            <a:off x="11341233" y="238153"/>
            <a:ext cx="729084" cy="576569"/>
            <a:chOff x="9507897" y="3508568"/>
            <a:chExt cx="1745332" cy="1380230"/>
          </a:xfrm>
        </p:grpSpPr>
        <p:sp>
          <p:nvSpPr>
            <p:cNvPr id="105" name="Google Shape;105;p3"/>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3"/>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7" name="Google Shape;107;p3"/>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1">
            <a:extLst>
              <a:ext uri="{FF2B5EF4-FFF2-40B4-BE49-F238E27FC236}">
                <a16:creationId xmlns:a16="http://schemas.microsoft.com/office/drawing/2014/main" id="{4F4D63DD-9871-F378-B719-77748BD8FA57}"/>
              </a:ext>
            </a:extLst>
          </p:cNvPr>
          <p:cNvSpPr/>
          <p:nvPr/>
        </p:nvSpPr>
        <p:spPr>
          <a:xfrm flipV="1">
            <a:off x="504895" y="1006310"/>
            <a:ext cx="5979644" cy="5664942"/>
          </a:xfrm>
          <a:custGeom>
            <a:avLst/>
            <a:gdLst>
              <a:gd name="connsiteX0" fmla="*/ 155896 w 4611805"/>
              <a:gd name="connsiteY0" fmla="*/ 1772806 h 4444710"/>
              <a:gd name="connsiteX1" fmla="*/ 1311075 w 4611805"/>
              <a:gd name="connsiteY1" fmla="*/ 874952 h 4444710"/>
              <a:gd name="connsiteX2" fmla="*/ 3339601 w 4611805"/>
              <a:gd name="connsiteY2" fmla="*/ 71785 h 4444710"/>
              <a:gd name="connsiteX3" fmla="*/ 4124945 w 4611805"/>
              <a:gd name="connsiteY3" fmla="*/ 1426364 h 4444710"/>
              <a:gd name="connsiteX4" fmla="*/ 2994273 w 4611805"/>
              <a:gd name="connsiteY4" fmla="*/ 2738612 h 4444710"/>
              <a:gd name="connsiteX5" fmla="*/ 571404 w 4611805"/>
              <a:gd name="connsiteY5" fmla="*/ 4398416 h 4444710"/>
              <a:gd name="connsiteX6" fmla="*/ 155896 w 4611805"/>
              <a:gd name="connsiteY6" fmla="*/ 1772806 h 444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805" h="4444710">
                <a:moveTo>
                  <a:pt x="155896" y="1772806"/>
                </a:moveTo>
                <a:cubicBezTo>
                  <a:pt x="-317538" y="1218053"/>
                  <a:pt x="436614" y="584208"/>
                  <a:pt x="1311075" y="874952"/>
                </a:cubicBezTo>
                <a:cubicBezTo>
                  <a:pt x="2186650" y="1167924"/>
                  <a:pt x="2449545" y="-304734"/>
                  <a:pt x="3339601" y="71785"/>
                </a:cubicBezTo>
                <a:cubicBezTo>
                  <a:pt x="4049195" y="371441"/>
                  <a:pt x="3123492" y="1324993"/>
                  <a:pt x="4124945" y="1426364"/>
                </a:cubicBezTo>
                <a:cubicBezTo>
                  <a:pt x="5125283" y="1527734"/>
                  <a:pt x="4463589" y="3311188"/>
                  <a:pt x="2994273" y="2738612"/>
                </a:cubicBezTo>
                <a:cubicBezTo>
                  <a:pt x="1524956" y="2166035"/>
                  <a:pt x="2142091" y="4816152"/>
                  <a:pt x="571404" y="4398416"/>
                </a:cubicBezTo>
                <a:cubicBezTo>
                  <a:pt x="-483519" y="4117697"/>
                  <a:pt x="1009191" y="2772031"/>
                  <a:pt x="155896" y="1772806"/>
                </a:cubicBezTo>
                <a:close/>
              </a:path>
            </a:pathLst>
          </a:custGeom>
          <a:solidFill>
            <a:schemeClr val="accent2"/>
          </a:solidFill>
          <a:ln w="111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09008920-25E2-46EF-9A43-64F8187C9500}"/>
              </a:ext>
            </a:extLst>
          </p:cNvPr>
          <p:cNvSpPr/>
          <p:nvPr/>
        </p:nvSpPr>
        <p:spPr>
          <a:xfrm>
            <a:off x="11485573" y="6148579"/>
            <a:ext cx="540000" cy="5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500" kern="1200" dirty="0">
                <a:solidFill>
                  <a:sysClr val="windowText" lastClr="000000"/>
                </a:solidFill>
                <a:latin typeface="Calibri" panose="020F0502020204030204"/>
              </a:rPr>
              <a:t>2</a:t>
            </a:r>
            <a:endParaRPr kumimoji="0" lang="id-ID"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1DC2917-B63A-4D50-98F2-5D9CCB4A9D7E}"/>
              </a:ext>
            </a:extLst>
          </p:cNvPr>
          <p:cNvSpPr/>
          <p:nvPr/>
        </p:nvSpPr>
        <p:spPr>
          <a:xfrm>
            <a:off x="0" y="249439"/>
            <a:ext cx="1078523" cy="276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1F8E44A5-1A49-4EB3-ABF7-558F17A09F3F}"/>
              </a:ext>
            </a:extLst>
          </p:cNvPr>
          <p:cNvGrpSpPr/>
          <p:nvPr/>
        </p:nvGrpSpPr>
        <p:grpSpPr>
          <a:xfrm rot="13090895">
            <a:off x="11390823" y="287743"/>
            <a:ext cx="629904" cy="477389"/>
            <a:chOff x="9626609" y="3627280"/>
            <a:chExt cx="1507908" cy="1142806"/>
          </a:xfrm>
        </p:grpSpPr>
        <p:sp>
          <p:nvSpPr>
            <p:cNvPr id="13" name="Star: 4 Points 12">
              <a:extLst>
                <a:ext uri="{FF2B5EF4-FFF2-40B4-BE49-F238E27FC236}">
                  <a16:creationId xmlns:a16="http://schemas.microsoft.com/office/drawing/2014/main" id="{CFABA269-C256-4F49-BE31-C13242DA37FD}"/>
                </a:ext>
              </a:extLst>
            </p:cNvPr>
            <p:cNvSpPr/>
            <p:nvPr/>
          </p:nvSpPr>
          <p:spPr>
            <a:xfrm rot="19724304">
              <a:off x="10499275" y="3902749"/>
              <a:ext cx="635242" cy="635242"/>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ar: 4 Points 13">
              <a:extLst>
                <a:ext uri="{FF2B5EF4-FFF2-40B4-BE49-F238E27FC236}">
                  <a16:creationId xmlns:a16="http://schemas.microsoft.com/office/drawing/2014/main" id="{FEC2D7EA-F718-459E-B102-D18AB2B4F569}"/>
                </a:ext>
              </a:extLst>
            </p:cNvPr>
            <p:cNvSpPr/>
            <p:nvPr/>
          </p:nvSpPr>
          <p:spPr>
            <a:xfrm rot="19724304">
              <a:off x="9987941" y="3627280"/>
              <a:ext cx="635242" cy="635242"/>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tar: 4 Points 14">
              <a:extLst>
                <a:ext uri="{FF2B5EF4-FFF2-40B4-BE49-F238E27FC236}">
                  <a16:creationId xmlns:a16="http://schemas.microsoft.com/office/drawing/2014/main" id="{7EF570D2-5BEC-4FFE-B027-1E217BF32F6A}"/>
                </a:ext>
              </a:extLst>
            </p:cNvPr>
            <p:cNvSpPr/>
            <p:nvPr/>
          </p:nvSpPr>
          <p:spPr>
            <a:xfrm rot="19724304">
              <a:off x="9626609" y="4134844"/>
              <a:ext cx="635242" cy="635242"/>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Rectangle 19">
            <a:extLst>
              <a:ext uri="{FF2B5EF4-FFF2-40B4-BE49-F238E27FC236}">
                <a16:creationId xmlns:a16="http://schemas.microsoft.com/office/drawing/2014/main" id="{CCCA9E68-2922-4FF7-BEBD-D1A5D54FC427}"/>
              </a:ext>
            </a:extLst>
          </p:cNvPr>
          <p:cNvSpPr/>
          <p:nvPr/>
        </p:nvSpPr>
        <p:spPr>
          <a:xfrm rot="5400000">
            <a:off x="11000382" y="1590798"/>
            <a:ext cx="1707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www.in-data.cl</a:t>
            </a:r>
            <a:endParaRPr kumimoji="0" lang="id-ID" sz="1200" b="0"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pic>
        <p:nvPicPr>
          <p:cNvPr id="26" name="Imagen 25" descr="Logotipo&#10;&#10;Descripción generada automáticamente con confianza baja">
            <a:extLst>
              <a:ext uri="{FF2B5EF4-FFF2-40B4-BE49-F238E27FC236}">
                <a16:creationId xmlns:a16="http://schemas.microsoft.com/office/drawing/2014/main" id="{99FB8869-0126-4C80-A6C1-D69DBE5F2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0" y="6095572"/>
            <a:ext cx="1078523" cy="517975"/>
          </a:xfrm>
          <a:prstGeom prst="rect">
            <a:avLst/>
          </a:prstGeom>
        </p:spPr>
      </p:pic>
      <p:sp>
        <p:nvSpPr>
          <p:cNvPr id="33" name="TextBox 25">
            <a:extLst>
              <a:ext uri="{FF2B5EF4-FFF2-40B4-BE49-F238E27FC236}">
                <a16:creationId xmlns:a16="http://schemas.microsoft.com/office/drawing/2014/main" id="{0C396BB1-79CC-483B-A073-3223C6F7B236}"/>
              </a:ext>
            </a:extLst>
          </p:cNvPr>
          <p:cNvSpPr txBox="1"/>
          <p:nvPr/>
        </p:nvSpPr>
        <p:spPr>
          <a:xfrm>
            <a:off x="1301107" y="186748"/>
            <a:ext cx="10068211" cy="646331"/>
          </a:xfrm>
          <a:prstGeom prst="rect">
            <a:avLst/>
          </a:prstGeom>
          <a:noFill/>
        </p:spPr>
        <p:txBody>
          <a:bodyPr wrap="square" rtlCol="0">
            <a:spAutoFit/>
          </a:bodyPr>
          <a:lstStyle/>
          <a:p>
            <a:pPr>
              <a:buClrTx/>
              <a:defRPr/>
            </a:pPr>
            <a:r>
              <a:rPr lang="es-MX" sz="3600" b="1" i="0" u="none" strike="noStrike" cap="none" dirty="0">
                <a:solidFill>
                  <a:srgbClr val="453D2B"/>
                </a:solidFill>
                <a:latin typeface="Montserrat Medium"/>
                <a:ea typeface="Montserrat Medium"/>
                <a:cs typeface="Montserrat Medium"/>
                <a:sym typeface="Montserrat Medium"/>
              </a:rPr>
              <a:t>Análisis Cuantitativo: </a:t>
            </a:r>
            <a:r>
              <a:rPr lang="es-MX" sz="3600" b="1" kern="1200" dirty="0">
                <a:solidFill>
                  <a:srgbClr val="D48C93"/>
                </a:solidFill>
                <a:latin typeface="Montserrat Medium" panose="00000600000000000000" pitchFamily="50" charset="0"/>
                <a:ea typeface="+mn-ea"/>
                <a:cs typeface="Poppins SemiBold" panose="00000700000000000000" pitchFamily="50" charset="0"/>
                <a:sym typeface="Montserrat Medium"/>
              </a:rPr>
              <a:t>Uso de Dom en Línea</a:t>
            </a:r>
          </a:p>
        </p:txBody>
      </p:sp>
      <p:sp>
        <p:nvSpPr>
          <p:cNvPr id="35" name="Rectangle 27">
            <a:extLst>
              <a:ext uri="{FF2B5EF4-FFF2-40B4-BE49-F238E27FC236}">
                <a16:creationId xmlns:a16="http://schemas.microsoft.com/office/drawing/2014/main" id="{713C4A56-0D28-4BB5-80CE-F2306707CB75}"/>
              </a:ext>
            </a:extLst>
          </p:cNvPr>
          <p:cNvSpPr/>
          <p:nvPr/>
        </p:nvSpPr>
        <p:spPr>
          <a:xfrm>
            <a:off x="1008692" y="3179060"/>
            <a:ext cx="4641481" cy="2063065"/>
          </a:xfrm>
          <a:prstGeom prst="rect">
            <a:avLst/>
          </a:prstGeom>
        </p:spPr>
        <p:txBody>
          <a:bodyPr wrap="square">
            <a:spAutoFit/>
          </a:bodyPr>
          <a:lstStyle/>
          <a:p>
            <a:pPr algn="just">
              <a:lnSpc>
                <a:spcPct val="115000"/>
              </a:lnSpc>
              <a:spcAft>
                <a:spcPts val="800"/>
              </a:spcAft>
            </a:pPr>
            <a:r>
              <a:rPr lang="es-MX" dirty="0">
                <a:solidFill>
                  <a:schemeClr val="bg1"/>
                </a:solidFill>
                <a:latin typeface="Quattrocento Sans"/>
              </a:rPr>
              <a:t>A partir de los datos entregados por el Minvu sobre la utilización de DEL por parte de los municipios, es posible identificar 106 municipalidades que han habilitado el Módulo de Ingresos, </a:t>
            </a:r>
            <a:r>
              <a:rPr lang="es-MX" b="1" dirty="0">
                <a:solidFill>
                  <a:schemeClr val="bg1"/>
                </a:solidFill>
                <a:latin typeface="Quattrocento Sans"/>
              </a:rPr>
              <a:t>donde </a:t>
            </a:r>
            <a:r>
              <a:rPr lang="es-MX" b="1" u="sng" dirty="0">
                <a:solidFill>
                  <a:schemeClr val="bg1"/>
                </a:solidFill>
                <a:latin typeface="Quattrocento Sans"/>
              </a:rPr>
              <a:t>72 de estas poseen al menos 1 trámite aprobado o emitido, esto equivale a un 68%, </a:t>
            </a:r>
            <a:r>
              <a:rPr lang="es-MX" dirty="0">
                <a:solidFill>
                  <a:schemeClr val="bg1"/>
                </a:solidFill>
                <a:latin typeface="Quattrocento Sans"/>
              </a:rPr>
              <a:t>por lo tanto, un 32% de las municipalidades que han habilitado el MI, han ingresado trámites que aún no han sido aprobados o emitidos por medio de la plataforma</a:t>
            </a:r>
            <a:r>
              <a:rPr lang="es-MX" dirty="0">
                <a:solidFill>
                  <a:schemeClr val="accent4"/>
                </a:solidFill>
                <a:latin typeface="Quattrocento Sans"/>
              </a:rPr>
              <a:t>.</a:t>
            </a:r>
            <a:r>
              <a:rPr lang="es-CL" dirty="0">
                <a:solidFill>
                  <a:schemeClr val="accent4"/>
                </a:solidFill>
                <a:latin typeface="Quattrocento Sans"/>
              </a:rPr>
              <a:t> </a:t>
            </a:r>
          </a:p>
        </p:txBody>
      </p:sp>
      <p:graphicFrame>
        <p:nvGraphicFramePr>
          <p:cNvPr id="2" name="Diagrama 1">
            <a:extLst>
              <a:ext uri="{FF2B5EF4-FFF2-40B4-BE49-F238E27FC236}">
                <a16:creationId xmlns:a16="http://schemas.microsoft.com/office/drawing/2014/main" id="{5FEDB0DE-D8CC-4DDF-A2D2-8C3240835B0D}"/>
              </a:ext>
            </a:extLst>
          </p:cNvPr>
          <p:cNvGraphicFramePr/>
          <p:nvPr>
            <p:extLst>
              <p:ext uri="{D42A27DB-BD31-4B8C-83A1-F6EECF244321}">
                <p14:modId xmlns:p14="http://schemas.microsoft.com/office/powerpoint/2010/main" val="3709345032"/>
              </p:ext>
            </p:extLst>
          </p:nvPr>
        </p:nvGraphicFramePr>
        <p:xfrm>
          <a:off x="6724623" y="3671132"/>
          <a:ext cx="5300950" cy="3141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Gráfico 8">
            <a:extLst>
              <a:ext uri="{FF2B5EF4-FFF2-40B4-BE49-F238E27FC236}">
                <a16:creationId xmlns:a16="http://schemas.microsoft.com/office/drawing/2014/main" id="{AFE85F2F-1AC8-29C6-EE6D-27070CBEB9DF}"/>
              </a:ext>
            </a:extLst>
          </p:cNvPr>
          <p:cNvGraphicFramePr>
            <a:graphicFrameLocks/>
          </p:cNvGraphicFramePr>
          <p:nvPr>
            <p:extLst>
              <p:ext uri="{D42A27DB-BD31-4B8C-83A1-F6EECF244321}">
                <p14:modId xmlns:p14="http://schemas.microsoft.com/office/powerpoint/2010/main" val="2656736599"/>
              </p:ext>
            </p:extLst>
          </p:nvPr>
        </p:nvGraphicFramePr>
        <p:xfrm>
          <a:off x="6484540" y="950069"/>
          <a:ext cx="5032630" cy="314198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379041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id="{D83B9D98-E615-4128-AD1A-EEBD6C3A0E2C}"/>
              </a:ext>
            </a:extLst>
          </p:cNvPr>
          <p:cNvSpPr/>
          <p:nvPr/>
        </p:nvSpPr>
        <p:spPr>
          <a:xfrm>
            <a:off x="5811520" y="-32581"/>
            <a:ext cx="6380481" cy="6819793"/>
          </a:xfrm>
          <a:custGeom>
            <a:avLst/>
            <a:gdLst>
              <a:gd name="connsiteX0" fmla="*/ 7144 w 2905125"/>
              <a:gd name="connsiteY0" fmla="*/ 7144 h 3105150"/>
              <a:gd name="connsiteX1" fmla="*/ 466249 w 2905125"/>
              <a:gd name="connsiteY1" fmla="*/ 453866 h 3105150"/>
              <a:gd name="connsiteX2" fmla="*/ 619601 w 2905125"/>
              <a:gd name="connsiteY2" fmla="*/ 1364456 h 3105150"/>
              <a:gd name="connsiteX3" fmla="*/ 1604486 w 2905125"/>
              <a:gd name="connsiteY3" fmla="*/ 1536859 h 3105150"/>
              <a:gd name="connsiteX4" fmla="*/ 2193131 w 2905125"/>
              <a:gd name="connsiteY4" fmla="*/ 2384584 h 3105150"/>
              <a:gd name="connsiteX5" fmla="*/ 2902744 w 2905125"/>
              <a:gd name="connsiteY5" fmla="*/ 3101816 h 3105150"/>
              <a:gd name="connsiteX6" fmla="*/ 2902744 w 2905125"/>
              <a:gd name="connsiteY6" fmla="*/ 7144 h 3105150"/>
              <a:gd name="connsiteX7" fmla="*/ 7144 w 2905125"/>
              <a:gd name="connsiteY7" fmla="*/ 7144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5125" h="3105150">
                <a:moveTo>
                  <a:pt x="7144" y="7144"/>
                </a:moveTo>
                <a:cubicBezTo>
                  <a:pt x="7144" y="7144"/>
                  <a:pt x="431959" y="119539"/>
                  <a:pt x="466249" y="453866"/>
                </a:cubicBezTo>
                <a:cubicBezTo>
                  <a:pt x="500539" y="789146"/>
                  <a:pt x="309086" y="1013936"/>
                  <a:pt x="619601" y="1364456"/>
                </a:cubicBezTo>
                <a:cubicBezTo>
                  <a:pt x="931069" y="1714976"/>
                  <a:pt x="1347311" y="1463516"/>
                  <a:pt x="1604486" y="1536859"/>
                </a:cubicBezTo>
                <a:cubicBezTo>
                  <a:pt x="1799749" y="1592104"/>
                  <a:pt x="2097881" y="1691164"/>
                  <a:pt x="2193131" y="2384584"/>
                </a:cubicBezTo>
                <a:cubicBezTo>
                  <a:pt x="2288381" y="3078004"/>
                  <a:pt x="2902744" y="3101816"/>
                  <a:pt x="2902744" y="3101816"/>
                </a:cubicBezTo>
                <a:lnTo>
                  <a:pt x="2902744" y="7144"/>
                </a:lnTo>
                <a:lnTo>
                  <a:pt x="7144" y="7144"/>
                </a:lnTo>
                <a:close/>
              </a:path>
            </a:pathLst>
          </a:custGeom>
          <a:solidFill>
            <a:schemeClr val="accent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C970EFB7-3197-4D00-A4C7-FD7C79E76706}"/>
              </a:ext>
            </a:extLst>
          </p:cNvPr>
          <p:cNvSpPr/>
          <p:nvPr/>
        </p:nvSpPr>
        <p:spPr>
          <a:xfrm>
            <a:off x="6240701" y="481436"/>
            <a:ext cx="5061488" cy="6037433"/>
          </a:xfrm>
          <a:prstGeom prst="roundRect">
            <a:avLst/>
          </a:prstGeom>
          <a:solidFill>
            <a:schemeClr val="bg1"/>
          </a:solidFill>
          <a:ln>
            <a:noFill/>
          </a:ln>
          <a:effectLst>
            <a:outerShdw blurRad="6985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FB0884B1-C6D2-4721-A70D-B8422A7825C1}"/>
              </a:ext>
            </a:extLst>
          </p:cNvPr>
          <p:cNvSpPr/>
          <p:nvPr/>
        </p:nvSpPr>
        <p:spPr>
          <a:xfrm>
            <a:off x="0" y="249439"/>
            <a:ext cx="1078523" cy="276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6E9BD66-676C-4122-83C8-C93BAA6978FB}"/>
              </a:ext>
            </a:extLst>
          </p:cNvPr>
          <p:cNvGrpSpPr/>
          <p:nvPr/>
        </p:nvGrpSpPr>
        <p:grpSpPr>
          <a:xfrm rot="13090895">
            <a:off x="11390823" y="287743"/>
            <a:ext cx="629904" cy="477389"/>
            <a:chOff x="9626609" y="3627280"/>
            <a:chExt cx="1507908" cy="1142806"/>
          </a:xfrm>
        </p:grpSpPr>
        <p:sp>
          <p:nvSpPr>
            <p:cNvPr id="18" name="Star: 4 Points 17">
              <a:extLst>
                <a:ext uri="{FF2B5EF4-FFF2-40B4-BE49-F238E27FC236}">
                  <a16:creationId xmlns:a16="http://schemas.microsoft.com/office/drawing/2014/main" id="{96CA6966-7BB9-4360-9AE6-3D8A68FC5AC8}"/>
                </a:ext>
              </a:extLst>
            </p:cNvPr>
            <p:cNvSpPr/>
            <p:nvPr/>
          </p:nvSpPr>
          <p:spPr>
            <a:xfrm rot="19724304">
              <a:off x="10499275" y="3902749"/>
              <a:ext cx="635242" cy="635242"/>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tar: 4 Points 18">
              <a:extLst>
                <a:ext uri="{FF2B5EF4-FFF2-40B4-BE49-F238E27FC236}">
                  <a16:creationId xmlns:a16="http://schemas.microsoft.com/office/drawing/2014/main" id="{E8BFA9F9-E993-4CE2-BBCA-9DC931EB47E7}"/>
                </a:ext>
              </a:extLst>
            </p:cNvPr>
            <p:cNvSpPr/>
            <p:nvPr/>
          </p:nvSpPr>
          <p:spPr>
            <a:xfrm rot="19724304">
              <a:off x="9987941" y="3627280"/>
              <a:ext cx="635242" cy="635242"/>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tar: 4 Points 19">
              <a:extLst>
                <a:ext uri="{FF2B5EF4-FFF2-40B4-BE49-F238E27FC236}">
                  <a16:creationId xmlns:a16="http://schemas.microsoft.com/office/drawing/2014/main" id="{ABEBA22E-8DD8-4DF2-8E6B-84006C4B6526}"/>
                </a:ext>
              </a:extLst>
            </p:cNvPr>
            <p:cNvSpPr/>
            <p:nvPr/>
          </p:nvSpPr>
          <p:spPr>
            <a:xfrm rot="19724304">
              <a:off x="9626609" y="4134844"/>
              <a:ext cx="635242" cy="635242"/>
            </a:xfrm>
            <a:prstGeom prst="star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83712CDC-97DB-4C24-8E31-A6E8062FE27C}"/>
              </a:ext>
            </a:extLst>
          </p:cNvPr>
          <p:cNvSpPr txBox="1"/>
          <p:nvPr/>
        </p:nvSpPr>
        <p:spPr>
          <a:xfrm>
            <a:off x="614578" y="769845"/>
            <a:ext cx="54814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600" b="1" i="0" u="none" strike="noStrike" cap="none" dirty="0">
                <a:solidFill>
                  <a:srgbClr val="453D2B"/>
                </a:solidFill>
                <a:latin typeface="Montserrat Medium"/>
                <a:ea typeface="Montserrat Medium"/>
                <a:cs typeface="Montserrat Medium"/>
                <a:sym typeface="Montserrat Medium"/>
              </a:rPr>
              <a:t>Análisis Cuantitativo </a:t>
            </a:r>
            <a:r>
              <a:rPr lang="es-MX" sz="3600" b="1" kern="1200" dirty="0">
                <a:solidFill>
                  <a:srgbClr val="D48C93"/>
                </a:solidFill>
                <a:latin typeface="Montserrat Medium" panose="00000600000000000000" pitchFamily="50" charset="0"/>
                <a:ea typeface="+mn-ea"/>
                <a:cs typeface="Poppins SemiBold" panose="00000700000000000000" pitchFamily="50" charset="0"/>
                <a:sym typeface="Montserrat Medium"/>
              </a:rPr>
              <a:t>Uso de Dom en Línea</a:t>
            </a:r>
            <a:endParaRPr kumimoji="0" lang="id-ID" sz="3600" b="1" i="0" u="none" strike="noStrike" kern="1200" cap="none" spc="0" normalizeH="0" baseline="0" noProof="0" dirty="0">
              <a:ln>
                <a:noFill/>
              </a:ln>
              <a:solidFill>
                <a:srgbClr val="E9E5DC">
                  <a:lumMod val="25000"/>
                </a:srgbClr>
              </a:solidFill>
              <a:effectLst/>
              <a:uLnTx/>
              <a:uFillTx/>
              <a:latin typeface="Montserrat Medium" panose="00000600000000000000" pitchFamily="50" charset="0"/>
              <a:ea typeface="+mn-ea"/>
              <a:cs typeface="Poppins SemiBold" panose="00000700000000000000" pitchFamily="50" charset="0"/>
            </a:endParaRPr>
          </a:p>
        </p:txBody>
      </p:sp>
      <p:sp>
        <p:nvSpPr>
          <p:cNvPr id="30" name="Rectangle 19">
            <a:extLst>
              <a:ext uri="{FF2B5EF4-FFF2-40B4-BE49-F238E27FC236}">
                <a16:creationId xmlns:a16="http://schemas.microsoft.com/office/drawing/2014/main" id="{1D496D73-00C8-4A96-AAC1-1C3843FC6F83}"/>
              </a:ext>
            </a:extLst>
          </p:cNvPr>
          <p:cNvSpPr/>
          <p:nvPr/>
        </p:nvSpPr>
        <p:spPr>
          <a:xfrm rot="5400000">
            <a:off x="11000382" y="1590798"/>
            <a:ext cx="1707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www.in-data.cl</a:t>
            </a:r>
            <a:endParaRPr kumimoji="0" lang="id-ID" sz="1200" b="0" i="0" u="none" strike="noStrike" kern="1200" cap="none" spc="300" normalizeH="0" baseline="0" noProof="0" dirty="0">
              <a:ln>
                <a:noFill/>
              </a:ln>
              <a:solidFill>
                <a:prstClr val="white"/>
              </a:solidFill>
              <a:effectLst/>
              <a:uLnTx/>
              <a:uFillTx/>
              <a:latin typeface="Calibri" panose="020F0502020204030204"/>
              <a:ea typeface="+mn-ea"/>
              <a:cs typeface="+mn-cs"/>
            </a:endParaRPr>
          </a:p>
        </p:txBody>
      </p:sp>
      <p:pic>
        <p:nvPicPr>
          <p:cNvPr id="31" name="Imagen 30" descr="Logotipo&#10;&#10;Descripción generada automáticamente con confianza baja">
            <a:extLst>
              <a:ext uri="{FF2B5EF4-FFF2-40B4-BE49-F238E27FC236}">
                <a16:creationId xmlns:a16="http://schemas.microsoft.com/office/drawing/2014/main" id="{8275A1AD-5192-4EDA-A8FD-E887E937C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0" y="6095572"/>
            <a:ext cx="1078523" cy="517975"/>
          </a:xfrm>
          <a:prstGeom prst="rect">
            <a:avLst/>
          </a:prstGeom>
        </p:spPr>
      </p:pic>
      <p:sp>
        <p:nvSpPr>
          <p:cNvPr id="34" name="Rectangle 36">
            <a:extLst>
              <a:ext uri="{FF2B5EF4-FFF2-40B4-BE49-F238E27FC236}">
                <a16:creationId xmlns:a16="http://schemas.microsoft.com/office/drawing/2014/main" id="{B9B72862-6809-44B6-95A5-1B49A45F5D8E}"/>
              </a:ext>
            </a:extLst>
          </p:cNvPr>
          <p:cNvSpPr/>
          <p:nvPr/>
        </p:nvSpPr>
        <p:spPr>
          <a:xfrm>
            <a:off x="8242537" y="6264308"/>
            <a:ext cx="3289849" cy="268343"/>
          </a:xfrm>
          <a:prstGeom prst="rect">
            <a:avLst/>
          </a:prstGeom>
        </p:spPr>
        <p:txBody>
          <a:bodyPr wrap="square">
            <a:spAutoFit/>
          </a:bodyPr>
          <a:lstStyle/>
          <a:p>
            <a:pPr algn="ctr">
              <a:lnSpc>
                <a:spcPct val="120000"/>
              </a:lnSpc>
            </a:pPr>
            <a:r>
              <a:rPr lang="es-CL" sz="1050" b="0" i="1" dirty="0">
                <a:solidFill>
                  <a:srgbClr val="222222"/>
                </a:solidFill>
                <a:effectLst/>
                <a:latin typeface="Segoe UI" panose="020B0502040204020203" pitchFamily="34" charset="0"/>
                <a:cs typeface="Segoe UI" panose="020B0502040204020203" pitchFamily="34" charset="0"/>
              </a:rPr>
              <a:t>Fuente: Elaboración propia</a:t>
            </a:r>
            <a:endParaRPr lang="es-ES" sz="1050" i="1" dirty="0">
              <a:latin typeface="Segoe UI" panose="020B0502040204020203" pitchFamily="34" charset="0"/>
              <a:cs typeface="Segoe UI" panose="020B0502040204020203" pitchFamily="34" charset="0"/>
            </a:endParaRPr>
          </a:p>
        </p:txBody>
      </p:sp>
      <p:sp>
        <p:nvSpPr>
          <p:cNvPr id="37" name="Circle: Hollow 39">
            <a:extLst>
              <a:ext uri="{FF2B5EF4-FFF2-40B4-BE49-F238E27FC236}">
                <a16:creationId xmlns:a16="http://schemas.microsoft.com/office/drawing/2014/main" id="{3220923F-7C47-4DD8-9A56-7DB62B9ECF70}"/>
              </a:ext>
            </a:extLst>
          </p:cNvPr>
          <p:cNvSpPr/>
          <p:nvPr/>
        </p:nvSpPr>
        <p:spPr>
          <a:xfrm>
            <a:off x="6328828" y="1150054"/>
            <a:ext cx="217715" cy="217715"/>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lumMod val="50000"/>
                </a:schemeClr>
              </a:solidFill>
            </a:endParaRPr>
          </a:p>
        </p:txBody>
      </p:sp>
      <p:sp>
        <p:nvSpPr>
          <p:cNvPr id="40" name="Circle: Hollow 42">
            <a:extLst>
              <a:ext uri="{FF2B5EF4-FFF2-40B4-BE49-F238E27FC236}">
                <a16:creationId xmlns:a16="http://schemas.microsoft.com/office/drawing/2014/main" id="{058F0DDC-E1A2-4FC8-980E-F910B445EA87}"/>
              </a:ext>
            </a:extLst>
          </p:cNvPr>
          <p:cNvSpPr/>
          <p:nvPr/>
        </p:nvSpPr>
        <p:spPr>
          <a:xfrm>
            <a:off x="6365335" y="2312030"/>
            <a:ext cx="217715" cy="217715"/>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lumMod val="50000"/>
                </a:schemeClr>
              </a:solidFill>
            </a:endParaRPr>
          </a:p>
        </p:txBody>
      </p:sp>
      <p:sp>
        <p:nvSpPr>
          <p:cNvPr id="22" name="Oval 26">
            <a:extLst>
              <a:ext uri="{FF2B5EF4-FFF2-40B4-BE49-F238E27FC236}">
                <a16:creationId xmlns:a16="http://schemas.microsoft.com/office/drawing/2014/main" id="{ADAA2314-4579-4ECA-B62B-86B942C55CDA}"/>
              </a:ext>
            </a:extLst>
          </p:cNvPr>
          <p:cNvSpPr/>
          <p:nvPr/>
        </p:nvSpPr>
        <p:spPr>
          <a:xfrm>
            <a:off x="11406061" y="6095571"/>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500" dirty="0">
                <a:solidFill>
                  <a:sysClr val="windowText" lastClr="000000"/>
                </a:solidFill>
              </a:rPr>
              <a:t>3</a:t>
            </a:r>
            <a:endParaRPr lang="id-ID" sz="1500" dirty="0">
              <a:solidFill>
                <a:sysClr val="windowText" lastClr="000000"/>
              </a:solidFill>
            </a:endParaRPr>
          </a:p>
        </p:txBody>
      </p:sp>
      <p:graphicFrame>
        <p:nvGraphicFramePr>
          <p:cNvPr id="6" name="Gráfico 5">
            <a:extLst>
              <a:ext uri="{FF2B5EF4-FFF2-40B4-BE49-F238E27FC236}">
                <a16:creationId xmlns:a16="http://schemas.microsoft.com/office/drawing/2014/main" id="{8A7DF588-52DD-F817-6E55-6C5957994E93}"/>
              </a:ext>
            </a:extLst>
          </p:cNvPr>
          <p:cNvGraphicFramePr>
            <a:graphicFrameLocks/>
          </p:cNvGraphicFramePr>
          <p:nvPr>
            <p:extLst>
              <p:ext uri="{D42A27DB-BD31-4B8C-83A1-F6EECF244321}">
                <p14:modId xmlns:p14="http://schemas.microsoft.com/office/powerpoint/2010/main" val="2067307638"/>
              </p:ext>
            </p:extLst>
          </p:nvPr>
        </p:nvGraphicFramePr>
        <p:xfrm>
          <a:off x="6405676" y="3363534"/>
          <a:ext cx="5000385" cy="316911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40">
            <a:extLst>
              <a:ext uri="{FF2B5EF4-FFF2-40B4-BE49-F238E27FC236}">
                <a16:creationId xmlns:a16="http://schemas.microsoft.com/office/drawing/2014/main" id="{8A287E53-AACC-0ECF-B8D1-8C030EBFCE83}"/>
              </a:ext>
            </a:extLst>
          </p:cNvPr>
          <p:cNvSpPr txBox="1"/>
          <p:nvPr/>
        </p:nvSpPr>
        <p:spPr>
          <a:xfrm>
            <a:off x="6546543" y="945597"/>
            <a:ext cx="4536000" cy="2828147"/>
          </a:xfrm>
          <a:prstGeom prst="rect">
            <a:avLst/>
          </a:prstGeom>
          <a:noFill/>
        </p:spPr>
        <p:txBody>
          <a:bodyPr wrap="square" rtlCol="0">
            <a:spAutoFit/>
          </a:bodyPr>
          <a:lstStyle/>
          <a:p>
            <a:pPr marL="0" marR="0" lvl="0" indent="0" algn="just" rtl="0">
              <a:lnSpc>
                <a:spcPct val="150000"/>
              </a:lnSpc>
              <a:spcBef>
                <a:spcPts val="0"/>
              </a:spcBef>
              <a:spcAft>
                <a:spcPts val="0"/>
              </a:spcAft>
              <a:buNone/>
            </a:pPr>
            <a:r>
              <a:rPr lang="es-MX" sz="1200" dirty="0">
                <a:solidFill>
                  <a:srgbClr val="343232"/>
                </a:solidFill>
                <a:latin typeface="Quattrocento Sans"/>
                <a:ea typeface="Quattrocento Sans"/>
                <a:cs typeface="Quattrocento Sans"/>
                <a:sym typeface="Quattrocento Sans"/>
              </a:rPr>
              <a:t>Hay 17.418 solicitudes aprobadas desde que se habilitó DOM en línea a la fecha, donde 2% fueron de la Zona Norte y un 49% tanto en la Zona Central como en la Zona Sur. </a:t>
            </a:r>
          </a:p>
          <a:p>
            <a:pPr marL="0" marR="0" lvl="0" indent="0" algn="just" rtl="0">
              <a:lnSpc>
                <a:spcPct val="150000"/>
              </a:lnSpc>
              <a:spcBef>
                <a:spcPts val="0"/>
              </a:spcBef>
              <a:spcAft>
                <a:spcPts val="0"/>
              </a:spcAft>
              <a:buNone/>
            </a:pPr>
            <a:endParaRPr lang="es-MX" sz="1200" dirty="0">
              <a:solidFill>
                <a:srgbClr val="343232"/>
              </a:solidFill>
              <a:latin typeface="Quattrocento Sans"/>
              <a:sym typeface="Quattrocento Sans"/>
            </a:endParaRPr>
          </a:p>
          <a:p>
            <a:pPr algn="just">
              <a:lnSpc>
                <a:spcPct val="150000"/>
              </a:lnSpc>
            </a:pPr>
            <a:r>
              <a:rPr lang="es-CL" sz="1200" dirty="0">
                <a:solidFill>
                  <a:srgbClr val="343232"/>
                </a:solidFill>
                <a:latin typeface="Quattrocento Sans"/>
              </a:rPr>
              <a:t>Con respecto a las municipalidades con mayor porcentaje se identifica en primer lugar a Los Ángeles con un 34% (5.875 trámites), le sigue San Vicente con un 10% (1.659 trámites aprobados) y Calle Larga con un 9% (1.617 trámites aprobados). </a:t>
            </a:r>
          </a:p>
          <a:p>
            <a:pPr marL="0" marR="0" lvl="0" indent="0" algn="just" rtl="0">
              <a:lnSpc>
                <a:spcPct val="150000"/>
              </a:lnSpc>
              <a:spcBef>
                <a:spcPts val="0"/>
              </a:spcBef>
              <a:spcAft>
                <a:spcPts val="0"/>
              </a:spcAft>
              <a:buNone/>
            </a:pPr>
            <a:endParaRPr lang="es-MX" sz="1200" dirty="0">
              <a:solidFill>
                <a:srgbClr val="343232"/>
              </a:solidFill>
              <a:latin typeface="Quattrocento Sans"/>
              <a:sym typeface="Quattrocento Sans"/>
            </a:endParaRPr>
          </a:p>
          <a:p>
            <a:pPr marL="0" marR="0" lvl="0" indent="0" algn="just" rtl="0">
              <a:lnSpc>
                <a:spcPct val="150000"/>
              </a:lnSpc>
              <a:spcBef>
                <a:spcPts val="0"/>
              </a:spcBef>
              <a:spcAft>
                <a:spcPts val="0"/>
              </a:spcAft>
              <a:buNone/>
            </a:pPr>
            <a:endParaRPr lang="es-MX" sz="1200" dirty="0"/>
          </a:p>
        </p:txBody>
      </p:sp>
      <p:sp>
        <p:nvSpPr>
          <p:cNvPr id="10" name="TextBox 41">
            <a:extLst>
              <a:ext uri="{FF2B5EF4-FFF2-40B4-BE49-F238E27FC236}">
                <a16:creationId xmlns:a16="http://schemas.microsoft.com/office/drawing/2014/main" id="{AB2A2439-236E-F7D6-F84B-C1E6C71B7FD4}"/>
              </a:ext>
            </a:extLst>
          </p:cNvPr>
          <p:cNvSpPr txBox="1"/>
          <p:nvPr/>
        </p:nvSpPr>
        <p:spPr>
          <a:xfrm>
            <a:off x="6619962" y="691751"/>
            <a:ext cx="2016000" cy="307777"/>
          </a:xfrm>
          <a:prstGeom prst="rect">
            <a:avLst/>
          </a:prstGeom>
          <a:noFill/>
        </p:spPr>
        <p:txBody>
          <a:bodyPr wrap="square" rtlCol="0">
            <a:spAutoFit/>
          </a:bodyPr>
          <a:lstStyle/>
          <a:p>
            <a:pPr marL="0" marR="0" lvl="0" indent="0" algn="l" rtl="0">
              <a:spcBef>
                <a:spcPts val="0"/>
              </a:spcBef>
              <a:spcAft>
                <a:spcPts val="0"/>
              </a:spcAft>
              <a:buNone/>
            </a:pPr>
            <a:r>
              <a:rPr lang="en-US" sz="1400" b="1" dirty="0">
                <a:solidFill>
                  <a:schemeClr val="accent1"/>
                </a:solidFill>
                <a:latin typeface="Quattrocento Sans"/>
                <a:ea typeface="Quattrocento Sans"/>
                <a:cs typeface="Quattrocento Sans"/>
                <a:sym typeface="Quattrocento Sans"/>
              </a:rPr>
              <a:t>Total de </a:t>
            </a:r>
            <a:r>
              <a:rPr lang="en-US" sz="1400" b="1" dirty="0" err="1">
                <a:solidFill>
                  <a:schemeClr val="accent1"/>
                </a:solidFill>
                <a:latin typeface="Quattrocento Sans"/>
                <a:ea typeface="Quattrocento Sans"/>
                <a:cs typeface="Quattrocento Sans"/>
                <a:sym typeface="Quattrocento Sans"/>
              </a:rPr>
              <a:t>Trámites</a:t>
            </a:r>
            <a:endParaRPr lang="en-US" b="1" dirty="0"/>
          </a:p>
        </p:txBody>
      </p:sp>
      <p:graphicFrame>
        <p:nvGraphicFramePr>
          <p:cNvPr id="12" name="Gráfico 11">
            <a:extLst>
              <a:ext uri="{FF2B5EF4-FFF2-40B4-BE49-F238E27FC236}">
                <a16:creationId xmlns:a16="http://schemas.microsoft.com/office/drawing/2014/main" id="{13287ABB-2C4A-FB17-542D-E6201B8103F5}"/>
              </a:ext>
            </a:extLst>
          </p:cNvPr>
          <p:cNvGraphicFramePr>
            <a:graphicFrameLocks/>
          </p:cNvGraphicFramePr>
          <p:nvPr>
            <p:extLst>
              <p:ext uri="{D42A27DB-BD31-4B8C-83A1-F6EECF244321}">
                <p14:modId xmlns:p14="http://schemas.microsoft.com/office/powerpoint/2010/main" val="357922731"/>
              </p:ext>
            </p:extLst>
          </p:nvPr>
        </p:nvGraphicFramePr>
        <p:xfrm>
          <a:off x="853879" y="2145674"/>
          <a:ext cx="4988169" cy="387911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36">
            <a:extLst>
              <a:ext uri="{FF2B5EF4-FFF2-40B4-BE49-F238E27FC236}">
                <a16:creationId xmlns:a16="http://schemas.microsoft.com/office/drawing/2014/main" id="{0405DA0D-7FA4-7B6D-7E3A-ECE8232B0937}"/>
              </a:ext>
            </a:extLst>
          </p:cNvPr>
          <p:cNvSpPr/>
          <p:nvPr/>
        </p:nvSpPr>
        <p:spPr>
          <a:xfrm>
            <a:off x="3271557" y="6097698"/>
            <a:ext cx="3289849" cy="268343"/>
          </a:xfrm>
          <a:prstGeom prst="rect">
            <a:avLst/>
          </a:prstGeom>
        </p:spPr>
        <p:txBody>
          <a:bodyPr wrap="square">
            <a:spAutoFit/>
          </a:bodyPr>
          <a:lstStyle/>
          <a:p>
            <a:pPr algn="ctr">
              <a:lnSpc>
                <a:spcPct val="120000"/>
              </a:lnSpc>
            </a:pPr>
            <a:r>
              <a:rPr lang="es-CL" sz="1050" b="0" i="1" dirty="0">
                <a:solidFill>
                  <a:srgbClr val="222222"/>
                </a:solidFill>
                <a:effectLst/>
                <a:latin typeface="Segoe UI" panose="020B0502040204020203" pitchFamily="34" charset="0"/>
                <a:cs typeface="Segoe UI" panose="020B0502040204020203" pitchFamily="34" charset="0"/>
              </a:rPr>
              <a:t>Fuente: Elaboración propia</a:t>
            </a:r>
            <a:endParaRPr lang="es-ES" sz="105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331048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p:nvPr/>
        </p:nvSpPr>
        <p:spPr>
          <a:xfrm>
            <a:off x="5811520" y="-32581"/>
            <a:ext cx="6380481" cy="6819793"/>
          </a:xfrm>
          <a:custGeom>
            <a:avLst/>
            <a:gdLst/>
            <a:ahLst/>
            <a:cxnLst/>
            <a:rect l="l" t="t" r="r" b="b"/>
            <a:pathLst>
              <a:path w="2905125" h="3105150" extrusionOk="0">
                <a:moveTo>
                  <a:pt x="7144" y="7144"/>
                </a:moveTo>
                <a:cubicBezTo>
                  <a:pt x="7144" y="7144"/>
                  <a:pt x="431959" y="119539"/>
                  <a:pt x="466249" y="453866"/>
                </a:cubicBezTo>
                <a:cubicBezTo>
                  <a:pt x="500539" y="789146"/>
                  <a:pt x="309086" y="1013936"/>
                  <a:pt x="619601" y="1364456"/>
                </a:cubicBezTo>
                <a:cubicBezTo>
                  <a:pt x="931069" y="1714976"/>
                  <a:pt x="1347311" y="1463516"/>
                  <a:pt x="1604486" y="1536859"/>
                </a:cubicBezTo>
                <a:cubicBezTo>
                  <a:pt x="1799749" y="1592104"/>
                  <a:pt x="2097881" y="1691164"/>
                  <a:pt x="2193131" y="2384584"/>
                </a:cubicBezTo>
                <a:cubicBezTo>
                  <a:pt x="2288381" y="3078004"/>
                  <a:pt x="2902744" y="3101816"/>
                  <a:pt x="2902744" y="3101816"/>
                </a:cubicBezTo>
                <a:lnTo>
                  <a:pt x="2902744" y="7144"/>
                </a:lnTo>
                <a:lnTo>
                  <a:pt x="714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5"/>
          <p:cNvSpPr/>
          <p:nvPr/>
        </p:nvSpPr>
        <p:spPr>
          <a:xfrm>
            <a:off x="6368002" y="784185"/>
            <a:ext cx="4984831" cy="5516031"/>
          </a:xfrm>
          <a:prstGeom prst="roundRect">
            <a:avLst>
              <a:gd name="adj" fmla="val 16667"/>
            </a:avLst>
          </a:prstGeom>
          <a:solidFill>
            <a:schemeClr val="lt1"/>
          </a:solidFill>
          <a:ln>
            <a:noFill/>
          </a:ln>
          <a:effectLst>
            <a:outerShdw blurRad="698500" sx="102000" sy="102000" algn="ctr"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39" name="Google Shape;139;p5"/>
          <p:cNvGrpSpPr/>
          <p:nvPr/>
        </p:nvGrpSpPr>
        <p:grpSpPr>
          <a:xfrm rot="-8509105">
            <a:off x="11341233" y="238153"/>
            <a:ext cx="729084" cy="576569"/>
            <a:chOff x="9507897" y="3508568"/>
            <a:chExt cx="1745332" cy="1380230"/>
          </a:xfrm>
        </p:grpSpPr>
        <p:sp>
          <p:nvSpPr>
            <p:cNvPr id="140" name="Google Shape;140;p5"/>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5"/>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44" name="Google Shape;144;p5"/>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www.in-data.cl</a:t>
            </a:r>
            <a:endParaRPr sz="1200" b="0" i="0" u="none" strike="noStrike" cap="none">
              <a:solidFill>
                <a:srgbClr val="FFFFFF"/>
              </a:solidFill>
              <a:latin typeface="Calibri"/>
              <a:ea typeface="Calibri"/>
              <a:cs typeface="Calibri"/>
              <a:sym typeface="Calibri"/>
            </a:endParaRPr>
          </a:p>
        </p:txBody>
      </p:sp>
      <p:sp>
        <p:nvSpPr>
          <p:cNvPr id="145" name="Google Shape;145;p5"/>
          <p:cNvSpPr/>
          <p:nvPr/>
        </p:nvSpPr>
        <p:spPr>
          <a:xfrm>
            <a:off x="8258281" y="6308877"/>
            <a:ext cx="3289849" cy="2683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50" b="0" i="1">
                <a:solidFill>
                  <a:srgbClr val="222222"/>
                </a:solidFill>
                <a:latin typeface="Quattrocento Sans"/>
                <a:ea typeface="Quattrocento Sans"/>
                <a:cs typeface="Quattrocento Sans"/>
                <a:sym typeface="Quattrocento Sans"/>
              </a:rPr>
              <a:t>Fuente: Elaboración propia</a:t>
            </a:r>
            <a:endParaRPr sz="1050" i="1">
              <a:solidFill>
                <a:schemeClr val="dk1"/>
              </a:solidFill>
              <a:latin typeface="Quattrocento Sans"/>
              <a:ea typeface="Quattrocento Sans"/>
              <a:cs typeface="Quattrocento Sans"/>
              <a:sym typeface="Quattrocento Sans"/>
            </a:endParaRPr>
          </a:p>
        </p:txBody>
      </p:sp>
      <p:sp>
        <p:nvSpPr>
          <p:cNvPr id="146" name="Google Shape;146;p5"/>
          <p:cNvSpPr txBox="1"/>
          <p:nvPr/>
        </p:nvSpPr>
        <p:spPr>
          <a:xfrm>
            <a:off x="659352" y="2757074"/>
            <a:ext cx="4589228" cy="88889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dirty="0">
                <a:solidFill>
                  <a:srgbClr val="343232"/>
                </a:solidFill>
                <a:latin typeface="Quattrocento Sans"/>
                <a:ea typeface="Quattrocento Sans"/>
                <a:cs typeface="Quattrocento Sans"/>
                <a:sym typeface="Quattrocento Sans"/>
              </a:rPr>
              <a:t>Se </a:t>
            </a:r>
            <a:r>
              <a:rPr lang="en-US" sz="1200" dirty="0" err="1">
                <a:solidFill>
                  <a:srgbClr val="343232"/>
                </a:solidFill>
                <a:latin typeface="Quattrocento Sans"/>
                <a:ea typeface="Quattrocento Sans"/>
                <a:cs typeface="Quattrocento Sans"/>
                <a:sym typeface="Quattrocento Sans"/>
              </a:rPr>
              <a:t>identificaron</a:t>
            </a:r>
            <a:r>
              <a:rPr lang="en-US" sz="1200" dirty="0">
                <a:solidFill>
                  <a:srgbClr val="343232"/>
                </a:solidFill>
                <a:latin typeface="Quattrocento Sans"/>
                <a:ea typeface="Quattrocento Sans"/>
                <a:cs typeface="Quattrocento Sans"/>
                <a:sym typeface="Quattrocento Sans"/>
              </a:rPr>
              <a:t> 36 </a:t>
            </a:r>
            <a:r>
              <a:rPr lang="en-US" sz="1200" dirty="0" err="1">
                <a:solidFill>
                  <a:srgbClr val="343232"/>
                </a:solidFill>
                <a:latin typeface="Quattrocento Sans"/>
                <a:ea typeface="Quattrocento Sans"/>
                <a:cs typeface="Quattrocento Sans"/>
                <a:sym typeface="Quattrocento Sans"/>
              </a:rPr>
              <a:t>tipos</a:t>
            </a:r>
            <a:r>
              <a:rPr lang="en-US" sz="1200" dirty="0">
                <a:solidFill>
                  <a:srgbClr val="343232"/>
                </a:solidFill>
                <a:latin typeface="Quattrocento Sans"/>
                <a:ea typeface="Quattrocento Sans"/>
                <a:cs typeface="Quattrocento Sans"/>
                <a:sym typeface="Quattrocento Sans"/>
              </a:rPr>
              <a:t> de </a:t>
            </a:r>
            <a:r>
              <a:rPr lang="en-US" sz="1200" dirty="0" err="1">
                <a:solidFill>
                  <a:srgbClr val="343232"/>
                </a:solidFill>
                <a:latin typeface="Quattrocento Sans"/>
                <a:ea typeface="Quattrocento Sans"/>
                <a:cs typeface="Quattrocento Sans"/>
                <a:sym typeface="Quattrocento Sans"/>
              </a:rPr>
              <a:t>trámites</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donde</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Certificado</a:t>
            </a:r>
            <a:r>
              <a:rPr lang="en-US" sz="1200" dirty="0">
                <a:solidFill>
                  <a:srgbClr val="343232"/>
                </a:solidFill>
                <a:latin typeface="Quattrocento Sans"/>
                <a:ea typeface="Quattrocento Sans"/>
                <a:cs typeface="Quattrocento Sans"/>
                <a:sym typeface="Quattrocento Sans"/>
              </a:rPr>
              <a:t> de </a:t>
            </a:r>
            <a:r>
              <a:rPr lang="en-US" sz="1200" dirty="0" err="1">
                <a:solidFill>
                  <a:srgbClr val="343232"/>
                </a:solidFill>
                <a:latin typeface="Quattrocento Sans"/>
                <a:ea typeface="Quattrocento Sans"/>
                <a:cs typeface="Quattrocento Sans"/>
                <a:sym typeface="Quattrocento Sans"/>
              </a:rPr>
              <a:t>Informaciones</a:t>
            </a:r>
            <a:r>
              <a:rPr lang="en-US" sz="1200" dirty="0">
                <a:solidFill>
                  <a:srgbClr val="343232"/>
                </a:solidFill>
                <a:latin typeface="Quattrocento Sans"/>
                <a:ea typeface="Quattrocento Sans"/>
                <a:cs typeface="Quattrocento Sans"/>
                <a:sym typeface="Quattrocento Sans"/>
              </a:rPr>
              <a:t> Previas y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Certificado</a:t>
            </a:r>
            <a:r>
              <a:rPr lang="en-US" sz="1200" dirty="0">
                <a:solidFill>
                  <a:srgbClr val="343232"/>
                </a:solidFill>
                <a:latin typeface="Quattrocento Sans"/>
                <a:ea typeface="Quattrocento Sans"/>
                <a:cs typeface="Quattrocento Sans"/>
                <a:sym typeface="Quattrocento Sans"/>
              </a:rPr>
              <a:t> de </a:t>
            </a:r>
            <a:r>
              <a:rPr lang="en-US" sz="1200" dirty="0" err="1">
                <a:solidFill>
                  <a:srgbClr val="343232"/>
                </a:solidFill>
                <a:latin typeface="Quattrocento Sans"/>
                <a:ea typeface="Quattrocento Sans"/>
                <a:cs typeface="Quattrocento Sans"/>
                <a:sym typeface="Quattrocento Sans"/>
              </a:rPr>
              <a:t>Número</a:t>
            </a:r>
            <a:r>
              <a:rPr lang="en-US" sz="1200" dirty="0">
                <a:solidFill>
                  <a:srgbClr val="343232"/>
                </a:solidFill>
                <a:latin typeface="Quattrocento Sans"/>
                <a:ea typeface="Quattrocento Sans"/>
                <a:cs typeface="Quattrocento Sans"/>
                <a:sym typeface="Quattrocento Sans"/>
              </a:rPr>
              <a:t> son </a:t>
            </a:r>
            <a:r>
              <a:rPr lang="en-US" sz="1200" dirty="0" err="1">
                <a:solidFill>
                  <a:srgbClr val="343232"/>
                </a:solidFill>
                <a:latin typeface="Quattrocento Sans"/>
                <a:ea typeface="Quattrocento Sans"/>
                <a:cs typeface="Quattrocento Sans"/>
                <a:sym typeface="Quattrocento Sans"/>
              </a:rPr>
              <a:t>casi</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50% de solicitudes </a:t>
            </a:r>
            <a:r>
              <a:rPr lang="en-US" sz="1200" dirty="0" err="1">
                <a:solidFill>
                  <a:srgbClr val="343232"/>
                </a:solidFill>
                <a:latin typeface="Quattrocento Sans"/>
                <a:ea typeface="Quattrocento Sans"/>
                <a:cs typeface="Quattrocento Sans"/>
                <a:sym typeface="Quattrocento Sans"/>
              </a:rPr>
              <a:t>aprobadas</a:t>
            </a:r>
            <a:r>
              <a:rPr lang="en-US" sz="1200" dirty="0">
                <a:solidFill>
                  <a:srgbClr val="343232"/>
                </a:solidFill>
                <a:latin typeface="Quattrocento Sans"/>
                <a:ea typeface="Quattrocento Sans"/>
                <a:cs typeface="Quattrocento Sans"/>
                <a:sym typeface="Quattrocento Sans"/>
              </a:rPr>
              <a:t> y solo hay 11 </a:t>
            </a:r>
            <a:r>
              <a:rPr lang="en-US" sz="1200" dirty="0" err="1">
                <a:solidFill>
                  <a:srgbClr val="343232"/>
                </a:solidFill>
                <a:latin typeface="Quattrocento Sans"/>
                <a:ea typeface="Quattrocento Sans"/>
                <a:cs typeface="Quattrocento Sans"/>
                <a:sym typeface="Quattrocento Sans"/>
              </a:rPr>
              <a:t>trámites</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sobre</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1%.</a:t>
            </a:r>
            <a:endParaRPr dirty="0"/>
          </a:p>
        </p:txBody>
      </p:sp>
      <p:sp>
        <p:nvSpPr>
          <p:cNvPr id="147" name="Google Shape;147;p5"/>
          <p:cNvSpPr txBox="1"/>
          <p:nvPr/>
        </p:nvSpPr>
        <p:spPr>
          <a:xfrm>
            <a:off x="659352" y="2416508"/>
            <a:ext cx="259134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accent1"/>
                </a:solidFill>
                <a:latin typeface="Quattrocento Sans"/>
                <a:ea typeface="Quattrocento Sans"/>
                <a:cs typeface="Quattrocento Sans"/>
                <a:sym typeface="Quattrocento Sans"/>
              </a:rPr>
              <a:t>Tipos</a:t>
            </a:r>
            <a:r>
              <a:rPr lang="en-US" sz="1400" b="1" dirty="0">
                <a:solidFill>
                  <a:schemeClr val="accent1"/>
                </a:solidFill>
                <a:latin typeface="Quattrocento Sans"/>
                <a:ea typeface="Quattrocento Sans"/>
                <a:cs typeface="Quattrocento Sans"/>
                <a:sym typeface="Quattrocento Sans"/>
              </a:rPr>
              <a:t> de </a:t>
            </a:r>
            <a:r>
              <a:rPr lang="en-US" sz="1400" b="1" dirty="0" err="1">
                <a:solidFill>
                  <a:schemeClr val="accent1"/>
                </a:solidFill>
                <a:latin typeface="Quattrocento Sans"/>
                <a:ea typeface="Quattrocento Sans"/>
                <a:cs typeface="Quattrocento Sans"/>
                <a:sym typeface="Quattrocento Sans"/>
              </a:rPr>
              <a:t>Trámites</a:t>
            </a:r>
            <a:endParaRPr dirty="0"/>
          </a:p>
        </p:txBody>
      </p:sp>
      <p:sp>
        <p:nvSpPr>
          <p:cNvPr id="148" name="Google Shape;148;p5"/>
          <p:cNvSpPr/>
          <p:nvPr/>
        </p:nvSpPr>
        <p:spPr>
          <a:xfrm>
            <a:off x="338652" y="2580746"/>
            <a:ext cx="217715" cy="217715"/>
          </a:xfrm>
          <a:prstGeom prst="donut">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43232"/>
              </a:solidFill>
              <a:latin typeface="Calibri"/>
              <a:ea typeface="Calibri"/>
              <a:cs typeface="Calibri"/>
              <a:sym typeface="Calibri"/>
            </a:endParaRPr>
          </a:p>
        </p:txBody>
      </p:sp>
      <p:sp>
        <p:nvSpPr>
          <p:cNvPr id="149" name="Google Shape;149;p5"/>
          <p:cNvSpPr txBox="1"/>
          <p:nvPr/>
        </p:nvSpPr>
        <p:spPr>
          <a:xfrm>
            <a:off x="645870" y="4513536"/>
            <a:ext cx="4589228" cy="19968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dirty="0">
                <a:solidFill>
                  <a:srgbClr val="343232"/>
                </a:solidFill>
                <a:latin typeface="Quattrocento Sans"/>
                <a:ea typeface="Quattrocento Sans"/>
                <a:cs typeface="Quattrocento Sans"/>
                <a:sym typeface="Quattrocento Sans"/>
              </a:rPr>
              <a:t>El </a:t>
            </a:r>
            <a:r>
              <a:rPr lang="en-US" sz="1200" dirty="0" err="1">
                <a:solidFill>
                  <a:srgbClr val="343232"/>
                </a:solidFill>
                <a:latin typeface="Quattrocento Sans"/>
                <a:ea typeface="Quattrocento Sans"/>
                <a:cs typeface="Quattrocento Sans"/>
                <a:sym typeface="Quattrocento Sans"/>
              </a:rPr>
              <a:t>año</a:t>
            </a:r>
            <a:r>
              <a:rPr lang="en-US" sz="1200" dirty="0">
                <a:solidFill>
                  <a:srgbClr val="343232"/>
                </a:solidFill>
                <a:latin typeface="Quattrocento Sans"/>
                <a:ea typeface="Quattrocento Sans"/>
                <a:cs typeface="Quattrocento Sans"/>
                <a:sym typeface="Quattrocento Sans"/>
              </a:rPr>
              <a:t> 2021 se </a:t>
            </a:r>
            <a:r>
              <a:rPr lang="en-US" sz="1200" dirty="0" err="1">
                <a:solidFill>
                  <a:srgbClr val="343232"/>
                </a:solidFill>
                <a:latin typeface="Quattrocento Sans"/>
                <a:ea typeface="Quattrocento Sans"/>
                <a:cs typeface="Quattrocento Sans"/>
                <a:sym typeface="Quattrocento Sans"/>
              </a:rPr>
              <a:t>aprobaron</a:t>
            </a:r>
            <a:r>
              <a:rPr lang="en-US" sz="1200" dirty="0">
                <a:solidFill>
                  <a:srgbClr val="343232"/>
                </a:solidFill>
                <a:latin typeface="Quattrocento Sans"/>
                <a:ea typeface="Quattrocento Sans"/>
                <a:cs typeface="Quattrocento Sans"/>
                <a:sym typeface="Quattrocento Sans"/>
              </a:rPr>
              <a:t> 16% </a:t>
            </a:r>
            <a:r>
              <a:rPr lang="en-US" sz="1200" dirty="0" err="1">
                <a:solidFill>
                  <a:srgbClr val="343232"/>
                </a:solidFill>
                <a:latin typeface="Quattrocento Sans"/>
                <a:ea typeface="Quattrocento Sans"/>
                <a:cs typeface="Quattrocento Sans"/>
                <a:sym typeface="Quattrocento Sans"/>
              </a:rPr>
              <a:t>trámites</a:t>
            </a:r>
            <a:r>
              <a:rPr lang="en-US" sz="1200" dirty="0">
                <a:solidFill>
                  <a:srgbClr val="343232"/>
                </a:solidFill>
                <a:latin typeface="Quattrocento Sans"/>
                <a:ea typeface="Quattrocento Sans"/>
                <a:cs typeface="Quattrocento Sans"/>
                <a:sym typeface="Quattrocento Sans"/>
              </a:rPr>
              <a:t> del total,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2022 un 36%,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2023 un 37% y </a:t>
            </a:r>
            <a:r>
              <a:rPr lang="en-US" sz="1200" dirty="0" err="1">
                <a:solidFill>
                  <a:srgbClr val="343232"/>
                </a:solidFill>
                <a:latin typeface="Quattrocento Sans"/>
                <a:ea typeface="Quattrocento Sans"/>
                <a:cs typeface="Quattrocento Sans"/>
                <a:sym typeface="Quattrocento Sans"/>
              </a:rPr>
              <a:t>este</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año</a:t>
            </a:r>
            <a:r>
              <a:rPr lang="en-US" sz="1200" dirty="0">
                <a:solidFill>
                  <a:srgbClr val="343232"/>
                </a:solidFill>
                <a:latin typeface="Quattrocento Sans"/>
                <a:ea typeface="Quattrocento Sans"/>
                <a:cs typeface="Quattrocento Sans"/>
                <a:sym typeface="Quattrocento Sans"/>
              </a:rPr>
              <a:t> un 11%, </a:t>
            </a:r>
            <a:r>
              <a:rPr lang="en-US" sz="1200" dirty="0" err="1">
                <a:solidFill>
                  <a:srgbClr val="343232"/>
                </a:solidFill>
                <a:latin typeface="Quattrocento Sans"/>
                <a:ea typeface="Quattrocento Sans"/>
                <a:cs typeface="Quattrocento Sans"/>
                <a:sym typeface="Quattrocento Sans"/>
              </a:rPr>
              <a:t>donde</a:t>
            </a:r>
            <a:r>
              <a:rPr lang="en-US" sz="1200" dirty="0">
                <a:solidFill>
                  <a:srgbClr val="343232"/>
                </a:solidFill>
                <a:latin typeface="Quattrocento Sans"/>
                <a:ea typeface="Quattrocento Sans"/>
                <a:cs typeface="Quattrocento Sans"/>
                <a:sym typeface="Quattrocento Sans"/>
              </a:rPr>
              <a:t> de las 72 </a:t>
            </a:r>
            <a:r>
              <a:rPr lang="en-US" sz="1200" dirty="0" err="1">
                <a:solidFill>
                  <a:srgbClr val="343232"/>
                </a:solidFill>
                <a:latin typeface="Quattrocento Sans"/>
                <a:ea typeface="Quattrocento Sans"/>
                <a:cs typeface="Quattrocento Sans"/>
                <a:sym typeface="Quattrocento Sans"/>
              </a:rPr>
              <a:t>municipalidades</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analizadas</a:t>
            </a:r>
            <a:r>
              <a:rPr lang="en-US" sz="1200" dirty="0">
                <a:solidFill>
                  <a:srgbClr val="343232"/>
                </a:solidFill>
                <a:latin typeface="Quattrocento Sans"/>
                <a:ea typeface="Quattrocento Sans"/>
                <a:cs typeface="Quattrocento Sans"/>
                <a:sym typeface="Quattrocento Sans"/>
              </a:rPr>
              <a:t> 37 </a:t>
            </a:r>
            <a:r>
              <a:rPr lang="en-US" sz="1200" dirty="0" err="1">
                <a:solidFill>
                  <a:srgbClr val="343232"/>
                </a:solidFill>
                <a:latin typeface="Quattrocento Sans"/>
                <a:ea typeface="Quattrocento Sans"/>
                <a:cs typeface="Quattrocento Sans"/>
                <a:sym typeface="Quattrocento Sans"/>
              </a:rPr>
              <a:t>aprobó</a:t>
            </a:r>
            <a:r>
              <a:rPr lang="en-US" sz="1200" dirty="0">
                <a:solidFill>
                  <a:srgbClr val="343232"/>
                </a:solidFill>
                <a:latin typeface="Quattrocento Sans"/>
                <a:ea typeface="Quattrocento Sans"/>
                <a:cs typeface="Quattrocento Sans"/>
                <a:sym typeface="Quattrocento Sans"/>
              </a:rPr>
              <a:t> solicitudes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2021, 52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2022, 55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2023 y 45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2024. Si se </a:t>
            </a:r>
            <a:r>
              <a:rPr lang="en-US" sz="1200" dirty="0" err="1">
                <a:solidFill>
                  <a:srgbClr val="343232"/>
                </a:solidFill>
                <a:latin typeface="Quattrocento Sans"/>
                <a:ea typeface="Quattrocento Sans"/>
                <a:cs typeface="Quattrocento Sans"/>
                <a:sym typeface="Quattrocento Sans"/>
              </a:rPr>
              <a:t>disgrega</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por</a:t>
            </a:r>
            <a:r>
              <a:rPr lang="en-US" sz="1200" dirty="0">
                <a:solidFill>
                  <a:srgbClr val="343232"/>
                </a:solidFill>
                <a:latin typeface="Quattrocento Sans"/>
                <a:ea typeface="Quattrocento Sans"/>
                <a:cs typeface="Quattrocento Sans"/>
                <a:sym typeface="Quattrocento Sans"/>
              </a:rPr>
              <a:t> Zona, la </a:t>
            </a:r>
            <a:r>
              <a:rPr lang="en-US" sz="1200" dirty="0" err="1">
                <a:solidFill>
                  <a:srgbClr val="343232"/>
                </a:solidFill>
                <a:latin typeface="Quattrocento Sans"/>
                <a:ea typeface="Quattrocento Sans"/>
                <a:cs typeface="Quattrocento Sans"/>
                <a:sym typeface="Quattrocento Sans"/>
              </a:rPr>
              <a:t>cantidad</a:t>
            </a:r>
            <a:r>
              <a:rPr lang="en-US" sz="1200" dirty="0">
                <a:solidFill>
                  <a:srgbClr val="343232"/>
                </a:solidFill>
                <a:latin typeface="Quattrocento Sans"/>
                <a:ea typeface="Quattrocento Sans"/>
                <a:cs typeface="Quattrocento Sans"/>
                <a:sym typeface="Quattrocento Sans"/>
              </a:rPr>
              <a:t> también </a:t>
            </a:r>
            <a:r>
              <a:rPr lang="en-US" sz="1200" dirty="0" err="1">
                <a:solidFill>
                  <a:srgbClr val="343232"/>
                </a:solidFill>
                <a:latin typeface="Quattrocento Sans"/>
                <a:ea typeface="Quattrocento Sans"/>
                <a:cs typeface="Quattrocento Sans"/>
                <a:sym typeface="Quattrocento Sans"/>
              </a:rPr>
              <a:t>aumenta</a:t>
            </a:r>
            <a:r>
              <a:rPr lang="en-US" sz="1200" dirty="0">
                <a:solidFill>
                  <a:srgbClr val="343232"/>
                </a:solidFill>
                <a:latin typeface="Quattrocento Sans"/>
                <a:ea typeface="Quattrocento Sans"/>
                <a:cs typeface="Quattrocento Sans"/>
                <a:sym typeface="Quattrocento Sans"/>
              </a:rPr>
              <a:t> con </a:t>
            </a:r>
            <a:r>
              <a:rPr lang="en-US" sz="1200" dirty="0" err="1">
                <a:solidFill>
                  <a:srgbClr val="343232"/>
                </a:solidFill>
                <a:latin typeface="Quattrocento Sans"/>
                <a:ea typeface="Quattrocento Sans"/>
                <a:cs typeface="Quattrocento Sans"/>
                <a:sym typeface="Quattrocento Sans"/>
              </a:rPr>
              <a:t>los</a:t>
            </a:r>
            <a:r>
              <a:rPr lang="en-US" sz="1200" dirty="0">
                <a:solidFill>
                  <a:srgbClr val="343232"/>
                </a:solidFill>
                <a:latin typeface="Quattrocento Sans"/>
                <a:ea typeface="Quattrocento Sans"/>
                <a:cs typeface="Quattrocento Sans"/>
                <a:sym typeface="Quattrocento Sans"/>
              </a:rPr>
              <a:t> </a:t>
            </a:r>
            <a:r>
              <a:rPr lang="en-US" sz="1200" dirty="0" err="1">
                <a:solidFill>
                  <a:srgbClr val="343232"/>
                </a:solidFill>
                <a:latin typeface="Quattrocento Sans"/>
                <a:ea typeface="Quattrocento Sans"/>
                <a:cs typeface="Quattrocento Sans"/>
                <a:sym typeface="Quattrocento Sans"/>
              </a:rPr>
              <a:t>años</a:t>
            </a:r>
            <a:r>
              <a:rPr lang="en-US" sz="1200" dirty="0">
                <a:solidFill>
                  <a:srgbClr val="343232"/>
                </a:solidFill>
                <a:latin typeface="Quattrocento Sans"/>
                <a:ea typeface="Quattrocento Sans"/>
                <a:cs typeface="Quattrocento Sans"/>
                <a:sym typeface="Quattrocento Sans"/>
              </a:rPr>
              <a:t> hasta </a:t>
            </a:r>
            <a:r>
              <a:rPr lang="en-US" sz="1200" dirty="0" err="1">
                <a:solidFill>
                  <a:srgbClr val="343232"/>
                </a:solidFill>
                <a:latin typeface="Quattrocento Sans"/>
                <a:ea typeface="Quattrocento Sans"/>
                <a:cs typeface="Quattrocento Sans"/>
                <a:sym typeface="Quattrocento Sans"/>
              </a:rPr>
              <a:t>el</a:t>
            </a:r>
            <a:r>
              <a:rPr lang="en-US" sz="1200" dirty="0">
                <a:solidFill>
                  <a:srgbClr val="343232"/>
                </a:solidFill>
                <a:latin typeface="Quattrocento Sans"/>
                <a:ea typeface="Quattrocento Sans"/>
                <a:cs typeface="Quattrocento Sans"/>
                <a:sym typeface="Quattrocento Sans"/>
              </a:rPr>
              <a:t> 2024 que </a:t>
            </a:r>
            <a:r>
              <a:rPr lang="en-US" sz="1200" dirty="0" err="1">
                <a:solidFill>
                  <a:srgbClr val="343232"/>
                </a:solidFill>
                <a:latin typeface="Quattrocento Sans"/>
                <a:ea typeface="Quattrocento Sans"/>
                <a:cs typeface="Quattrocento Sans"/>
                <a:sym typeface="Quattrocento Sans"/>
              </a:rPr>
              <a:t>disminuye</a:t>
            </a:r>
            <a:r>
              <a:rPr lang="en-US" sz="1200" dirty="0">
                <a:solidFill>
                  <a:srgbClr val="343232"/>
                </a:solidFill>
                <a:latin typeface="Quattrocento Sans"/>
                <a:ea typeface="Quattrocento Sans"/>
                <a:cs typeface="Quattrocento Sans"/>
                <a:sym typeface="Quattrocento Sans"/>
              </a:rPr>
              <a:t>.</a:t>
            </a:r>
            <a:endParaRPr dirty="0"/>
          </a:p>
          <a:p>
            <a:pPr marL="0" marR="0" lvl="0" indent="0" algn="l" rtl="0">
              <a:lnSpc>
                <a:spcPct val="150000"/>
              </a:lnSpc>
              <a:spcBef>
                <a:spcPts val="0"/>
              </a:spcBef>
              <a:spcAft>
                <a:spcPts val="0"/>
              </a:spcAft>
              <a:buNone/>
            </a:pPr>
            <a:endParaRPr sz="1200" dirty="0">
              <a:solidFill>
                <a:srgbClr val="343232"/>
              </a:solidFill>
              <a:latin typeface="Quattrocento Sans"/>
              <a:ea typeface="Quattrocento Sans"/>
              <a:cs typeface="Quattrocento Sans"/>
              <a:sym typeface="Quattrocento Sans"/>
            </a:endParaRPr>
          </a:p>
        </p:txBody>
      </p:sp>
      <p:sp>
        <p:nvSpPr>
          <p:cNvPr id="150" name="Google Shape;150;p5"/>
          <p:cNvSpPr txBox="1"/>
          <p:nvPr/>
        </p:nvSpPr>
        <p:spPr>
          <a:xfrm>
            <a:off x="721664" y="4181149"/>
            <a:ext cx="201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accent1"/>
                </a:solidFill>
                <a:latin typeface="Quattrocento Sans"/>
                <a:ea typeface="Quattrocento Sans"/>
                <a:cs typeface="Quattrocento Sans"/>
                <a:sym typeface="Quattrocento Sans"/>
              </a:rPr>
              <a:t>Periodos</a:t>
            </a:r>
            <a:r>
              <a:rPr lang="en-US" sz="1400" b="1" dirty="0">
                <a:solidFill>
                  <a:schemeClr val="accent1"/>
                </a:solidFill>
                <a:latin typeface="Quattrocento Sans"/>
                <a:ea typeface="Quattrocento Sans"/>
                <a:cs typeface="Quattrocento Sans"/>
                <a:sym typeface="Quattrocento Sans"/>
              </a:rPr>
              <a:t> de </a:t>
            </a:r>
            <a:r>
              <a:rPr lang="en-US" sz="1400" b="1" dirty="0" err="1">
                <a:solidFill>
                  <a:schemeClr val="accent1"/>
                </a:solidFill>
                <a:latin typeface="Quattrocento Sans"/>
                <a:ea typeface="Quattrocento Sans"/>
                <a:cs typeface="Quattrocento Sans"/>
                <a:sym typeface="Quattrocento Sans"/>
              </a:rPr>
              <a:t>Uso</a:t>
            </a:r>
            <a:endParaRPr dirty="0"/>
          </a:p>
        </p:txBody>
      </p:sp>
      <p:sp>
        <p:nvSpPr>
          <p:cNvPr id="151" name="Google Shape;151;p5"/>
          <p:cNvSpPr/>
          <p:nvPr/>
        </p:nvSpPr>
        <p:spPr>
          <a:xfrm>
            <a:off x="382864" y="4335037"/>
            <a:ext cx="217715" cy="217715"/>
          </a:xfrm>
          <a:prstGeom prst="donut">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43232"/>
              </a:solidFill>
              <a:latin typeface="Calibri"/>
              <a:ea typeface="Calibri"/>
              <a:cs typeface="Calibri"/>
              <a:sym typeface="Calibri"/>
            </a:endParaRPr>
          </a:p>
        </p:txBody>
      </p:sp>
      <p:sp>
        <p:nvSpPr>
          <p:cNvPr id="152" name="Google Shape;152;p5"/>
          <p:cNvSpPr/>
          <p:nvPr/>
        </p:nvSpPr>
        <p:spPr>
          <a:xfrm>
            <a:off x="11406061" y="6095571"/>
            <a:ext cx="540000" cy="5400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dirty="0">
                <a:latin typeface="Calibri"/>
                <a:ea typeface="Calibri"/>
                <a:cs typeface="Calibri"/>
                <a:sym typeface="Calibri"/>
              </a:rPr>
              <a:t>4</a:t>
            </a:r>
            <a:endParaRPr sz="1500" dirty="0">
              <a:solidFill>
                <a:srgbClr val="000000"/>
              </a:solidFill>
              <a:latin typeface="Calibri"/>
              <a:ea typeface="Calibri"/>
              <a:cs typeface="Calibri"/>
              <a:sym typeface="Calibri"/>
            </a:endParaRPr>
          </a:p>
        </p:txBody>
      </p:sp>
      <p:graphicFrame>
        <p:nvGraphicFramePr>
          <p:cNvPr id="2" name="Gráfico 1">
            <a:extLst>
              <a:ext uri="{FF2B5EF4-FFF2-40B4-BE49-F238E27FC236}">
                <a16:creationId xmlns:a16="http://schemas.microsoft.com/office/drawing/2014/main" id="{28802E4E-F4DF-4243-B999-3158637EE58D}"/>
              </a:ext>
            </a:extLst>
          </p:cNvPr>
          <p:cNvGraphicFramePr>
            <a:graphicFrameLocks/>
          </p:cNvGraphicFramePr>
          <p:nvPr>
            <p:extLst>
              <p:ext uri="{D42A27DB-BD31-4B8C-83A1-F6EECF244321}">
                <p14:modId xmlns:p14="http://schemas.microsoft.com/office/powerpoint/2010/main" val="3488023307"/>
              </p:ext>
            </p:extLst>
          </p:nvPr>
        </p:nvGraphicFramePr>
        <p:xfrm>
          <a:off x="6630920" y="784185"/>
          <a:ext cx="4493671" cy="2758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AE12FF9C-6DD6-4D1F-AB60-F2B44CD8B56A}"/>
              </a:ext>
            </a:extLst>
          </p:cNvPr>
          <p:cNvGraphicFramePr>
            <a:graphicFrameLocks/>
          </p:cNvGraphicFramePr>
          <p:nvPr>
            <p:extLst>
              <p:ext uri="{D42A27DB-BD31-4B8C-83A1-F6EECF244321}">
                <p14:modId xmlns:p14="http://schemas.microsoft.com/office/powerpoint/2010/main" val="1589872781"/>
              </p:ext>
            </p:extLst>
          </p:nvPr>
        </p:nvGraphicFramePr>
        <p:xfrm>
          <a:off x="6736741" y="3542200"/>
          <a:ext cx="4387850" cy="283845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20">
            <a:extLst>
              <a:ext uri="{FF2B5EF4-FFF2-40B4-BE49-F238E27FC236}">
                <a16:creationId xmlns:a16="http://schemas.microsoft.com/office/drawing/2014/main" id="{AF78529A-7E74-19B6-B64A-5BE95DD6692D}"/>
              </a:ext>
            </a:extLst>
          </p:cNvPr>
          <p:cNvSpPr txBox="1"/>
          <p:nvPr/>
        </p:nvSpPr>
        <p:spPr>
          <a:xfrm>
            <a:off x="614578" y="769845"/>
            <a:ext cx="54814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3600" b="1" i="0" u="none" strike="noStrike" cap="none" dirty="0">
                <a:solidFill>
                  <a:srgbClr val="453D2B"/>
                </a:solidFill>
                <a:latin typeface="Montserrat Medium"/>
                <a:ea typeface="Montserrat Medium"/>
                <a:cs typeface="Montserrat Medium"/>
                <a:sym typeface="Montserrat Medium"/>
              </a:rPr>
              <a:t>Análisis Cuantitativo </a:t>
            </a:r>
            <a:r>
              <a:rPr lang="es-MX" sz="3600" b="1" kern="1200" dirty="0">
                <a:solidFill>
                  <a:srgbClr val="D48C93"/>
                </a:solidFill>
                <a:latin typeface="Montserrat Medium" panose="00000600000000000000" pitchFamily="50" charset="0"/>
                <a:ea typeface="+mn-ea"/>
                <a:cs typeface="Poppins SemiBold" panose="00000700000000000000" pitchFamily="50" charset="0"/>
                <a:sym typeface="Montserrat Medium"/>
              </a:rPr>
              <a:t>Uso de Dom en Línea</a:t>
            </a:r>
            <a:endParaRPr kumimoji="0" lang="id-ID" sz="3600" b="1" i="0" u="none" strike="noStrike" kern="1200" cap="none" spc="0" normalizeH="0" baseline="0" noProof="0" dirty="0">
              <a:ln>
                <a:noFill/>
              </a:ln>
              <a:solidFill>
                <a:srgbClr val="E9E5DC">
                  <a:lumMod val="25000"/>
                </a:srgbClr>
              </a:solidFill>
              <a:effectLst/>
              <a:uLnTx/>
              <a:uFillTx/>
              <a:latin typeface="Montserrat Medium" panose="00000600000000000000" pitchFamily="50" charset="0"/>
              <a:ea typeface="+mn-ea"/>
              <a:cs typeface="Poppins SemiBold" panose="00000700000000000000" pitchFamily="50"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p:nvPr/>
        </p:nvSpPr>
        <p:spPr>
          <a:xfrm>
            <a:off x="11485573" y="6148579"/>
            <a:ext cx="540000" cy="54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b="0" i="0" u="none" strike="noStrike" cap="none" dirty="0">
                <a:latin typeface="Calibri"/>
                <a:ea typeface="Calibri"/>
                <a:cs typeface="Calibri"/>
                <a:sym typeface="Calibri"/>
              </a:rPr>
              <a:t>5</a:t>
            </a:r>
            <a:endParaRPr sz="1500" b="0" i="0" u="none" strike="noStrike" cap="none" dirty="0">
              <a:solidFill>
                <a:srgbClr val="000000"/>
              </a:solidFill>
              <a:latin typeface="Calibri"/>
              <a:ea typeface="Calibri"/>
              <a:cs typeface="Calibri"/>
              <a:sym typeface="Calibri"/>
            </a:endParaRPr>
          </a:p>
        </p:txBody>
      </p:sp>
      <p:sp>
        <p:nvSpPr>
          <p:cNvPr id="163" name="Google Shape;163;p6"/>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4" name="Google Shape;164;p6"/>
          <p:cNvGrpSpPr/>
          <p:nvPr/>
        </p:nvGrpSpPr>
        <p:grpSpPr>
          <a:xfrm rot="-8509105">
            <a:off x="11341233" y="238153"/>
            <a:ext cx="729084" cy="576569"/>
            <a:chOff x="9507897" y="3508568"/>
            <a:chExt cx="1745332" cy="1380230"/>
          </a:xfrm>
        </p:grpSpPr>
        <p:sp>
          <p:nvSpPr>
            <p:cNvPr id="165" name="Google Shape;165;p6"/>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6"/>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6"/>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8" name="Google Shape;168;p6"/>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sp>
        <p:nvSpPr>
          <p:cNvPr id="174" name="Google Shape;174;p6"/>
          <p:cNvSpPr/>
          <p:nvPr/>
        </p:nvSpPr>
        <p:spPr>
          <a:xfrm>
            <a:off x="8627833" y="5450329"/>
            <a:ext cx="3289849" cy="2683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50" b="0" i="1">
                <a:solidFill>
                  <a:srgbClr val="222222"/>
                </a:solidFill>
                <a:latin typeface="Quattrocento Sans"/>
                <a:ea typeface="Quattrocento Sans"/>
                <a:cs typeface="Quattrocento Sans"/>
                <a:sym typeface="Quattrocento Sans"/>
              </a:rPr>
              <a:t>Fuente: Elaboración propia</a:t>
            </a:r>
            <a:endParaRPr sz="1050" i="1">
              <a:solidFill>
                <a:schemeClr val="dk1"/>
              </a:solidFill>
              <a:latin typeface="Quattrocento Sans"/>
              <a:ea typeface="Quattrocento Sans"/>
              <a:cs typeface="Quattrocento Sans"/>
              <a:sym typeface="Quattrocento Sans"/>
            </a:endParaRPr>
          </a:p>
        </p:txBody>
      </p:sp>
      <p:sp>
        <p:nvSpPr>
          <p:cNvPr id="2" name="TextBox 25">
            <a:extLst>
              <a:ext uri="{FF2B5EF4-FFF2-40B4-BE49-F238E27FC236}">
                <a16:creationId xmlns:a16="http://schemas.microsoft.com/office/drawing/2014/main" id="{F9F96CC4-5BE1-FEA0-B236-59B4A8790702}"/>
              </a:ext>
            </a:extLst>
          </p:cNvPr>
          <p:cNvSpPr txBox="1"/>
          <p:nvPr/>
        </p:nvSpPr>
        <p:spPr>
          <a:xfrm>
            <a:off x="1061894" y="281830"/>
            <a:ext cx="10068211" cy="646331"/>
          </a:xfrm>
          <a:prstGeom prst="rect">
            <a:avLst/>
          </a:prstGeom>
          <a:noFill/>
        </p:spPr>
        <p:txBody>
          <a:bodyPr wrap="square" rtlCol="0">
            <a:spAutoFit/>
          </a:bodyPr>
          <a:lstStyle/>
          <a:p>
            <a:pPr>
              <a:buClrTx/>
              <a:defRPr/>
            </a:pPr>
            <a:r>
              <a:rPr lang="es-MX" sz="3600" b="1" i="0" u="none" strike="noStrike" cap="none" dirty="0">
                <a:solidFill>
                  <a:srgbClr val="453D2B"/>
                </a:solidFill>
                <a:latin typeface="Montserrat Medium"/>
                <a:ea typeface="Montserrat Medium"/>
                <a:cs typeface="Montserrat Medium"/>
                <a:sym typeface="Montserrat Medium"/>
              </a:rPr>
              <a:t>Análisis Cuantitativo: </a:t>
            </a:r>
            <a:r>
              <a:rPr lang="es-MX" sz="3600" b="1" kern="1200" dirty="0">
                <a:solidFill>
                  <a:srgbClr val="D48C93"/>
                </a:solidFill>
                <a:latin typeface="Montserrat Medium" panose="00000600000000000000" pitchFamily="50" charset="0"/>
                <a:ea typeface="+mn-ea"/>
                <a:cs typeface="Poppins SemiBold" panose="00000700000000000000" pitchFamily="50" charset="0"/>
                <a:sym typeface="Montserrat Medium"/>
              </a:rPr>
              <a:t>Tasa de Digitalización</a:t>
            </a:r>
          </a:p>
        </p:txBody>
      </p:sp>
      <p:graphicFrame>
        <p:nvGraphicFramePr>
          <p:cNvPr id="3" name="Diagrama 2">
            <a:extLst>
              <a:ext uri="{FF2B5EF4-FFF2-40B4-BE49-F238E27FC236}">
                <a16:creationId xmlns:a16="http://schemas.microsoft.com/office/drawing/2014/main" id="{7CE2FC92-1B10-1496-EE53-E16DE725FC9C}"/>
              </a:ext>
            </a:extLst>
          </p:cNvPr>
          <p:cNvGraphicFramePr/>
          <p:nvPr>
            <p:extLst>
              <p:ext uri="{D42A27DB-BD31-4B8C-83A1-F6EECF244321}">
                <p14:modId xmlns:p14="http://schemas.microsoft.com/office/powerpoint/2010/main" val="3521286545"/>
              </p:ext>
            </p:extLst>
          </p:nvPr>
        </p:nvGraphicFramePr>
        <p:xfrm>
          <a:off x="999678" y="939621"/>
          <a:ext cx="10192642" cy="5445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en blanco y negro&#10;&#10;Descripción generada automáticamente con confianza baja">
            <a:extLst>
              <a:ext uri="{FF2B5EF4-FFF2-40B4-BE49-F238E27FC236}">
                <a16:creationId xmlns:a16="http://schemas.microsoft.com/office/drawing/2014/main" id="{383BC843-B4CA-4DD9-8072-5E9D2FF36214}"/>
              </a:ext>
            </a:extLst>
          </p:cNvPr>
          <p:cNvPicPr>
            <a:picLocks noChangeAspect="1"/>
          </p:cNvPicPr>
          <p:nvPr/>
        </p:nvPicPr>
        <p:blipFill>
          <a:blip r:embed="rId8">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301" y="1166486"/>
            <a:ext cx="2244994" cy="4991370"/>
          </a:xfrm>
          <a:prstGeom prst="rect">
            <a:avLst/>
          </a:prstGeom>
        </p:spPr>
      </p:pic>
      <p:sp>
        <p:nvSpPr>
          <p:cNvPr id="5" name="Rectángulo 4">
            <a:extLst>
              <a:ext uri="{FF2B5EF4-FFF2-40B4-BE49-F238E27FC236}">
                <a16:creationId xmlns:a16="http://schemas.microsoft.com/office/drawing/2014/main" id="{39C67F68-3F70-C790-2F0D-B7DF2E945B8C}"/>
              </a:ext>
            </a:extLst>
          </p:cNvPr>
          <p:cNvSpPr/>
          <p:nvPr/>
        </p:nvSpPr>
        <p:spPr>
          <a:xfrm>
            <a:off x="4398174" y="889247"/>
            <a:ext cx="6987678" cy="57993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image23.png">
            <a:extLst>
              <a:ext uri="{FF2B5EF4-FFF2-40B4-BE49-F238E27FC236}">
                <a16:creationId xmlns:a16="http://schemas.microsoft.com/office/drawing/2014/main" id="{C2EE9DB1-239A-03E1-EFE1-208E803BDA7B}"/>
              </a:ext>
            </a:extLst>
          </p:cNvPr>
          <p:cNvPicPr/>
          <p:nvPr/>
        </p:nvPicPr>
        <p:blipFill>
          <a:blip r:embed="rId9"/>
          <a:srcRect/>
          <a:stretch>
            <a:fillRect/>
          </a:stretch>
        </p:blipFill>
        <p:spPr>
          <a:xfrm>
            <a:off x="4476638" y="1444588"/>
            <a:ext cx="6830749" cy="4435166"/>
          </a:xfrm>
          <a:prstGeom prst="rect">
            <a:avLst/>
          </a:prstGeom>
          <a:ln/>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7AEF6B47-3612-A480-EE85-51AE8F1C687A}"/>
            </a:ext>
          </a:extLst>
        </p:cNvPr>
        <p:cNvGrpSpPr/>
        <p:nvPr/>
      </p:nvGrpSpPr>
      <p:grpSpPr>
        <a:xfrm>
          <a:off x="0" y="0"/>
          <a:ext cx="0" cy="0"/>
          <a:chOff x="0" y="0"/>
          <a:chExt cx="0" cy="0"/>
        </a:xfrm>
      </p:grpSpPr>
      <p:sp>
        <p:nvSpPr>
          <p:cNvPr id="162" name="Google Shape;162;p6">
            <a:extLst>
              <a:ext uri="{FF2B5EF4-FFF2-40B4-BE49-F238E27FC236}">
                <a16:creationId xmlns:a16="http://schemas.microsoft.com/office/drawing/2014/main" id="{4333169C-4812-201B-A573-40A4C1F802B3}"/>
              </a:ext>
            </a:extLst>
          </p:cNvPr>
          <p:cNvSpPr/>
          <p:nvPr/>
        </p:nvSpPr>
        <p:spPr>
          <a:xfrm>
            <a:off x="11485573" y="6148579"/>
            <a:ext cx="540000" cy="54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b="0" i="0" u="none" strike="noStrike" cap="none" dirty="0">
                <a:latin typeface="Calibri"/>
                <a:ea typeface="Calibri"/>
                <a:cs typeface="Calibri"/>
                <a:sym typeface="Calibri"/>
              </a:rPr>
              <a:t>5</a:t>
            </a:r>
            <a:endParaRPr sz="1500" b="0" i="0" u="none" strike="noStrike" cap="none" dirty="0">
              <a:solidFill>
                <a:srgbClr val="000000"/>
              </a:solidFill>
              <a:latin typeface="Calibri"/>
              <a:ea typeface="Calibri"/>
              <a:cs typeface="Calibri"/>
              <a:sym typeface="Calibri"/>
            </a:endParaRPr>
          </a:p>
        </p:txBody>
      </p:sp>
      <p:sp>
        <p:nvSpPr>
          <p:cNvPr id="163" name="Google Shape;163;p6">
            <a:extLst>
              <a:ext uri="{FF2B5EF4-FFF2-40B4-BE49-F238E27FC236}">
                <a16:creationId xmlns:a16="http://schemas.microsoft.com/office/drawing/2014/main" id="{BB52A347-28AB-FBD4-09E1-6187045AFC73}"/>
              </a:ext>
            </a:extLst>
          </p:cNvPr>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4" name="Google Shape;164;p6">
            <a:extLst>
              <a:ext uri="{FF2B5EF4-FFF2-40B4-BE49-F238E27FC236}">
                <a16:creationId xmlns:a16="http://schemas.microsoft.com/office/drawing/2014/main" id="{7475657A-9983-2690-E140-6F1576BDAC2F}"/>
              </a:ext>
            </a:extLst>
          </p:cNvPr>
          <p:cNvGrpSpPr/>
          <p:nvPr/>
        </p:nvGrpSpPr>
        <p:grpSpPr>
          <a:xfrm rot="-8509105">
            <a:off x="11341233" y="238153"/>
            <a:ext cx="729084" cy="576569"/>
            <a:chOff x="9507897" y="3508568"/>
            <a:chExt cx="1745332" cy="1380230"/>
          </a:xfrm>
        </p:grpSpPr>
        <p:sp>
          <p:nvSpPr>
            <p:cNvPr id="165" name="Google Shape;165;p6">
              <a:extLst>
                <a:ext uri="{FF2B5EF4-FFF2-40B4-BE49-F238E27FC236}">
                  <a16:creationId xmlns:a16="http://schemas.microsoft.com/office/drawing/2014/main" id="{8FA3CC87-2831-2E1D-763C-16CCCAA2F8E0}"/>
                </a:ext>
              </a:extLst>
            </p:cNvPr>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02B20895-C6A1-A988-95CF-CA9ADFDF041B}"/>
                </a:ext>
              </a:extLst>
            </p:cNvPr>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5D16424D-EE95-06F7-4341-D4C498413511}"/>
                </a:ext>
              </a:extLst>
            </p:cNvPr>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8" name="Google Shape;168;p6">
            <a:extLst>
              <a:ext uri="{FF2B5EF4-FFF2-40B4-BE49-F238E27FC236}">
                <a16:creationId xmlns:a16="http://schemas.microsoft.com/office/drawing/2014/main" id="{22ACE84C-6E78-1626-DDBF-04A15CA67265}"/>
              </a:ext>
            </a:extLst>
          </p:cNvPr>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sp>
        <p:nvSpPr>
          <p:cNvPr id="174" name="Google Shape;174;p6">
            <a:extLst>
              <a:ext uri="{FF2B5EF4-FFF2-40B4-BE49-F238E27FC236}">
                <a16:creationId xmlns:a16="http://schemas.microsoft.com/office/drawing/2014/main" id="{B5C57968-39BF-452E-07F8-BA96A1C5E6F3}"/>
              </a:ext>
            </a:extLst>
          </p:cNvPr>
          <p:cNvSpPr/>
          <p:nvPr/>
        </p:nvSpPr>
        <p:spPr>
          <a:xfrm>
            <a:off x="8627833" y="5450329"/>
            <a:ext cx="3289849" cy="2683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50" b="0" i="1">
                <a:solidFill>
                  <a:srgbClr val="222222"/>
                </a:solidFill>
                <a:latin typeface="Quattrocento Sans"/>
                <a:ea typeface="Quattrocento Sans"/>
                <a:cs typeface="Quattrocento Sans"/>
                <a:sym typeface="Quattrocento Sans"/>
              </a:rPr>
              <a:t>Fuente: Elaboración propia</a:t>
            </a:r>
            <a:endParaRPr sz="1050" i="1">
              <a:solidFill>
                <a:schemeClr val="dk1"/>
              </a:solidFill>
              <a:latin typeface="Quattrocento Sans"/>
              <a:ea typeface="Quattrocento Sans"/>
              <a:cs typeface="Quattrocento Sans"/>
              <a:sym typeface="Quattrocento Sans"/>
            </a:endParaRPr>
          </a:p>
        </p:txBody>
      </p:sp>
      <p:sp>
        <p:nvSpPr>
          <p:cNvPr id="2" name="TextBox 25">
            <a:extLst>
              <a:ext uri="{FF2B5EF4-FFF2-40B4-BE49-F238E27FC236}">
                <a16:creationId xmlns:a16="http://schemas.microsoft.com/office/drawing/2014/main" id="{A9917FE8-220E-1AF1-F49E-8152C3EDF910}"/>
              </a:ext>
            </a:extLst>
          </p:cNvPr>
          <p:cNvSpPr txBox="1"/>
          <p:nvPr/>
        </p:nvSpPr>
        <p:spPr>
          <a:xfrm>
            <a:off x="1061894" y="281830"/>
            <a:ext cx="10068211" cy="646331"/>
          </a:xfrm>
          <a:prstGeom prst="rect">
            <a:avLst/>
          </a:prstGeom>
          <a:noFill/>
        </p:spPr>
        <p:txBody>
          <a:bodyPr wrap="square" rtlCol="0">
            <a:spAutoFit/>
          </a:bodyPr>
          <a:lstStyle/>
          <a:p>
            <a:pPr>
              <a:buClrTx/>
              <a:defRPr/>
            </a:pPr>
            <a:r>
              <a:rPr lang="es-MX" sz="3600" b="1" i="0" u="none" strike="noStrike" cap="none" dirty="0">
                <a:solidFill>
                  <a:srgbClr val="453D2B"/>
                </a:solidFill>
                <a:latin typeface="Montserrat Medium"/>
                <a:ea typeface="Montserrat Medium"/>
                <a:cs typeface="Montserrat Medium"/>
                <a:sym typeface="Montserrat Medium"/>
              </a:rPr>
              <a:t>Análisis Cuantitativo: </a:t>
            </a:r>
            <a:r>
              <a:rPr lang="es-MX" sz="3600" b="1" kern="1200" dirty="0">
                <a:solidFill>
                  <a:srgbClr val="D48C93"/>
                </a:solidFill>
                <a:latin typeface="Montserrat Medium" panose="00000600000000000000" pitchFamily="50" charset="0"/>
                <a:ea typeface="+mn-ea"/>
                <a:cs typeface="Poppins SemiBold" panose="00000700000000000000" pitchFamily="50" charset="0"/>
                <a:sym typeface="Montserrat Medium"/>
              </a:rPr>
              <a:t>Tasa de Digitalización</a:t>
            </a:r>
          </a:p>
        </p:txBody>
      </p:sp>
      <p:pic>
        <p:nvPicPr>
          <p:cNvPr id="4" name="Imagen 3" descr="Imagen en blanco y negro&#10;&#10;Descripción generada automáticamente con confianza baja">
            <a:extLst>
              <a:ext uri="{FF2B5EF4-FFF2-40B4-BE49-F238E27FC236}">
                <a16:creationId xmlns:a16="http://schemas.microsoft.com/office/drawing/2014/main" id="{F8C02AFE-065A-591E-C3E2-6876D8164078}"/>
              </a:ext>
            </a:extLst>
          </p:cNvPr>
          <p:cNvPicPr>
            <a:picLocks noChangeAspect="1"/>
          </p:cNvPicPr>
          <p:nvPr/>
        </p:nvPicPr>
        <p:blipFill>
          <a:blip r:embed="rId3">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301" y="1166486"/>
            <a:ext cx="2244994" cy="4991370"/>
          </a:xfrm>
          <a:prstGeom prst="rect">
            <a:avLst/>
          </a:prstGeom>
        </p:spPr>
      </p:pic>
      <p:pic>
        <p:nvPicPr>
          <p:cNvPr id="9" name="image18.png">
            <a:extLst>
              <a:ext uri="{FF2B5EF4-FFF2-40B4-BE49-F238E27FC236}">
                <a16:creationId xmlns:a16="http://schemas.microsoft.com/office/drawing/2014/main" id="{96AF759F-0B73-4259-4326-B0A52B80B83E}"/>
              </a:ext>
            </a:extLst>
          </p:cNvPr>
          <p:cNvPicPr/>
          <p:nvPr/>
        </p:nvPicPr>
        <p:blipFill>
          <a:blip r:embed="rId4"/>
          <a:srcRect/>
          <a:stretch>
            <a:fillRect/>
          </a:stretch>
        </p:blipFill>
        <p:spPr>
          <a:xfrm>
            <a:off x="5558707" y="1985301"/>
            <a:ext cx="5481421" cy="3035121"/>
          </a:xfrm>
          <a:prstGeom prst="rect">
            <a:avLst/>
          </a:prstGeom>
          <a:ln/>
        </p:spPr>
      </p:pic>
      <p:pic>
        <p:nvPicPr>
          <p:cNvPr id="11" name="Imagen 10">
            <a:extLst>
              <a:ext uri="{FF2B5EF4-FFF2-40B4-BE49-F238E27FC236}">
                <a16:creationId xmlns:a16="http://schemas.microsoft.com/office/drawing/2014/main" id="{128F4DA7-3453-761E-0F0C-81F06E2AE2A7}"/>
              </a:ext>
            </a:extLst>
          </p:cNvPr>
          <p:cNvPicPr>
            <a:picLocks noChangeAspect="1"/>
          </p:cNvPicPr>
          <p:nvPr/>
        </p:nvPicPr>
        <p:blipFill>
          <a:blip r:embed="rId5"/>
          <a:stretch>
            <a:fillRect/>
          </a:stretch>
        </p:blipFill>
        <p:spPr>
          <a:xfrm>
            <a:off x="1769442" y="960552"/>
            <a:ext cx="3181794" cy="5363323"/>
          </a:xfrm>
          <a:prstGeom prst="rect">
            <a:avLst/>
          </a:prstGeom>
        </p:spPr>
      </p:pic>
    </p:spTree>
    <p:extLst>
      <p:ext uri="{BB962C8B-B14F-4D97-AF65-F5344CB8AC3E}">
        <p14:creationId xmlns:p14="http://schemas.microsoft.com/office/powerpoint/2010/main" val="379242051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2151BEF-1D42-AB56-5509-B5302A9CCD70}"/>
            </a:ext>
          </a:extLst>
        </p:cNvPr>
        <p:cNvGrpSpPr/>
        <p:nvPr/>
      </p:nvGrpSpPr>
      <p:grpSpPr>
        <a:xfrm>
          <a:off x="0" y="0"/>
          <a:ext cx="0" cy="0"/>
          <a:chOff x="0" y="0"/>
          <a:chExt cx="0" cy="0"/>
        </a:xfrm>
      </p:grpSpPr>
      <p:sp>
        <p:nvSpPr>
          <p:cNvPr id="162" name="Google Shape;162;p6">
            <a:extLst>
              <a:ext uri="{FF2B5EF4-FFF2-40B4-BE49-F238E27FC236}">
                <a16:creationId xmlns:a16="http://schemas.microsoft.com/office/drawing/2014/main" id="{A472F01F-81B0-D411-7F06-818E8B2B807F}"/>
              </a:ext>
            </a:extLst>
          </p:cNvPr>
          <p:cNvSpPr/>
          <p:nvPr/>
        </p:nvSpPr>
        <p:spPr>
          <a:xfrm>
            <a:off x="11485573" y="6148579"/>
            <a:ext cx="540000" cy="54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n-US" sz="1500" b="0" i="0" u="none" strike="noStrike" cap="none" dirty="0">
                <a:latin typeface="Calibri"/>
                <a:ea typeface="Calibri"/>
                <a:cs typeface="Calibri"/>
                <a:sym typeface="Calibri"/>
              </a:rPr>
              <a:t>5</a:t>
            </a:r>
            <a:endParaRPr sz="1500" b="0" i="0" u="none" strike="noStrike" cap="none" dirty="0">
              <a:solidFill>
                <a:srgbClr val="000000"/>
              </a:solidFill>
              <a:latin typeface="Calibri"/>
              <a:ea typeface="Calibri"/>
              <a:cs typeface="Calibri"/>
              <a:sym typeface="Calibri"/>
            </a:endParaRPr>
          </a:p>
        </p:txBody>
      </p:sp>
      <p:sp>
        <p:nvSpPr>
          <p:cNvPr id="163" name="Google Shape;163;p6">
            <a:extLst>
              <a:ext uri="{FF2B5EF4-FFF2-40B4-BE49-F238E27FC236}">
                <a16:creationId xmlns:a16="http://schemas.microsoft.com/office/drawing/2014/main" id="{1E61CE70-48FB-00CD-E1B6-4200233D1A77}"/>
              </a:ext>
            </a:extLst>
          </p:cNvPr>
          <p:cNvSpPr/>
          <p:nvPr/>
        </p:nvSpPr>
        <p:spPr>
          <a:xfrm>
            <a:off x="0" y="249439"/>
            <a:ext cx="1078523" cy="276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4" name="Google Shape;164;p6">
            <a:extLst>
              <a:ext uri="{FF2B5EF4-FFF2-40B4-BE49-F238E27FC236}">
                <a16:creationId xmlns:a16="http://schemas.microsoft.com/office/drawing/2014/main" id="{6344D7C4-7324-F875-E122-E573CF4FD9F3}"/>
              </a:ext>
            </a:extLst>
          </p:cNvPr>
          <p:cNvGrpSpPr/>
          <p:nvPr/>
        </p:nvGrpSpPr>
        <p:grpSpPr>
          <a:xfrm rot="-8509105">
            <a:off x="11341233" y="238153"/>
            <a:ext cx="729084" cy="576569"/>
            <a:chOff x="9507897" y="3508568"/>
            <a:chExt cx="1745332" cy="1380230"/>
          </a:xfrm>
        </p:grpSpPr>
        <p:sp>
          <p:nvSpPr>
            <p:cNvPr id="165" name="Google Shape;165;p6">
              <a:extLst>
                <a:ext uri="{FF2B5EF4-FFF2-40B4-BE49-F238E27FC236}">
                  <a16:creationId xmlns:a16="http://schemas.microsoft.com/office/drawing/2014/main" id="{226797A4-675A-50A8-AABC-1E3612908D31}"/>
                </a:ext>
              </a:extLst>
            </p:cNvPr>
            <p:cNvSpPr/>
            <p:nvPr/>
          </p:nvSpPr>
          <p:spPr>
            <a:xfrm rot="-1875696">
              <a:off x="10499275" y="3902749"/>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C75DC4C2-9E19-795D-A4AC-7246584CB26E}"/>
                </a:ext>
              </a:extLst>
            </p:cNvPr>
            <p:cNvSpPr/>
            <p:nvPr/>
          </p:nvSpPr>
          <p:spPr>
            <a:xfrm rot="-1875696">
              <a:off x="9987941" y="3627280"/>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0E4AA57D-9DBD-E53D-11D1-305F3B49DFAC}"/>
                </a:ext>
              </a:extLst>
            </p:cNvPr>
            <p:cNvSpPr/>
            <p:nvPr/>
          </p:nvSpPr>
          <p:spPr>
            <a:xfrm rot="-1875696">
              <a:off x="9626609" y="4134844"/>
              <a:ext cx="635242" cy="635242"/>
            </a:xfrm>
            <a:prstGeom prst="star4">
              <a:avLst>
                <a:gd name="adj" fmla="val 125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8" name="Google Shape;168;p6">
            <a:extLst>
              <a:ext uri="{FF2B5EF4-FFF2-40B4-BE49-F238E27FC236}">
                <a16:creationId xmlns:a16="http://schemas.microsoft.com/office/drawing/2014/main" id="{F13CF3CB-CF17-E3A3-31BD-94F6F8B920CB}"/>
              </a:ext>
            </a:extLst>
          </p:cNvPr>
          <p:cNvSpPr/>
          <p:nvPr/>
        </p:nvSpPr>
        <p:spPr>
          <a:xfrm rot="5400000">
            <a:off x="11000382" y="1590798"/>
            <a:ext cx="17078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Quattrocento Sans"/>
              <a:buNone/>
            </a:pPr>
            <a:r>
              <a:rPr lang="en-US" sz="1200" b="0" i="0" u="none" strike="noStrike" cap="none">
                <a:solidFill>
                  <a:srgbClr val="000000"/>
                </a:solidFill>
                <a:latin typeface="Quattrocento Sans"/>
                <a:ea typeface="Quattrocento Sans"/>
                <a:cs typeface="Quattrocento Sans"/>
                <a:sym typeface="Quattrocento Sans"/>
              </a:rPr>
              <a:t>www.in-data.cl</a:t>
            </a:r>
            <a:endParaRPr sz="1200" b="0" i="0" u="none" strike="noStrike" cap="none">
              <a:solidFill>
                <a:srgbClr val="000000"/>
              </a:solidFill>
              <a:latin typeface="Calibri"/>
              <a:ea typeface="Calibri"/>
              <a:cs typeface="Calibri"/>
              <a:sym typeface="Calibri"/>
            </a:endParaRPr>
          </a:p>
        </p:txBody>
      </p:sp>
      <p:sp>
        <p:nvSpPr>
          <p:cNvPr id="174" name="Google Shape;174;p6">
            <a:extLst>
              <a:ext uri="{FF2B5EF4-FFF2-40B4-BE49-F238E27FC236}">
                <a16:creationId xmlns:a16="http://schemas.microsoft.com/office/drawing/2014/main" id="{8707A385-3C8C-E007-CCFC-BEB7FE99C5F1}"/>
              </a:ext>
            </a:extLst>
          </p:cNvPr>
          <p:cNvSpPr/>
          <p:nvPr/>
        </p:nvSpPr>
        <p:spPr>
          <a:xfrm>
            <a:off x="8627833" y="5450329"/>
            <a:ext cx="3289849" cy="2683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50" b="0" i="1">
                <a:solidFill>
                  <a:srgbClr val="222222"/>
                </a:solidFill>
                <a:latin typeface="Quattrocento Sans"/>
                <a:ea typeface="Quattrocento Sans"/>
                <a:cs typeface="Quattrocento Sans"/>
                <a:sym typeface="Quattrocento Sans"/>
              </a:rPr>
              <a:t>Fuente: Elaboración propia</a:t>
            </a:r>
            <a:endParaRPr sz="1050" i="1">
              <a:solidFill>
                <a:schemeClr val="dk1"/>
              </a:solidFill>
              <a:latin typeface="Quattrocento Sans"/>
              <a:ea typeface="Quattrocento Sans"/>
              <a:cs typeface="Quattrocento Sans"/>
              <a:sym typeface="Quattrocento Sans"/>
            </a:endParaRPr>
          </a:p>
        </p:txBody>
      </p:sp>
      <p:sp>
        <p:nvSpPr>
          <p:cNvPr id="2" name="TextBox 25">
            <a:extLst>
              <a:ext uri="{FF2B5EF4-FFF2-40B4-BE49-F238E27FC236}">
                <a16:creationId xmlns:a16="http://schemas.microsoft.com/office/drawing/2014/main" id="{80FA3B97-B781-AA36-2738-3A1A34DDE054}"/>
              </a:ext>
            </a:extLst>
          </p:cNvPr>
          <p:cNvSpPr txBox="1"/>
          <p:nvPr/>
        </p:nvSpPr>
        <p:spPr>
          <a:xfrm>
            <a:off x="1061894" y="281830"/>
            <a:ext cx="10068211" cy="646331"/>
          </a:xfrm>
          <a:prstGeom prst="rect">
            <a:avLst/>
          </a:prstGeom>
          <a:noFill/>
        </p:spPr>
        <p:txBody>
          <a:bodyPr wrap="square" rtlCol="0">
            <a:spAutoFit/>
          </a:bodyPr>
          <a:lstStyle/>
          <a:p>
            <a:pPr>
              <a:buClrTx/>
              <a:defRPr/>
            </a:pPr>
            <a:r>
              <a:rPr lang="es-MX" sz="3600" b="1" i="0" u="none" strike="noStrike" cap="none" dirty="0">
                <a:solidFill>
                  <a:srgbClr val="453D2B"/>
                </a:solidFill>
                <a:latin typeface="Montserrat Medium"/>
                <a:ea typeface="Montserrat Medium"/>
                <a:cs typeface="Montserrat Medium"/>
                <a:sym typeface="Montserrat Medium"/>
              </a:rPr>
              <a:t>Análisis Cuantitativo: </a:t>
            </a:r>
            <a:r>
              <a:rPr lang="es-MX" sz="3600" b="1" kern="1200" dirty="0">
                <a:solidFill>
                  <a:srgbClr val="D48C93"/>
                </a:solidFill>
                <a:latin typeface="Montserrat Medium" panose="00000600000000000000" pitchFamily="50" charset="0"/>
                <a:ea typeface="+mn-ea"/>
                <a:cs typeface="Poppins SemiBold" panose="00000700000000000000" pitchFamily="50" charset="0"/>
                <a:sym typeface="Montserrat Medium"/>
              </a:rPr>
              <a:t>Tasa de Digitalización</a:t>
            </a:r>
          </a:p>
        </p:txBody>
      </p:sp>
      <p:pic>
        <p:nvPicPr>
          <p:cNvPr id="4" name="Imagen 3" descr="Imagen en blanco y negro&#10;&#10;Descripción generada automáticamente con confianza baja">
            <a:extLst>
              <a:ext uri="{FF2B5EF4-FFF2-40B4-BE49-F238E27FC236}">
                <a16:creationId xmlns:a16="http://schemas.microsoft.com/office/drawing/2014/main" id="{5913AB43-1648-BBC1-EFA1-BA83EC7AA71F}"/>
              </a:ext>
            </a:extLst>
          </p:cNvPr>
          <p:cNvPicPr>
            <a:picLocks noChangeAspect="1"/>
          </p:cNvPicPr>
          <p:nvPr/>
        </p:nvPicPr>
        <p:blipFill>
          <a:blip r:embed="rId3">
            <a:clrChange>
              <a:clrFrom>
                <a:srgbClr val="000000">
                  <a:alpha val="0"/>
                </a:srgbClr>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6301" y="1166486"/>
            <a:ext cx="2244994" cy="4991370"/>
          </a:xfrm>
          <a:prstGeom prst="rect">
            <a:avLst/>
          </a:prstGeom>
        </p:spPr>
      </p:pic>
      <p:pic>
        <p:nvPicPr>
          <p:cNvPr id="5" name="Imagen 4">
            <a:extLst>
              <a:ext uri="{FF2B5EF4-FFF2-40B4-BE49-F238E27FC236}">
                <a16:creationId xmlns:a16="http://schemas.microsoft.com/office/drawing/2014/main" id="{26696C6E-8450-FD11-2BBA-100C0A5B828F}"/>
              </a:ext>
            </a:extLst>
          </p:cNvPr>
          <p:cNvPicPr>
            <a:picLocks noChangeAspect="1"/>
          </p:cNvPicPr>
          <p:nvPr/>
        </p:nvPicPr>
        <p:blipFill>
          <a:blip r:embed="rId4"/>
          <a:stretch>
            <a:fillRect/>
          </a:stretch>
        </p:blipFill>
        <p:spPr>
          <a:xfrm>
            <a:off x="1554302" y="998098"/>
            <a:ext cx="3248478" cy="5420481"/>
          </a:xfrm>
          <a:prstGeom prst="rect">
            <a:avLst/>
          </a:prstGeom>
        </p:spPr>
      </p:pic>
      <p:pic>
        <p:nvPicPr>
          <p:cNvPr id="6" name="image16.png">
            <a:extLst>
              <a:ext uri="{FF2B5EF4-FFF2-40B4-BE49-F238E27FC236}">
                <a16:creationId xmlns:a16="http://schemas.microsoft.com/office/drawing/2014/main" id="{CA4DDD7D-1258-B3D1-0FCB-6FC7FBF47EE9}"/>
              </a:ext>
            </a:extLst>
          </p:cNvPr>
          <p:cNvPicPr/>
          <p:nvPr/>
        </p:nvPicPr>
        <p:blipFill>
          <a:blip r:embed="rId5"/>
          <a:srcRect/>
          <a:stretch>
            <a:fillRect/>
          </a:stretch>
        </p:blipFill>
        <p:spPr>
          <a:xfrm>
            <a:off x="5388477" y="1824309"/>
            <a:ext cx="5482800" cy="3034800"/>
          </a:xfrm>
          <a:prstGeom prst="rect">
            <a:avLst/>
          </a:prstGeom>
          <a:ln/>
        </p:spPr>
      </p:pic>
    </p:spTree>
    <p:extLst>
      <p:ext uri="{BB962C8B-B14F-4D97-AF65-F5344CB8AC3E}">
        <p14:creationId xmlns:p14="http://schemas.microsoft.com/office/powerpoint/2010/main" val="3075809447"/>
      </p:ext>
    </p:extLst>
  </p:cSld>
  <p:clrMapOvr>
    <a:masterClrMapping/>
  </p:clrMapOvr>
  <p:transition spd="slow">
    <p:wipe/>
  </p:transition>
</p:sld>
</file>

<file path=ppt/theme/theme1.xml><?xml version="1.0" encoding="utf-8"?>
<a:theme xmlns:a="http://schemas.openxmlformats.org/drawingml/2006/main" name="Office Theme">
  <a:themeElements>
    <a:clrScheme name="IN DATA">
      <a:dk1>
        <a:srgbClr val="000000"/>
      </a:dk1>
      <a:lt1>
        <a:srgbClr val="FFFFFF"/>
      </a:lt1>
      <a:dk2>
        <a:srgbClr val="696464"/>
      </a:dk2>
      <a:lt2>
        <a:srgbClr val="E9E5DC"/>
      </a:lt2>
      <a:accent1>
        <a:srgbClr val="B22231"/>
      </a:accent1>
      <a:accent2>
        <a:srgbClr val="C12534"/>
      </a:accent2>
      <a:accent3>
        <a:srgbClr val="D48C93"/>
      </a:accent3>
      <a:accent4>
        <a:srgbClr val="E9C5C8"/>
      </a:accent4>
      <a:accent5>
        <a:srgbClr val="7F7F7F"/>
      </a:accent5>
      <a:accent6>
        <a:srgbClr val="717171"/>
      </a:accent6>
      <a:hlink>
        <a:srgbClr val="C12534"/>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3408</Words>
  <Application>Microsoft Office PowerPoint</Application>
  <PresentationFormat>Panorámica</PresentationFormat>
  <Paragraphs>284</Paragraphs>
  <Slides>23</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Montserrat Medium</vt:lpstr>
      <vt:lpstr>Calibri</vt:lpstr>
      <vt:lpstr>Segoe UI</vt:lpstr>
      <vt:lpstr>Arial</vt:lpstr>
      <vt:lpstr>Quattrocento Sans</vt:lpstr>
      <vt:lpstr>Montserrat Black</vt:lpstr>
      <vt:lpstr>Noto Sans Symbols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In- Data SPA</dc:creator>
  <cp:lastModifiedBy>Oprah Jane</cp:lastModifiedBy>
  <cp:revision>7</cp:revision>
  <dcterms:created xsi:type="dcterms:W3CDTF">2019-07-27T08:21:51Z</dcterms:created>
  <dcterms:modified xsi:type="dcterms:W3CDTF">2024-12-13T11:16:53Z</dcterms:modified>
</cp:coreProperties>
</file>