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258" r:id="rId2"/>
    <p:sldId id="271" r:id="rId3"/>
    <p:sldId id="281" r:id="rId4"/>
    <p:sldId id="469" r:id="rId5"/>
    <p:sldId id="470" r:id="rId6"/>
    <p:sldId id="455" r:id="rId7"/>
    <p:sldId id="431" r:id="rId8"/>
    <p:sldId id="461" r:id="rId9"/>
    <p:sldId id="297" r:id="rId10"/>
    <p:sldId id="460" r:id="rId11"/>
    <p:sldId id="467" r:id="rId12"/>
    <p:sldId id="458" r:id="rId13"/>
    <p:sldId id="468" r:id="rId14"/>
    <p:sldId id="459" r:id="rId15"/>
    <p:sldId id="462" r:id="rId16"/>
    <p:sldId id="463" r:id="rId17"/>
    <p:sldId id="464" r:id="rId18"/>
    <p:sldId id="465" r:id="rId19"/>
    <p:sldId id="466" r:id="rId20"/>
    <p:sldId id="313" r:id="rId21"/>
  </p:sldIdLst>
  <p:sldSz cx="9144000" cy="5143500" type="screen16x9"/>
  <p:notesSz cx="7315200" cy="9601200"/>
  <p:embeddedFontLst>
    <p:embeddedFont>
      <p:font typeface="MS PGothic" pitchFamily="34" charset="-128"/>
      <p:regular r:id="rId23"/>
    </p:embeddedFont>
    <p:embeddedFont>
      <p:font typeface="Yu Gothic UI" pitchFamily="34" charset="-128"/>
      <p:regular r:id="rId24"/>
      <p:bold r:id="rId25"/>
    </p:embeddedFont>
    <p:embeddedFont>
      <p:font typeface="Arial Black" pitchFamily="34" charset="0"/>
      <p:bold r:id="rId26"/>
    </p:embeddedFont>
    <p:embeddedFont>
      <p:font typeface="Agency FB" charset="0"/>
      <p:regular r:id="rId27"/>
      <p:bold r:id="rId28"/>
    </p:embeddedFont>
    <p:embeddedFont>
      <p:font typeface="Calibri" pitchFamily="34" charset="0"/>
      <p:regular r:id="rId29"/>
      <p:bold r:id="rId30"/>
      <p:italic r:id="rId31"/>
      <p:boldItalic r:id="rId32"/>
    </p:embeddedFont>
  </p:embeddedFontLst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lejandra" initials="A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8B1F"/>
    <a:srgbClr val="EDEDED"/>
    <a:srgbClr val="FFFFFF"/>
    <a:srgbClr val="0000FF"/>
    <a:srgbClr val="1989B8"/>
    <a:srgbClr val="FDB936"/>
    <a:srgbClr val="9ACA3C"/>
    <a:srgbClr val="009FE3"/>
    <a:srgbClr val="47D4D1"/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62" autoAdjust="0"/>
    <p:restoredTop sz="99290" autoAdjust="0"/>
  </p:normalViewPr>
  <p:slideViewPr>
    <p:cSldViewPr>
      <p:cViewPr varScale="1">
        <p:scale>
          <a:sx n="90" d="100"/>
          <a:sy n="90" d="100"/>
        </p:scale>
        <p:origin x="-666" y="-102"/>
      </p:cViewPr>
      <p:guideLst>
        <p:guide orient="horz" pos="2754"/>
        <p:guide orient="horz" pos="395"/>
        <p:guide orient="horz" pos="123"/>
        <p:guide pos="98"/>
        <p:guide pos="5647"/>
        <p:guide pos="3061"/>
        <p:guide pos="20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1#1">
  <dgm:title val=""/>
  <dgm:desc val=""/>
  <dgm:catLst>
    <dgm:cat type="accent4" pri="11100"/>
  </dgm:catLst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9CA319-4746-4AB3-9B94-8DC71FE4791F}" type="doc">
      <dgm:prSet loTypeId="urn:microsoft.com/office/officeart/2009/3/layout/PieProcess#1" loCatId="list" qsTypeId="urn:microsoft.com/office/officeart/2005/8/quickstyle/simple1#1" qsCatId="simple" csTypeId="urn:microsoft.com/office/officeart/2005/8/colors/accent4_1#1" csCatId="accent4" phldr="1"/>
      <dgm:spPr/>
      <dgm:t>
        <a:bodyPr/>
        <a:lstStyle/>
        <a:p>
          <a:endParaRPr lang="es-CL"/>
        </a:p>
      </dgm:t>
    </dgm:pt>
    <dgm:pt modelId="{C4FB4D34-D67D-4366-8412-2889C85A8A2B}">
      <dgm:prSet custT="1"/>
      <dgm:spPr/>
      <dgm:t>
        <a:bodyPr/>
        <a:lstStyle/>
        <a:p>
          <a:r>
            <a:rPr lang="es-CL" sz="1600" b="1" dirty="0">
              <a:solidFill>
                <a:schemeClr val="bg1"/>
              </a:solidFill>
              <a:latin typeface="Myriad Pro Cond" panose="020B0506030403020204" pitchFamily="34" charset="0"/>
            </a:rPr>
            <a:t>.</a:t>
          </a:r>
        </a:p>
      </dgm:t>
    </dgm:pt>
    <dgm:pt modelId="{EFB5A15A-F2E4-4C8D-AC31-D04AB21A0F34}" type="parTrans" cxnId="{EC39CF24-3E50-4304-A3B4-57D36195A46B}">
      <dgm:prSet/>
      <dgm:spPr/>
      <dgm:t>
        <a:bodyPr/>
        <a:lstStyle/>
        <a:p>
          <a:endParaRPr lang="es-CL" sz="1200">
            <a:solidFill>
              <a:schemeClr val="tx2"/>
            </a:solidFill>
            <a:latin typeface="Myriad Pro Cond" panose="020B0506030403020204" pitchFamily="34" charset="0"/>
          </a:endParaRPr>
        </a:p>
      </dgm:t>
    </dgm:pt>
    <dgm:pt modelId="{21FD7E2F-1AD2-409B-AEB7-00CC54C0A7D3}" type="sibTrans" cxnId="{EC39CF24-3E50-4304-A3B4-57D36195A46B}">
      <dgm:prSet/>
      <dgm:spPr/>
      <dgm:t>
        <a:bodyPr/>
        <a:lstStyle/>
        <a:p>
          <a:endParaRPr lang="es-CL" sz="1200">
            <a:solidFill>
              <a:schemeClr val="tx2"/>
            </a:solidFill>
            <a:latin typeface="Myriad Pro Cond" panose="020B0506030403020204" pitchFamily="34" charset="0"/>
          </a:endParaRPr>
        </a:p>
      </dgm:t>
    </dgm:pt>
    <dgm:pt modelId="{D3066834-AF14-45B1-B954-66FA3D299565}">
      <dgm:prSet custT="1"/>
      <dgm:spPr/>
      <dgm:t>
        <a:bodyPr/>
        <a:lstStyle/>
        <a:p>
          <a:r>
            <a:rPr lang="es-CL" sz="1600" b="1" dirty="0">
              <a:solidFill>
                <a:schemeClr val="bg1"/>
              </a:solidFill>
              <a:latin typeface="Myriad Pro Cond" panose="020B0506030403020204" pitchFamily="34" charset="0"/>
            </a:rPr>
            <a:t>.</a:t>
          </a:r>
        </a:p>
      </dgm:t>
    </dgm:pt>
    <dgm:pt modelId="{3596A370-70C3-4F28-BD63-A2EEA89EFAF2}" type="parTrans" cxnId="{ECF5ED0D-2002-4F48-8679-7F32E33D57A7}">
      <dgm:prSet/>
      <dgm:spPr/>
      <dgm:t>
        <a:bodyPr/>
        <a:lstStyle/>
        <a:p>
          <a:endParaRPr lang="es-CL" sz="1200">
            <a:solidFill>
              <a:schemeClr val="tx2"/>
            </a:solidFill>
            <a:latin typeface="Myriad Pro Cond" panose="020B0506030403020204" pitchFamily="34" charset="0"/>
          </a:endParaRPr>
        </a:p>
      </dgm:t>
    </dgm:pt>
    <dgm:pt modelId="{1DF5DBDE-74FE-4FC2-8913-C66EF9D31889}" type="sibTrans" cxnId="{ECF5ED0D-2002-4F48-8679-7F32E33D57A7}">
      <dgm:prSet/>
      <dgm:spPr/>
      <dgm:t>
        <a:bodyPr/>
        <a:lstStyle/>
        <a:p>
          <a:endParaRPr lang="es-CL" sz="1200">
            <a:solidFill>
              <a:schemeClr val="tx2"/>
            </a:solidFill>
            <a:latin typeface="Myriad Pro Cond" panose="020B0506030403020204" pitchFamily="34" charset="0"/>
          </a:endParaRPr>
        </a:p>
      </dgm:t>
    </dgm:pt>
    <dgm:pt modelId="{73187AAB-798F-4824-921E-B3C911CDF17A}">
      <dgm:prSet phldrT="[Texto]" custT="1"/>
      <dgm:spPr/>
      <dgm:t>
        <a:bodyPr/>
        <a:lstStyle/>
        <a:p>
          <a:r>
            <a:rPr lang="es-CL" sz="1600" b="1" dirty="0">
              <a:solidFill>
                <a:schemeClr val="bg1"/>
              </a:solidFill>
              <a:latin typeface="Myriad Pro Cond" panose="020B0506030403020204" pitchFamily="34" charset="0"/>
            </a:rPr>
            <a:t>.</a:t>
          </a:r>
        </a:p>
      </dgm:t>
    </dgm:pt>
    <dgm:pt modelId="{8EB757BD-64E2-4EDF-B65B-CC0578526F3A}" type="sibTrans" cxnId="{BD711C0E-18B3-4575-946F-6369DF758A34}">
      <dgm:prSet/>
      <dgm:spPr/>
      <dgm:t>
        <a:bodyPr/>
        <a:lstStyle/>
        <a:p>
          <a:endParaRPr lang="es-CL" sz="1200">
            <a:solidFill>
              <a:schemeClr val="tx2"/>
            </a:solidFill>
            <a:latin typeface="Myriad Pro Cond" panose="020B0506030403020204" pitchFamily="34" charset="0"/>
          </a:endParaRPr>
        </a:p>
      </dgm:t>
    </dgm:pt>
    <dgm:pt modelId="{DC9DBA1D-910E-42B2-B0BF-E70AF43D0170}" type="parTrans" cxnId="{BD711C0E-18B3-4575-946F-6369DF758A34}">
      <dgm:prSet/>
      <dgm:spPr/>
      <dgm:t>
        <a:bodyPr/>
        <a:lstStyle/>
        <a:p>
          <a:endParaRPr lang="es-CL" sz="1200">
            <a:solidFill>
              <a:schemeClr val="tx2"/>
            </a:solidFill>
            <a:latin typeface="Myriad Pro Cond" panose="020B0506030403020204" pitchFamily="34" charset="0"/>
          </a:endParaRPr>
        </a:p>
      </dgm:t>
    </dgm:pt>
    <dgm:pt modelId="{9F48BD1E-39E5-4D0F-B3DB-645EA1FB4C4A}" type="pres">
      <dgm:prSet presAssocID="{7A9CA319-4746-4AB3-9B94-8DC71FE4791F}" presName="Name0" presStyleCnt="0">
        <dgm:presLayoutVars>
          <dgm:chMax val="7"/>
          <dgm:chPref val="7"/>
          <dgm:dir/>
          <dgm:animOne val="branch"/>
          <dgm:animLvl val="lvl"/>
        </dgm:presLayoutVars>
      </dgm:prSet>
      <dgm:spPr/>
      <dgm:t>
        <a:bodyPr/>
        <a:lstStyle/>
        <a:p>
          <a:endParaRPr lang="es-CL"/>
        </a:p>
      </dgm:t>
    </dgm:pt>
    <dgm:pt modelId="{C80F50D4-A1E0-4C8F-AD99-0C91490DA5FE}" type="pres">
      <dgm:prSet presAssocID="{73187AAB-798F-4824-921E-B3C911CDF17A}" presName="ParentComposite" presStyleCnt="0"/>
      <dgm:spPr/>
    </dgm:pt>
    <dgm:pt modelId="{F400FB14-1235-4F78-B998-7499A2917FA1}" type="pres">
      <dgm:prSet presAssocID="{73187AAB-798F-4824-921E-B3C911CDF17A}" presName="Chord" presStyleLbl="bgShp" presStyleIdx="0" presStyleCnt="3" custLinFactX="-252629" custLinFactNeighborX="-300000" custLinFactNeighborY="-17647"/>
      <dgm:spPr/>
    </dgm:pt>
    <dgm:pt modelId="{CA233523-68E4-4984-9C9F-F9815CF816CD}" type="pres">
      <dgm:prSet presAssocID="{73187AAB-798F-4824-921E-B3C911CDF17A}" presName="Pie" presStyleLbl="alignNode1" presStyleIdx="0" presStyleCnt="3" custLinFactX="-300000" custLinFactNeighborX="-393801" custLinFactNeighborY="-14539"/>
      <dgm:spPr/>
    </dgm:pt>
    <dgm:pt modelId="{4DBB7C26-EF99-48FF-9CF9-BFCF605CAAA1}" type="pres">
      <dgm:prSet presAssocID="{73187AAB-798F-4824-921E-B3C911CDF17A}" presName="Parent" presStyleLbl="revTx" presStyleIdx="0" presStyleCnt="3" custLinFactNeighborX="17903" custLinFactNeighborY="-86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763EAA67-B419-478E-BDA8-A0D03FD710DB}" type="pres">
      <dgm:prSet presAssocID="{D3066834-AF14-45B1-B954-66FA3D299565}" presName="ParentComposite" presStyleCnt="0"/>
      <dgm:spPr/>
    </dgm:pt>
    <dgm:pt modelId="{03881DF3-C941-4B54-972C-FBA356599A3C}" type="pres">
      <dgm:prSet presAssocID="{D3066834-AF14-45B1-B954-66FA3D299565}" presName="Chord" presStyleLbl="bgShp" presStyleIdx="1" presStyleCnt="3" custLinFactX="-99688" custLinFactNeighborX="-100000" custLinFactNeighborY="-11765"/>
      <dgm:spPr/>
    </dgm:pt>
    <dgm:pt modelId="{F858F062-B7E0-48E5-8066-9E6DD4E85865}" type="pres">
      <dgm:prSet presAssocID="{D3066834-AF14-45B1-B954-66FA3D299565}" presName="Pie" presStyleLbl="alignNode1" presStyleIdx="1" presStyleCnt="3" custLinFactX="-100000" custLinFactNeighborX="-146998" custLinFactNeighborY="-18514"/>
      <dgm:spPr/>
    </dgm:pt>
    <dgm:pt modelId="{933394C9-8D43-438C-B709-B2AAA304DEAE}" type="pres">
      <dgm:prSet presAssocID="{D3066834-AF14-45B1-B954-66FA3D299565}" presName="Parent" presStyleLbl="revTx" presStyleIdx="1" presStyleCnt="3" custLinFactNeighborY="-86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D5EC997A-6CBF-4B83-9E6D-4715BC1FC358}" type="pres">
      <dgm:prSet presAssocID="{C4FB4D34-D67D-4366-8412-2889C85A8A2B}" presName="ParentComposite" presStyleCnt="0"/>
      <dgm:spPr/>
    </dgm:pt>
    <dgm:pt modelId="{35CE55B8-E162-4235-B974-05228D3FDAE0}" type="pres">
      <dgm:prSet presAssocID="{C4FB4D34-D67D-4366-8412-2889C85A8A2B}" presName="Chord" presStyleLbl="bgShp" presStyleIdx="2" presStyleCnt="3" custLinFactX="100000" custLinFactNeighborX="135606" custLinFactNeighborY="-13152"/>
      <dgm:spPr/>
    </dgm:pt>
    <dgm:pt modelId="{DAB2C0F6-8185-4F89-8909-47A7A2DA5CDE}" type="pres">
      <dgm:prSet presAssocID="{C4FB4D34-D67D-4366-8412-2889C85A8A2B}" presName="Pie" presStyleLbl="alignNode1" presStyleIdx="2" presStyleCnt="3" custLinFactX="100000" custLinFactNeighborX="192301" custLinFactNeighborY="-16441"/>
      <dgm:spPr/>
      <dgm:t>
        <a:bodyPr/>
        <a:lstStyle/>
        <a:p>
          <a:endParaRPr lang="es-CL"/>
        </a:p>
      </dgm:t>
    </dgm:pt>
    <dgm:pt modelId="{1E345C30-5E23-46F3-9852-F832C5D6FABF}" type="pres">
      <dgm:prSet presAssocID="{C4FB4D34-D67D-4366-8412-2889C85A8A2B}" presName="Parent" presStyleLbl="revTx" presStyleIdx="2" presStyleCnt="3" custLinFactNeighborX="-26511" custLinFactNeighborY="-86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CL"/>
        </a:p>
      </dgm:t>
    </dgm:pt>
  </dgm:ptLst>
  <dgm:cxnLst>
    <dgm:cxn modelId="{ECF5ED0D-2002-4F48-8679-7F32E33D57A7}" srcId="{7A9CA319-4746-4AB3-9B94-8DC71FE4791F}" destId="{D3066834-AF14-45B1-B954-66FA3D299565}" srcOrd="1" destOrd="0" parTransId="{3596A370-70C3-4F28-BD63-A2EEA89EFAF2}" sibTransId="{1DF5DBDE-74FE-4FC2-8913-C66EF9D31889}"/>
    <dgm:cxn modelId="{BD711C0E-18B3-4575-946F-6369DF758A34}" srcId="{7A9CA319-4746-4AB3-9B94-8DC71FE4791F}" destId="{73187AAB-798F-4824-921E-B3C911CDF17A}" srcOrd="0" destOrd="0" parTransId="{DC9DBA1D-910E-42B2-B0BF-E70AF43D0170}" sibTransId="{8EB757BD-64E2-4EDF-B65B-CC0578526F3A}"/>
    <dgm:cxn modelId="{2F966FBB-DFF8-4609-B24E-6310A0EA7712}" type="presOf" srcId="{73187AAB-798F-4824-921E-B3C911CDF17A}" destId="{4DBB7C26-EF99-48FF-9CF9-BFCF605CAAA1}" srcOrd="0" destOrd="0" presId="urn:microsoft.com/office/officeart/2009/3/layout/PieProcess#1"/>
    <dgm:cxn modelId="{16794DFE-3944-489B-8499-87E678AB5389}" type="presOf" srcId="{7A9CA319-4746-4AB3-9B94-8DC71FE4791F}" destId="{9F48BD1E-39E5-4D0F-B3DB-645EA1FB4C4A}" srcOrd="0" destOrd="0" presId="urn:microsoft.com/office/officeart/2009/3/layout/PieProcess#1"/>
    <dgm:cxn modelId="{EC39CF24-3E50-4304-A3B4-57D36195A46B}" srcId="{7A9CA319-4746-4AB3-9B94-8DC71FE4791F}" destId="{C4FB4D34-D67D-4366-8412-2889C85A8A2B}" srcOrd="2" destOrd="0" parTransId="{EFB5A15A-F2E4-4C8D-AC31-D04AB21A0F34}" sibTransId="{21FD7E2F-1AD2-409B-AEB7-00CC54C0A7D3}"/>
    <dgm:cxn modelId="{D7A5204F-2858-45E3-8E59-D8319249C8F8}" type="presOf" srcId="{C4FB4D34-D67D-4366-8412-2889C85A8A2B}" destId="{1E345C30-5E23-46F3-9852-F832C5D6FABF}" srcOrd="0" destOrd="0" presId="urn:microsoft.com/office/officeart/2009/3/layout/PieProcess#1"/>
    <dgm:cxn modelId="{428701F1-727A-4AB9-B2AD-E910FCCA02B6}" type="presOf" srcId="{D3066834-AF14-45B1-B954-66FA3D299565}" destId="{933394C9-8D43-438C-B709-B2AAA304DEAE}" srcOrd="0" destOrd="0" presId="urn:microsoft.com/office/officeart/2009/3/layout/PieProcess#1"/>
    <dgm:cxn modelId="{B076CA9D-5A70-4B9F-99DA-9C827F6B7842}" type="presParOf" srcId="{9F48BD1E-39E5-4D0F-B3DB-645EA1FB4C4A}" destId="{C80F50D4-A1E0-4C8F-AD99-0C91490DA5FE}" srcOrd="0" destOrd="0" presId="urn:microsoft.com/office/officeart/2009/3/layout/PieProcess#1"/>
    <dgm:cxn modelId="{31F342BF-9B5A-4068-97CF-02BE3BF69105}" type="presParOf" srcId="{C80F50D4-A1E0-4C8F-AD99-0C91490DA5FE}" destId="{F400FB14-1235-4F78-B998-7499A2917FA1}" srcOrd="0" destOrd="0" presId="urn:microsoft.com/office/officeart/2009/3/layout/PieProcess#1"/>
    <dgm:cxn modelId="{B33F7564-1EC1-4EA6-B106-EDE1ADCED9ED}" type="presParOf" srcId="{C80F50D4-A1E0-4C8F-AD99-0C91490DA5FE}" destId="{CA233523-68E4-4984-9C9F-F9815CF816CD}" srcOrd="1" destOrd="0" presId="urn:microsoft.com/office/officeart/2009/3/layout/PieProcess#1"/>
    <dgm:cxn modelId="{FA1DC625-4549-4737-AE71-F69271B48CFF}" type="presParOf" srcId="{C80F50D4-A1E0-4C8F-AD99-0C91490DA5FE}" destId="{4DBB7C26-EF99-48FF-9CF9-BFCF605CAAA1}" srcOrd="2" destOrd="0" presId="urn:microsoft.com/office/officeart/2009/3/layout/PieProcess#1"/>
    <dgm:cxn modelId="{AA6FB758-41A5-46DF-A1D5-BF530AAE928E}" type="presParOf" srcId="{9F48BD1E-39E5-4D0F-B3DB-645EA1FB4C4A}" destId="{763EAA67-B419-478E-BDA8-A0D03FD710DB}" srcOrd="1" destOrd="0" presId="urn:microsoft.com/office/officeart/2009/3/layout/PieProcess#1"/>
    <dgm:cxn modelId="{64B83AC4-7B88-4BE1-8416-F3AE92FC4AFD}" type="presParOf" srcId="{763EAA67-B419-478E-BDA8-A0D03FD710DB}" destId="{03881DF3-C941-4B54-972C-FBA356599A3C}" srcOrd="0" destOrd="0" presId="urn:microsoft.com/office/officeart/2009/3/layout/PieProcess#1"/>
    <dgm:cxn modelId="{592517CA-8664-493D-BE58-3A455D896B04}" type="presParOf" srcId="{763EAA67-B419-478E-BDA8-A0D03FD710DB}" destId="{F858F062-B7E0-48E5-8066-9E6DD4E85865}" srcOrd="1" destOrd="0" presId="urn:microsoft.com/office/officeart/2009/3/layout/PieProcess#1"/>
    <dgm:cxn modelId="{40B53B93-9A61-4C3A-88D3-6F599EB8DF83}" type="presParOf" srcId="{763EAA67-B419-478E-BDA8-A0D03FD710DB}" destId="{933394C9-8D43-438C-B709-B2AAA304DEAE}" srcOrd="2" destOrd="0" presId="urn:microsoft.com/office/officeart/2009/3/layout/PieProcess#1"/>
    <dgm:cxn modelId="{1BF026BF-A4CF-4EB2-98DE-A011BB95F860}" type="presParOf" srcId="{9F48BD1E-39E5-4D0F-B3DB-645EA1FB4C4A}" destId="{D5EC997A-6CBF-4B83-9E6D-4715BC1FC358}" srcOrd="2" destOrd="0" presId="urn:microsoft.com/office/officeart/2009/3/layout/PieProcess#1"/>
    <dgm:cxn modelId="{53452F0F-8CC0-4043-8C79-C2867CBE5379}" type="presParOf" srcId="{D5EC997A-6CBF-4B83-9E6D-4715BC1FC358}" destId="{35CE55B8-E162-4235-B974-05228D3FDAE0}" srcOrd="0" destOrd="0" presId="urn:microsoft.com/office/officeart/2009/3/layout/PieProcess#1"/>
    <dgm:cxn modelId="{D9C78698-179E-4A94-8B48-7481269F15E6}" type="presParOf" srcId="{D5EC997A-6CBF-4B83-9E6D-4715BC1FC358}" destId="{DAB2C0F6-8185-4F89-8909-47A7A2DA5CDE}" srcOrd="1" destOrd="0" presId="urn:microsoft.com/office/officeart/2009/3/layout/PieProcess#1"/>
    <dgm:cxn modelId="{FB6CB663-7B88-47AB-A65B-CFFAE4DFDE85}" type="presParOf" srcId="{D5EC997A-6CBF-4B83-9E6D-4715BC1FC358}" destId="{1E345C30-5E23-46F3-9852-F832C5D6FABF}" srcOrd="2" destOrd="0" presId="urn:microsoft.com/office/officeart/2009/3/layout/PieProcess#1"/>
  </dgm:cxnLst>
  <dgm:bg>
    <a:solidFill>
      <a:schemeClr val="bg1">
        <a:alpha val="0"/>
      </a:schemeClr>
    </a:solidFill>
  </dgm:bg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00FB14-1235-4F78-B998-7499A2917FA1}">
      <dsp:nvSpPr>
        <dsp:cNvPr id="0" name=""/>
        <dsp:cNvSpPr/>
      </dsp:nvSpPr>
      <dsp:spPr>
        <a:xfrm>
          <a:off x="219841" y="-108011"/>
          <a:ext cx="612068" cy="612068"/>
        </a:xfrm>
        <a:prstGeom prst="chord">
          <a:avLst>
            <a:gd name="adj1" fmla="val 4800000"/>
            <a:gd name="adj2" fmla="val 1680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233523-68E4-4984-9C9F-F9815CF816CD}">
      <dsp:nvSpPr>
        <dsp:cNvPr id="0" name=""/>
        <dsp:cNvSpPr/>
      </dsp:nvSpPr>
      <dsp:spPr>
        <a:xfrm>
          <a:off x="266286" y="-9984"/>
          <a:ext cx="489654" cy="489654"/>
        </a:xfrm>
        <a:prstGeom prst="pie">
          <a:avLst>
            <a:gd name="adj1" fmla="val 12600000"/>
            <a:gd name="adj2" fmla="val 162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BB7C26-EF99-48FF-9CF9-BFCF605CAAA1}">
      <dsp:nvSpPr>
        <dsp:cNvPr id="0" name=""/>
        <dsp:cNvSpPr/>
      </dsp:nvSpPr>
      <dsp:spPr>
        <a:xfrm rot="16200000">
          <a:off x="2964175" y="1361834"/>
          <a:ext cx="1774997" cy="3672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600" b="1" kern="1200" dirty="0">
              <a:solidFill>
                <a:schemeClr val="bg1"/>
              </a:solidFill>
              <a:latin typeface="Myriad Pro Cond" panose="020B0506030403020204" pitchFamily="34" charset="0"/>
            </a:rPr>
            <a:t>.</a:t>
          </a:r>
        </a:p>
      </dsp:txBody>
      <dsp:txXfrm>
        <a:off x="2964175" y="1361834"/>
        <a:ext cx="1774997" cy="367240"/>
      </dsp:txXfrm>
    </dsp:sp>
    <dsp:sp modelId="{03881DF3-C941-4B54-972C-FBA356599A3C}">
      <dsp:nvSpPr>
        <dsp:cNvPr id="0" name=""/>
        <dsp:cNvSpPr/>
      </dsp:nvSpPr>
      <dsp:spPr>
        <a:xfrm>
          <a:off x="2992148" y="-72009"/>
          <a:ext cx="612068" cy="612068"/>
        </a:xfrm>
        <a:prstGeom prst="chord">
          <a:avLst>
            <a:gd name="adj1" fmla="val 4800000"/>
            <a:gd name="adj2" fmla="val 1680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58F062-B7E0-48E5-8066-9E6DD4E85865}">
      <dsp:nvSpPr>
        <dsp:cNvPr id="0" name=""/>
        <dsp:cNvSpPr/>
      </dsp:nvSpPr>
      <dsp:spPr>
        <a:xfrm>
          <a:off x="3066145" y="-29447"/>
          <a:ext cx="489654" cy="489654"/>
        </a:xfrm>
        <a:prstGeom prst="pie">
          <a:avLst>
            <a:gd name="adj1" fmla="val 9000000"/>
            <a:gd name="adj2" fmla="val 162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3394C9-8D43-438C-B709-B2AAA304DEAE}">
      <dsp:nvSpPr>
        <dsp:cNvPr id="0" name=""/>
        <dsp:cNvSpPr/>
      </dsp:nvSpPr>
      <dsp:spPr>
        <a:xfrm rot="16200000">
          <a:off x="3510496" y="1361834"/>
          <a:ext cx="1774997" cy="3672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600" b="1" kern="1200" dirty="0">
              <a:solidFill>
                <a:schemeClr val="bg1"/>
              </a:solidFill>
              <a:latin typeface="Myriad Pro Cond" panose="020B0506030403020204" pitchFamily="34" charset="0"/>
            </a:rPr>
            <a:t>.</a:t>
          </a:r>
        </a:p>
      </dsp:txBody>
      <dsp:txXfrm>
        <a:off x="3510496" y="1361834"/>
        <a:ext cx="1774997" cy="367240"/>
      </dsp:txXfrm>
    </dsp:sp>
    <dsp:sp modelId="{35CE55B8-E162-4235-B974-05228D3FDAE0}">
      <dsp:nvSpPr>
        <dsp:cNvPr id="0" name=""/>
        <dsp:cNvSpPr/>
      </dsp:nvSpPr>
      <dsp:spPr>
        <a:xfrm>
          <a:off x="6268511" y="-80499"/>
          <a:ext cx="612068" cy="612068"/>
        </a:xfrm>
        <a:prstGeom prst="chord">
          <a:avLst>
            <a:gd name="adj1" fmla="val 4800000"/>
            <a:gd name="adj2" fmla="val 1680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B2C0F6-8185-4F89-8909-47A7A2DA5CDE}">
      <dsp:nvSpPr>
        <dsp:cNvPr id="0" name=""/>
        <dsp:cNvSpPr/>
      </dsp:nvSpPr>
      <dsp:spPr>
        <a:xfrm>
          <a:off x="6318914" y="-19297"/>
          <a:ext cx="489654" cy="489654"/>
        </a:xfrm>
        <a:prstGeom prst="pie">
          <a:avLst>
            <a:gd name="adj1" fmla="val 5400000"/>
            <a:gd name="adj2" fmla="val 162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345C30-5E23-46F3-9852-F832C5D6FABF}">
      <dsp:nvSpPr>
        <dsp:cNvPr id="0" name=""/>
        <dsp:cNvSpPr/>
      </dsp:nvSpPr>
      <dsp:spPr>
        <a:xfrm rot="16200000">
          <a:off x="4025205" y="1361834"/>
          <a:ext cx="1774997" cy="3672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600" b="1" kern="1200" dirty="0">
              <a:solidFill>
                <a:schemeClr val="bg1"/>
              </a:solidFill>
              <a:latin typeface="Myriad Pro Cond" panose="020B0506030403020204" pitchFamily="34" charset="0"/>
            </a:rPr>
            <a:t>.</a:t>
          </a:r>
        </a:p>
      </dsp:txBody>
      <dsp:txXfrm>
        <a:off x="4025205" y="1361834"/>
        <a:ext cx="1774997" cy="3672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PieProcess#1">
  <dgm:title val=""/>
  <dgm:desc val=""/>
  <dgm:catLst>
    <dgm:cat type="list" pri="8600"/>
    <dgm:cat type="process" pri="4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One val="branch"/>
      <dgm:animLvl val="lvl"/>
    </dgm:varLst>
    <dgm:choose name="Name1">
      <dgm:if name="Name2" func="var" arg="dir" op="equ" val="norm">
        <dgm:alg type="lin">
          <dgm:param type="linDir" val="fromL"/>
        </dgm:alg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val="65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w" for="ch" forName="ParentComposite" refType="w" fact="0.5"/>
      <dgm:constr type="h" for="ch" forName="ParentComposite" refType="h"/>
      <dgm:constr type="w" for="ch" forName="negSibTrans" refType="h" refFor="ch" refForName="composite" fact="-0.075"/>
      <dgm:constr type="w" for="ch" forName="sibTrans" refType="w" refFor="ch" refForName="composite" fact="0.0425"/>
    </dgm:constrLst>
    <dgm:forEach name="nodesForEach" axis="ch" ptType="node" cnt="7">
      <dgm:layoutNode name="ParentComposite">
        <dgm:alg type="composite">
          <dgm:param type="ar" val="0.2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.275"/>
              <dgm:constr type="w" for="ch" forName="Parent" refType="w" fact="0.6"/>
              <dgm:constr type="h" for="ch" forName="Parent" refType="h" fact="0.725"/>
              <dgm:constr type="l" for="ch" forName="Chord" refType="w" fact="0"/>
              <dgm:constr type="t" for="ch" forName="Chord" refType="h" fact="0"/>
              <dgm:constr type="w" for="ch" forName="Chord" refType="w"/>
              <dgm:constr type="h" for="ch" forName="Chord" refType="h" fact="0.25"/>
              <dgm:constr type="l" for="ch" forName="Pie" refType="w" fact="0.1"/>
              <dgm:constr type="t" for="ch" forName="Pie" refType="h" fact="0.025"/>
              <dgm:constr type="w" for="ch" forName="Pie" refType="w" fact="0.8"/>
              <dgm:constr type="h" for="ch" forName="Pie" refType="h" fact="0.2"/>
            </dgm:constrLst>
          </dgm:if>
          <dgm:else name="Name6">
            <dgm:constrLst>
              <dgm:constr type="r" for="ch" forName="Parent" refType="w"/>
              <dgm:constr type="t" for="ch" forName="Parent" refType="h" fact="0.275"/>
              <dgm:constr type="w" for="ch" forName="Parent" refType="w" fact="0.6"/>
              <dgm:constr type="h" for="ch" forName="Parent" refType="h" fact="0.725"/>
              <dgm:constr type="r" for="ch" forName="Chord" refType="w"/>
              <dgm:constr type="t" for="ch" forName="Chord" refType="h" fact="0"/>
              <dgm:constr type="w" for="ch" forName="Chord" refType="w"/>
              <dgm:constr type="h" for="ch" forName="Chord" refType="h" fact="0.25"/>
              <dgm:constr type="r" for="ch" forName="Pie" refType="w" fact="0.9"/>
              <dgm:constr type="t" for="ch" forName="Pie" refType="h" fact="0.025"/>
              <dgm:constr type="w" for="ch" forName="Pie" refType="w" fact="0.8"/>
              <dgm:constr type="h" for="ch" forName="Pie" refType="h" fact="0.2"/>
            </dgm:constrLst>
          </dgm:else>
        </dgm:choose>
        <dgm:layoutNode name="Chord" styleLbl="bgShp">
          <dgm:alg type="sp"/>
          <dgm:choose name="Name7">
            <dgm:if name="Name8" func="var" arg="dir" op="equ" val="norm">
              <dgm:shape xmlns:r="http://schemas.openxmlformats.org/officeDocument/2006/relationships" type="chord" r:blip="">
                <dgm:adjLst>
                  <dgm:adj idx="1" val="80"/>
                  <dgm:adj idx="2" val="-80"/>
                </dgm:adjLst>
              </dgm:shape>
            </dgm:if>
            <dgm:else name="Name9">
              <dgm:shape xmlns:r="http://schemas.openxmlformats.org/officeDocument/2006/relationships" rot="180" type="chord" r:blip="">
                <dgm:adjLst>
                  <dgm:adj idx="1" val="80"/>
                  <dgm:adj idx="2" val="-80"/>
                </dgm:adjLst>
              </dgm:shape>
            </dgm:else>
          </dgm:choose>
          <dgm:presOf/>
        </dgm:layoutNode>
        <dgm:layoutNode name="Pie" styleLbl="alignNode1">
          <dgm:alg type="sp"/>
          <dgm:choose name="Name10">
            <dgm:if name="Name11" func="var" arg="dir" op="equ" val="norm">
              <dgm:choose name="Name12">
                <dgm:if name="Name13" axis="precedSib" ptType="node" func="cnt" op="equ" val="0">
                  <dgm:choose name="Name14">
                    <dgm:if name="Name15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16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if name="Name17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-150"/>
                          <dgm:adj idx="2" val="-90"/>
                        </dgm:adjLst>
                      </dgm:shape>
                    </dgm:if>
                    <dgm:if name="Name18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-135"/>
                          <dgm:adj idx="2" val="-90"/>
                        </dgm:adjLst>
                      </dgm:shape>
                    </dgm:if>
                    <dgm:if name="Name19" axis="followSib" ptType="node" func="cnt" op="equ" val="4">
                      <dgm:shape xmlns:r="http://schemas.openxmlformats.org/officeDocument/2006/relationships" type="pie" r:blip="">
                        <dgm:adjLst>
                          <dgm:adj idx="1" val="-126"/>
                          <dgm:adj idx="2" val="-90"/>
                        </dgm:adjLst>
                      </dgm:shape>
                    </dgm:if>
                    <dgm:if name="Name20" axis="followSib" ptType="node" func="cnt" op="equ" val="5">
                      <dgm:shape xmlns:r="http://schemas.openxmlformats.org/officeDocument/2006/relationships" type="pie" r:blip="">
                        <dgm:adjLst>
                          <dgm:adj idx="1" val="-120"/>
                          <dgm:adj idx="2" val="-90"/>
                        </dgm:adjLst>
                      </dgm:shape>
                    </dgm:if>
                    <dgm:else name="Name21">
                      <dgm:shape xmlns:r="http://schemas.openxmlformats.org/officeDocument/2006/relationships" type="pie" r:blip="">
                        <dgm:adjLst>
                          <dgm:adj idx="1" val="-115.7143"/>
                          <dgm:adj idx="2" val="-90"/>
                        </dgm:adjLst>
                      </dgm:shape>
                    </dgm:else>
                  </dgm:choose>
                </dgm:if>
                <dgm:if name="Name22" axis="precedSib" ptType="node" func="cnt" op="equ" val="1">
                  <dgm:choose name="Name23">
                    <dgm:if name="Name24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25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50"/>
                          <dgm:adj idx="2" val="-90"/>
                        </dgm:adjLst>
                      </dgm:shape>
                    </dgm:if>
                    <dgm:if name="Name26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if name="Name27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-162"/>
                          <dgm:adj idx="2" val="-90"/>
                        </dgm:adjLst>
                      </dgm:shape>
                    </dgm:if>
                    <dgm:if name="Name28" axis="followSib" ptType="node" func="cnt" op="equ" val="4">
                      <dgm:shape xmlns:r="http://schemas.openxmlformats.org/officeDocument/2006/relationships" type="pie" r:blip="">
                        <dgm:adjLst>
                          <dgm:adj idx="1" val="-150"/>
                          <dgm:adj idx="2" val="-90"/>
                        </dgm:adjLst>
                      </dgm:shape>
                    </dgm:if>
                    <dgm:else name="Name29">
                      <dgm:shape xmlns:r="http://schemas.openxmlformats.org/officeDocument/2006/relationships" type="pie" r:blip="">
                        <dgm:adjLst>
                          <dgm:adj idx="1" val="-141.4286"/>
                          <dgm:adj idx="2" val="-90"/>
                        </dgm:adjLst>
                      </dgm:shape>
                    </dgm:else>
                  </dgm:choose>
                </dgm:if>
                <dgm:if name="Name30" axis="precedSib" ptType="node" func="cnt" op="equ" val="2">
                  <dgm:choose name="Name31">
                    <dgm:if name="Name32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33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35"/>
                          <dgm:adj idx="2" val="-90"/>
                        </dgm:adjLst>
                      </dgm:shape>
                    </dgm:if>
                    <dgm:if name="Name34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62"/>
                          <dgm:adj idx="2" val="-90"/>
                        </dgm:adjLst>
                      </dgm:shape>
                    </dgm:if>
                    <dgm:if name="Name35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else name="Name36">
                      <dgm:shape xmlns:r="http://schemas.openxmlformats.org/officeDocument/2006/relationships" type="pie" r:blip="">
                        <dgm:adjLst>
                          <dgm:adj idx="1" val="-167.1429"/>
                          <dgm:adj idx="2" val="-90"/>
                        </dgm:adjLst>
                      </dgm:shape>
                    </dgm:else>
                  </dgm:choose>
                </dgm:if>
                <dgm:if name="Name37" axis="precedSib" ptType="node" func="cnt" op="equ" val="3">
                  <dgm:choose name="Name38">
                    <dgm:if name="Name39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40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26"/>
                          <dgm:adj idx="2" val="-90"/>
                        </dgm:adjLst>
                      </dgm:shape>
                    </dgm:if>
                    <dgm:if name="Name41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50"/>
                          <dgm:adj idx="2" val="-90"/>
                        </dgm:adjLst>
                      </dgm:shape>
                    </dgm:if>
                    <dgm:else name="Name42">
                      <dgm:shape xmlns:r="http://schemas.openxmlformats.org/officeDocument/2006/relationships" type="pie" r:blip="">
                        <dgm:adjLst>
                          <dgm:adj idx="1" val="167.1429"/>
                          <dgm:adj idx="2" val="-90"/>
                        </dgm:adjLst>
                      </dgm:shape>
                    </dgm:else>
                  </dgm:choose>
                </dgm:if>
                <dgm:if name="Name43" axis="precedSib" ptType="node" func="cnt" op="equ" val="4">
                  <dgm:choose name="Name44">
                    <dgm:if name="Name45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46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20"/>
                          <dgm:adj idx="2" val="-90"/>
                        </dgm:adjLst>
                      </dgm:shape>
                    </dgm:if>
                    <dgm:else name="Name47">
                      <dgm:shape xmlns:r="http://schemas.openxmlformats.org/officeDocument/2006/relationships" type="pie" r:blip="">
                        <dgm:adjLst>
                          <dgm:adj idx="1" val="141.4286"/>
                          <dgm:adj idx="2" val="-90"/>
                        </dgm:adjLst>
                      </dgm:shape>
                    </dgm:else>
                  </dgm:choose>
                </dgm:if>
                <dgm:if name="Name48" axis="precedSib" ptType="node" func="cnt" op="equ" val="5">
                  <dgm:choose name="Name49">
                    <dgm:if name="Name50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else name="Name51">
                      <dgm:shape xmlns:r="http://schemas.openxmlformats.org/officeDocument/2006/relationships" type="pie" r:blip="">
                        <dgm:adjLst>
                          <dgm:adj idx="1" val="115.7143"/>
                          <dgm:adj idx="2" val="-90"/>
                        </dgm:adjLst>
                      </dgm:shape>
                    </dgm:else>
                  </dgm:choose>
                </dgm:if>
                <dgm:else name="Name52">
                  <dgm:shape xmlns:r="http://schemas.openxmlformats.org/officeDocument/2006/relationships" type="pie" r:blip="">
                    <dgm:adjLst>
                      <dgm:adj idx="1" val="90"/>
                      <dgm:adj idx="2" val="-90"/>
                    </dgm:adjLst>
                  </dgm:shape>
                </dgm:else>
              </dgm:choose>
            </dgm:if>
            <dgm:else name="Name53">
              <dgm:choose name="Name54">
                <dgm:if name="Name55" axis="precedSib" ptType="node" func="cnt" op="equ" val="0">
                  <dgm:choose name="Name56">
                    <dgm:if name="Name57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58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if name="Name59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50"/>
                        </dgm:adjLst>
                      </dgm:shape>
                    </dgm:if>
                    <dgm:if name="Name60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35"/>
                        </dgm:adjLst>
                      </dgm:shape>
                    </dgm:if>
                    <dgm:if name="Name61" axis="followSib" ptType="node" func="cnt" op="equ" val="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26"/>
                        </dgm:adjLst>
                      </dgm:shape>
                    </dgm:if>
                    <dgm:if name="Name62" axis="followSib" ptType="node" func="cnt" op="equ" val="5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20"/>
                        </dgm:adjLst>
                      </dgm:shape>
                    </dgm:if>
                    <dgm:else name="Name6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15.7143"/>
                        </dgm:adjLst>
                      </dgm:shape>
                    </dgm:else>
                  </dgm:choose>
                </dgm:if>
                <dgm:if name="Name64" axis="precedSib" ptType="node" func="cnt" op="equ" val="1">
                  <dgm:choose name="Name65">
                    <dgm:if name="Name66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67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50"/>
                        </dgm:adjLst>
                      </dgm:shape>
                    </dgm:if>
                    <dgm:if name="Name68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if name="Name69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62"/>
                        </dgm:adjLst>
                      </dgm:shape>
                    </dgm:if>
                    <dgm:if name="Name70" axis="followSib" ptType="node" func="cnt" op="equ" val="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50"/>
                        </dgm:adjLst>
                      </dgm:shape>
                    </dgm:if>
                    <dgm:else name="Name7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41.4286"/>
                        </dgm:adjLst>
                      </dgm:shape>
                    </dgm:else>
                  </dgm:choose>
                </dgm:if>
                <dgm:if name="Name72" axis="precedSib" ptType="node" func="cnt" op="equ" val="2">
                  <dgm:choose name="Name73">
                    <dgm:if name="Name74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75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35"/>
                        </dgm:adjLst>
                      </dgm:shape>
                    </dgm:if>
                    <dgm:if name="Name76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62"/>
                        </dgm:adjLst>
                      </dgm:shape>
                    </dgm:if>
                    <dgm:if name="Name77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else name="Name78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67.1429"/>
                        </dgm:adjLst>
                      </dgm:shape>
                    </dgm:else>
                  </dgm:choose>
                </dgm:if>
                <dgm:if name="Name79" axis="precedSib" ptType="node" func="cnt" op="equ" val="3">
                  <dgm:choose name="Name80">
                    <dgm:if name="Name81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82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26"/>
                        </dgm:adjLst>
                      </dgm:shape>
                    </dgm:if>
                    <dgm:if name="Name83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50"/>
                        </dgm:adjLst>
                      </dgm:shape>
                    </dgm:if>
                    <dgm:else name="Name8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67.1429"/>
                        </dgm:adjLst>
                      </dgm:shape>
                    </dgm:else>
                  </dgm:choose>
                </dgm:if>
                <dgm:if name="Name85" axis="precedSib" ptType="node" func="cnt" op="equ" val="4">
                  <dgm:choose name="Name86">
                    <dgm:if name="Name87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88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20"/>
                        </dgm:adjLst>
                      </dgm:shape>
                    </dgm:if>
                    <dgm:else name="Name89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41.4286"/>
                        </dgm:adjLst>
                      </dgm:shape>
                    </dgm:else>
                  </dgm:choose>
                </dgm:if>
                <dgm:if name="Name90" axis="precedSib" ptType="node" func="cnt" op="equ" val="5">
                  <dgm:choose name="Name91">
                    <dgm:if name="Name92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else name="Name9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15.7143"/>
                        </dgm:adjLst>
                      </dgm:shape>
                    </dgm:else>
                  </dgm:choose>
                </dgm:if>
                <dgm:else name="Name94">
                  <dgm:shape xmlns:r="http://schemas.openxmlformats.org/officeDocument/2006/relationships" rot="180" type="pie" r:blip="">
                    <dgm:adjLst>
                      <dgm:adj idx="1" val="90"/>
                      <dgm:adj idx="2" val="-90"/>
                    </dgm:adjLst>
                  </dgm:shape>
                </dgm:else>
              </dgm:choose>
            </dgm:else>
          </dgm:choose>
          <dgm:presOf/>
        </dgm:layoutNode>
        <dgm:layoutNode name="Parent" styleLbl="revTx">
          <dgm:varLst>
            <dgm:chMax val="1"/>
            <dgm:chPref val="1"/>
            <dgm:bulletEnabled val="1"/>
          </dgm:varLst>
          <dgm:choose name="Name95">
            <dgm:if name="Name96" func="var" arg="dir" op="equ" val="norm">
              <dgm:alg type="tx">
                <dgm:param type="autoTxRot" val="grav"/>
                <dgm:param type="parTxLTRAlign" val="r"/>
                <dgm:param type="parTxRTLAlign" val="r"/>
                <dgm:param type="shpTxLTRAlignCh" val="r"/>
                <dgm:param type="shpTxRTLAlignCh" val="r"/>
                <dgm:param type="txAnchorVert" val="b"/>
              </dgm:alg>
            </dgm:if>
            <dgm:else name="Name97">
              <dgm:alg type="tx">
                <dgm:param type="autoTxRot" val="grav"/>
                <dgm:param type="parTxLTRAlign" val="l"/>
                <dgm:param type="parTxRTLAlign" val="l"/>
                <dgm:param type="shpTxLTRAlignCh" val="l"/>
                <dgm:param type="shpTxRTLAlignCh" val="l"/>
                <dgm:param type="txAnchorVert" val="b"/>
              </dgm:alg>
            </dgm:else>
          </dgm:choose>
          <dgm:choose name="Name98">
            <dgm:if name="Name99" func="var" arg="dir" op="equ" val="norm">
              <dgm:shape xmlns:r="http://schemas.openxmlformats.org/officeDocument/2006/relationships" rot="-90" type="rect" r:blip="">
                <dgm:adjLst/>
              </dgm:shape>
            </dgm:if>
            <dgm:else name="Name100">
              <dgm:shape xmlns:r="http://schemas.openxmlformats.org/officeDocument/2006/relationships" rot="90" type="rect" r:blip="">
                <dgm:adjLst/>
              </dgm:shape>
            </dgm:else>
          </dgm:choose>
          <dgm:presOf axis="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</dgm:layoutNode>
      <dgm:choose name="Name101">
        <dgm:if name="Name102" axis="ch" ptType="node" func="cnt" op="gte" val="1">
          <dgm:forEach name="negSibTransForEach" axis="ch" ptType="sibTrans" hideLastTrans="0" cnt="1">
            <dgm:layoutNode name="negSibTrans">
              <dgm:alg type="sp"/>
              <dgm:shape xmlns:r="http://schemas.openxmlformats.org/officeDocument/2006/relationships" r:blip="">
                <dgm:adjLst/>
              </dgm:shape>
            </dgm:layoutNode>
          </dgm:forEach>
          <dgm:layoutNode name="composite">
            <dgm:alg type="composite">
              <dgm:param type="ar" val="0.5"/>
            </dgm:alg>
            <dgm:shape xmlns:r="http://schemas.openxmlformats.org/officeDocument/2006/relationships" r:blip="">
              <dgm:adjLst/>
            </dgm:shape>
            <dgm:choose name="Name103">
              <dgm:if name="Name104" func="var" arg="dir" op="equ" val="norm">
                <dgm:constrLst>
                  <dgm:constr type="l" for="ch" forName="Child" refType="w" fact="0"/>
                  <dgm:constr type="t" for="ch" forName="Child" refType="h" fact="0"/>
                  <dgm:constr type="w" for="ch" forName="Child" refType="w"/>
                  <dgm:constr type="h" for="ch" forName="Child" refType="h"/>
                </dgm:constrLst>
              </dgm:if>
              <dgm:else name="Name105">
                <dgm:constrLst>
                  <dgm:constr type="r" for="ch" forName="Child" refType="w"/>
                  <dgm:constr type="t" for="ch" forName="Child" refType="h" fact="0"/>
                  <dgm:constr type="w" for="ch" forName="Child" refType="w"/>
                  <dgm:constr type="h" for="ch" forName="Child" refType="h"/>
                </dgm:constrLst>
              </dgm:else>
            </dgm:choose>
            <dgm:ruleLst/>
            <dgm:layoutNode name="Child" styleLbl="revTx">
              <dgm:varLst>
                <dgm:chMax val="0"/>
                <dgm:chPref val="0"/>
                <dgm:bulletEnabled val="1"/>
              </dgm:varLst>
              <dgm:choose name="Name106">
                <dgm:if name="Name107" func="var" arg="dir" op="equ" val="norm">
                  <dgm:alg type="tx">
                    <dgm:param type="parTxLTRAlign" val="l"/>
                    <dgm:param type="parTxRTLAlign" val="r"/>
                    <dgm:param type="txAnchorVert" val="t"/>
                  </dgm:alg>
                </dgm:if>
                <dgm:else name="Name108">
                  <dgm:alg type="tx">
                    <dgm:param type="parTxLTRAlign" val="r"/>
                    <dgm:param type="parTxRTLAlign" val="l"/>
                    <dgm:param type="txAnchorVert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"/>
                <dgm:constr type="rMarg" refType="primFontSz" fact="0"/>
                <dgm:constr type="tMarg" refType="primFontSz" fact="0"/>
                <dgm:constr type="bMarg" refType="primFontSz" fact="0"/>
              </dgm:constrLst>
              <dgm:ruleLst>
                <dgm:rule type="primFontSz" val="5" fact="NaN" max="NaN"/>
              </dgm:ruleLst>
            </dgm:layoutNode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</dgm:layoutNode>
          </dgm:forEach>
        </dgm:if>
        <dgm:else name="Name10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2" y="3"/>
            <a:ext cx="3169920" cy="480061"/>
          </a:xfrm>
          <a:prstGeom prst="rect">
            <a:avLst/>
          </a:prstGeom>
        </p:spPr>
        <p:txBody>
          <a:bodyPr vert="horz" lIns="112242" tIns="56121" rIns="112242" bIns="56121" rtlCol="0"/>
          <a:lstStyle>
            <a:lvl1pPr algn="l">
              <a:defRPr sz="15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4143590" y="3"/>
            <a:ext cx="3169920" cy="480061"/>
          </a:xfrm>
          <a:prstGeom prst="rect">
            <a:avLst/>
          </a:prstGeom>
        </p:spPr>
        <p:txBody>
          <a:bodyPr vert="horz" lIns="112242" tIns="56121" rIns="112242" bIns="56121" rtlCol="0"/>
          <a:lstStyle>
            <a:lvl1pPr algn="r">
              <a:defRPr sz="1500"/>
            </a:lvl1pPr>
          </a:lstStyle>
          <a:p>
            <a:fld id="{E8267C76-4DA9-4FD7-9CC7-0471D449E74A}" type="datetimeFigureOut">
              <a:rPr lang="es-CL" smtClean="0"/>
              <a:t>23-07-2017</a:t>
            </a:fld>
            <a:endParaRPr lang="es-CL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12242" tIns="56121" rIns="112242" bIns="56121" rtlCol="0" anchor="ctr"/>
          <a:lstStyle/>
          <a:p>
            <a:endParaRPr lang="es-CL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31520" y="4560572"/>
            <a:ext cx="5852160" cy="4320541"/>
          </a:xfrm>
          <a:prstGeom prst="rect">
            <a:avLst/>
          </a:prstGeom>
        </p:spPr>
        <p:txBody>
          <a:bodyPr vert="horz" lIns="112242" tIns="56121" rIns="112242" bIns="56121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2" y="9119477"/>
            <a:ext cx="3169920" cy="480061"/>
          </a:xfrm>
          <a:prstGeom prst="rect">
            <a:avLst/>
          </a:prstGeom>
        </p:spPr>
        <p:txBody>
          <a:bodyPr vert="horz" lIns="112242" tIns="56121" rIns="112242" bIns="56121" rtlCol="0" anchor="b"/>
          <a:lstStyle>
            <a:lvl1pPr algn="l">
              <a:defRPr sz="1500"/>
            </a:lvl1pPr>
          </a:lstStyle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4143590" y="9119477"/>
            <a:ext cx="3169920" cy="480061"/>
          </a:xfrm>
          <a:prstGeom prst="rect">
            <a:avLst/>
          </a:prstGeom>
        </p:spPr>
        <p:txBody>
          <a:bodyPr vert="horz" lIns="112242" tIns="56121" rIns="112242" bIns="56121" rtlCol="0" anchor="b"/>
          <a:lstStyle>
            <a:lvl1pPr algn="r">
              <a:defRPr sz="1500"/>
            </a:lvl1pPr>
          </a:lstStyle>
          <a:p>
            <a:fld id="{5CA4D8A3-F9F5-4A21-AECE-19E0B489449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45543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4D8A3-F9F5-4A21-AECE-19E0B489449B}" type="slidenum">
              <a:rPr lang="es-CL" smtClean="0"/>
              <a:t>8</a:t>
            </a:fld>
            <a:endParaRPr lang="es-C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-20538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11952" y="4848038"/>
            <a:ext cx="432048" cy="288000"/>
          </a:xfrm>
          <a:prstGeom prst="rect">
            <a:avLst/>
          </a:prstGeom>
        </p:spPr>
        <p:txBody>
          <a:bodyPr anchor="ctr"/>
          <a:lstStyle>
            <a:lvl1pPr algn="ctr">
              <a:defRPr sz="900" b="0">
                <a:latin typeface="Myriad Pro Cond" panose="020B0506030403020204" pitchFamily="34" charset="0"/>
              </a:defRPr>
            </a:lvl1pPr>
          </a:lstStyle>
          <a:p>
            <a:fld id="{0FEDF6FB-FF88-4009-A14C-3DD9FE945D1A}" type="slidenum">
              <a:rPr lang="es-CL" smtClean="0">
                <a:solidFill>
                  <a:prstClr val="black"/>
                </a:solidFill>
              </a:rPr>
              <a:t>‹Nº›</a:t>
            </a:fld>
            <a:endParaRPr lang="es-CL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PT PMG 16: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editar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86506-38B0-4090-9074-27DB04C03006}" type="datetimeFigureOut">
              <a:rPr lang="es-ES" smtClean="0"/>
              <a:t>23/07/2017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52F82-E3C6-4711-AF1C-F6B3A464EA4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56528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25152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  <p:sp>
        <p:nvSpPr>
          <p:cNvPr id="8" name="1 Marcador de título"/>
          <p:cNvSpPr>
            <a:spLocks noGrp="1"/>
          </p:cNvSpPr>
          <p:nvPr>
            <p:ph type="title"/>
          </p:nvPr>
        </p:nvSpPr>
        <p:spPr>
          <a:xfrm>
            <a:off x="251520" y="-171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TÍTULO</a:t>
            </a:r>
            <a:endParaRPr lang="es-CL" dirty="0"/>
          </a:p>
        </p:txBody>
      </p:sp>
      <p:sp>
        <p:nvSpPr>
          <p:cNvPr id="9" name="8 Rectángulo"/>
          <p:cNvSpPr/>
          <p:nvPr/>
        </p:nvSpPr>
        <p:spPr>
          <a:xfrm>
            <a:off x="405880" y="620688"/>
            <a:ext cx="8280920" cy="45719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4" r:id="rId2"/>
    <p:sldLayoutId id="2147483655" r:id="rId3"/>
    <p:sldLayoutId id="2147483657" r:id="rId4"/>
  </p:sldLayoutIdLst>
  <p:txStyles>
    <p:titleStyle>
      <a:lvl1pPr algn="l" defTabSz="914400" rtl="0" eaLnBrk="1" latinLnBrk="0" hangingPunct="1">
        <a:spcBef>
          <a:spcPct val="0"/>
        </a:spcBef>
        <a:buNone/>
        <a:defRPr sz="2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18" Type="http://schemas.openxmlformats.org/officeDocument/2006/relationships/image" Target="../media/image63.png"/><Relationship Id="rId26" Type="http://schemas.openxmlformats.org/officeDocument/2006/relationships/image" Target="../media/image71.png"/><Relationship Id="rId39" Type="http://schemas.openxmlformats.org/officeDocument/2006/relationships/image" Target="../media/image84.png"/><Relationship Id="rId3" Type="http://schemas.openxmlformats.org/officeDocument/2006/relationships/image" Target="../media/image48.png"/><Relationship Id="rId21" Type="http://schemas.openxmlformats.org/officeDocument/2006/relationships/image" Target="../media/image66.png"/><Relationship Id="rId34" Type="http://schemas.openxmlformats.org/officeDocument/2006/relationships/image" Target="../media/image79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5" Type="http://schemas.openxmlformats.org/officeDocument/2006/relationships/image" Target="../media/image70.png"/><Relationship Id="rId33" Type="http://schemas.openxmlformats.org/officeDocument/2006/relationships/image" Target="../media/image78.png"/><Relationship Id="rId38" Type="http://schemas.openxmlformats.org/officeDocument/2006/relationships/image" Target="../media/image83.png"/><Relationship Id="rId2" Type="http://schemas.openxmlformats.org/officeDocument/2006/relationships/image" Target="../media/image47.jpeg"/><Relationship Id="rId16" Type="http://schemas.openxmlformats.org/officeDocument/2006/relationships/image" Target="../media/image61.png"/><Relationship Id="rId20" Type="http://schemas.openxmlformats.org/officeDocument/2006/relationships/image" Target="../media/image65.png"/><Relationship Id="rId29" Type="http://schemas.openxmlformats.org/officeDocument/2006/relationships/image" Target="../media/image74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24" Type="http://schemas.openxmlformats.org/officeDocument/2006/relationships/image" Target="../media/image69.png"/><Relationship Id="rId32" Type="http://schemas.openxmlformats.org/officeDocument/2006/relationships/image" Target="../media/image77.png"/><Relationship Id="rId37" Type="http://schemas.openxmlformats.org/officeDocument/2006/relationships/image" Target="../media/image82.jpe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23" Type="http://schemas.openxmlformats.org/officeDocument/2006/relationships/image" Target="../media/image68.png"/><Relationship Id="rId28" Type="http://schemas.openxmlformats.org/officeDocument/2006/relationships/image" Target="../media/image73.jpeg"/><Relationship Id="rId36" Type="http://schemas.openxmlformats.org/officeDocument/2006/relationships/image" Target="../media/image81.jpeg"/><Relationship Id="rId10" Type="http://schemas.openxmlformats.org/officeDocument/2006/relationships/image" Target="../media/image55.png"/><Relationship Id="rId19" Type="http://schemas.openxmlformats.org/officeDocument/2006/relationships/image" Target="../media/image64.png"/><Relationship Id="rId31" Type="http://schemas.openxmlformats.org/officeDocument/2006/relationships/image" Target="../media/image76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Relationship Id="rId22" Type="http://schemas.openxmlformats.org/officeDocument/2006/relationships/image" Target="../media/image67.png"/><Relationship Id="rId27" Type="http://schemas.openxmlformats.org/officeDocument/2006/relationships/image" Target="../media/image72.emf"/><Relationship Id="rId30" Type="http://schemas.openxmlformats.org/officeDocument/2006/relationships/image" Target="../media/image75.emf"/><Relationship Id="rId35" Type="http://schemas.openxmlformats.org/officeDocument/2006/relationships/image" Target="../media/image8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3.wdp"/><Relationship Id="rId7" Type="http://schemas.openxmlformats.org/officeDocument/2006/relationships/image" Target="../media/image6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9.jpeg"/><Relationship Id="rId11" Type="http://schemas.openxmlformats.org/officeDocument/2006/relationships/image" Target="../media/image10.jpeg"/><Relationship Id="rId5" Type="http://schemas.openxmlformats.org/officeDocument/2006/relationships/image" Target="../media/image98.jpeg"/><Relationship Id="rId10" Type="http://schemas.openxmlformats.org/officeDocument/2006/relationships/image" Target="../media/image12.jpeg"/><Relationship Id="rId4" Type="http://schemas.openxmlformats.org/officeDocument/2006/relationships/image" Target="../media/image97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jpe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image" Target="../media/image26.jpeg"/><Relationship Id="rId18" Type="http://schemas.openxmlformats.org/officeDocument/2006/relationships/image" Target="../media/image31.png"/><Relationship Id="rId26" Type="http://schemas.openxmlformats.org/officeDocument/2006/relationships/image" Target="../media/image39.jpeg"/><Relationship Id="rId3" Type="http://schemas.openxmlformats.org/officeDocument/2006/relationships/image" Target="../media/image21.png"/><Relationship Id="rId21" Type="http://schemas.openxmlformats.org/officeDocument/2006/relationships/image" Target="../media/image34.png"/><Relationship Id="rId7" Type="http://schemas.openxmlformats.org/officeDocument/2006/relationships/diagramLayout" Target="../diagrams/layout1.xml"/><Relationship Id="rId12" Type="http://schemas.openxmlformats.org/officeDocument/2006/relationships/image" Target="../media/image25.png"/><Relationship Id="rId17" Type="http://schemas.openxmlformats.org/officeDocument/2006/relationships/image" Target="../media/image30.jpeg"/><Relationship Id="rId25" Type="http://schemas.openxmlformats.org/officeDocument/2006/relationships/image" Target="../media/image38.jpeg"/><Relationship Id="rId33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9.jpeg"/><Relationship Id="rId20" Type="http://schemas.openxmlformats.org/officeDocument/2006/relationships/image" Target="../media/image33.png"/><Relationship Id="rId29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11" Type="http://schemas.openxmlformats.org/officeDocument/2006/relationships/image" Target="../media/image24.png"/><Relationship Id="rId24" Type="http://schemas.openxmlformats.org/officeDocument/2006/relationships/image" Target="../media/image37.png"/><Relationship Id="rId32" Type="http://schemas.openxmlformats.org/officeDocument/2006/relationships/image" Target="../media/image45.GIF"/><Relationship Id="rId5" Type="http://schemas.openxmlformats.org/officeDocument/2006/relationships/image" Target="../media/image23.png"/><Relationship Id="rId15" Type="http://schemas.openxmlformats.org/officeDocument/2006/relationships/image" Target="../media/image28.GIF"/><Relationship Id="rId23" Type="http://schemas.openxmlformats.org/officeDocument/2006/relationships/image" Target="../media/image36.jpeg"/><Relationship Id="rId28" Type="http://schemas.openxmlformats.org/officeDocument/2006/relationships/image" Target="../media/image41.png"/><Relationship Id="rId10" Type="http://schemas.microsoft.com/office/2007/relationships/diagramDrawing" Target="../diagrams/drawing1.xml"/><Relationship Id="rId19" Type="http://schemas.openxmlformats.org/officeDocument/2006/relationships/image" Target="../media/image32.png"/><Relationship Id="rId31" Type="http://schemas.openxmlformats.org/officeDocument/2006/relationships/image" Target="../media/image44.png"/><Relationship Id="rId4" Type="http://schemas.openxmlformats.org/officeDocument/2006/relationships/image" Target="../media/image22.png"/><Relationship Id="rId9" Type="http://schemas.openxmlformats.org/officeDocument/2006/relationships/diagramColors" Target="../diagrams/colors1.xml"/><Relationship Id="rId14" Type="http://schemas.openxmlformats.org/officeDocument/2006/relationships/image" Target="../media/image27.jpeg"/><Relationship Id="rId22" Type="http://schemas.openxmlformats.org/officeDocument/2006/relationships/image" Target="../media/image35.png"/><Relationship Id="rId27" Type="http://schemas.openxmlformats.org/officeDocument/2006/relationships/image" Target="../media/image40.png"/><Relationship Id="rId30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5" descr="base general.jpg"/>
          <p:cNvPicPr>
            <a:picLocks noChangeAspect="1"/>
          </p:cNvPicPr>
          <p:nvPr/>
        </p:nvPicPr>
        <p:blipFill rotWithShape="1">
          <a:blip r:embed="rId2" cstate="screen"/>
          <a:srcRect l="-1"/>
          <a:stretch>
            <a:fillRect/>
          </a:stretch>
        </p:blipFill>
        <p:spPr bwMode="auto">
          <a:xfrm>
            <a:off x="11966" y="1"/>
            <a:ext cx="9132034" cy="514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14 CuadroTexto"/>
          <p:cNvSpPr txBox="1"/>
          <p:nvPr/>
        </p:nvSpPr>
        <p:spPr>
          <a:xfrm>
            <a:off x="-15145" y="2737252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600" b="1" dirty="0">
                <a:latin typeface="Arial Black" panose="020B0A04020102020204" pitchFamily="34" charset="0"/>
              </a:rPr>
              <a:t>P </a:t>
            </a:r>
            <a:r>
              <a:rPr lang="es-CL" sz="1600" b="1" dirty="0" smtClean="0">
                <a:latin typeface="Arial Black" panose="020B0A04020102020204" pitchFamily="34" charset="0"/>
              </a:rPr>
              <a:t>R O G R A M </a:t>
            </a:r>
            <a:r>
              <a:rPr lang="es-CL" sz="1600" b="1" dirty="0">
                <a:latin typeface="Arial Black" panose="020B0A04020102020204" pitchFamily="34" charset="0"/>
              </a:rPr>
              <a:t>A </a:t>
            </a:r>
            <a:r>
              <a:rPr lang="es-CL" sz="1600" b="1" dirty="0" smtClean="0">
                <a:latin typeface="Arial Black" panose="020B0A04020102020204" pitchFamily="34" charset="0"/>
              </a:rPr>
              <a:t>  E S T R A T É G I C </a:t>
            </a:r>
            <a:r>
              <a:rPr lang="es-CL" sz="1600" b="1" dirty="0">
                <a:latin typeface="Arial Black" panose="020B0A04020102020204" pitchFamily="34" charset="0"/>
              </a:rPr>
              <a:t>O </a:t>
            </a:r>
            <a:r>
              <a:rPr lang="es-CL" sz="1600" b="1" dirty="0" smtClean="0">
                <a:latin typeface="Arial Black" panose="020B0A04020102020204" pitchFamily="34" charset="0"/>
              </a:rPr>
              <a:t>  N A C I O N A </a:t>
            </a:r>
            <a:r>
              <a:rPr lang="es-CL" sz="1600" b="1" dirty="0">
                <a:latin typeface="Arial Black" panose="020B0A04020102020204" pitchFamily="34" charset="0"/>
              </a:rPr>
              <a:t>L</a:t>
            </a:r>
          </a:p>
        </p:txBody>
      </p:sp>
      <p:sp>
        <p:nvSpPr>
          <p:cNvPr id="16" name="15 CuadroTexto"/>
          <p:cNvSpPr txBox="1"/>
          <p:nvPr/>
        </p:nvSpPr>
        <p:spPr>
          <a:xfrm>
            <a:off x="0" y="3147814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800" b="1" dirty="0">
                <a:latin typeface="Arial Black" panose="020B0A04020102020204" pitchFamily="34" charset="0"/>
              </a:rPr>
              <a:t>PRODUCTIVIDAD Y CONSTRUCCIÓN </a:t>
            </a:r>
          </a:p>
          <a:p>
            <a:pPr algn="ctr"/>
            <a:r>
              <a:rPr lang="es-CL" sz="2800" b="1" dirty="0">
                <a:latin typeface="Arial Black" panose="020B0A04020102020204" pitchFamily="34" charset="0"/>
              </a:rPr>
              <a:t>SUSTENTABLE</a:t>
            </a:r>
          </a:p>
        </p:txBody>
      </p:sp>
      <p:sp>
        <p:nvSpPr>
          <p:cNvPr id="17" name="16 CuadroTexto"/>
          <p:cNvSpPr txBox="1"/>
          <p:nvPr/>
        </p:nvSpPr>
        <p:spPr>
          <a:xfrm>
            <a:off x="11966" y="4599007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600" dirty="0" smtClean="0">
                <a:latin typeface="Agency FB" panose="020B0503020202020204" pitchFamily="34" charset="0"/>
              </a:rPr>
              <a:t>JULIO </a:t>
            </a:r>
            <a:r>
              <a:rPr lang="es-CL" sz="1600" dirty="0">
                <a:latin typeface="Agency FB" panose="020B0503020202020204" pitchFamily="34" charset="0"/>
              </a:rPr>
              <a:t>DE 2017</a:t>
            </a:r>
          </a:p>
        </p:txBody>
      </p:sp>
      <p:grpSp>
        <p:nvGrpSpPr>
          <p:cNvPr id="18" name="17 Grupo"/>
          <p:cNvGrpSpPr/>
          <p:nvPr/>
        </p:nvGrpSpPr>
        <p:grpSpPr>
          <a:xfrm>
            <a:off x="54466" y="1059582"/>
            <a:ext cx="9039191" cy="1368152"/>
            <a:chOff x="76238" y="771550"/>
            <a:chExt cx="9039191" cy="1368152"/>
          </a:xfrm>
        </p:grpSpPr>
        <p:pic>
          <p:nvPicPr>
            <p:cNvPr id="19" name="Picture 15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76238" y="771550"/>
              <a:ext cx="2844251" cy="1368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7" descr="http://www.rakenapp.com/wp-content/uploads/2015/04/raken_web-image.jpg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2953146" y="771550"/>
              <a:ext cx="2050627" cy="13681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9" descr="http://greenbuilding.bligoo.cl/media/users/13/666970/images/public/76908/1306793090238-Maquetas_edificios.jpg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5050090" y="771550"/>
              <a:ext cx="1820990" cy="13681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0"/>
            <p:cNvPicPr>
              <a:picLocks noChangeAspect="1" noChangeArrowheads="1"/>
            </p:cNvPicPr>
            <p:nvPr/>
          </p:nvPicPr>
          <p:blipFill rotWithShape="1">
            <a:blip r:embed="rId6" cstate="screen"/>
            <a:srcRect/>
            <a:stretch>
              <a:fillRect/>
            </a:stretch>
          </p:blipFill>
          <p:spPr bwMode="auto">
            <a:xfrm>
              <a:off x="6911502" y="771550"/>
              <a:ext cx="2203927" cy="1368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3" name="Imagen 14"/>
          <p:cNvPicPr>
            <a:picLocks noChangeAspect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7771284" y="1"/>
            <a:ext cx="1053205" cy="411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agen 13" descr="0000.png"/>
          <p:cNvPicPr>
            <a:picLocks noChangeAspect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7771468" y="4270526"/>
            <a:ext cx="886433" cy="883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71317" y="123478"/>
            <a:ext cx="1601366" cy="861554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520" y="4443958"/>
            <a:ext cx="1428750" cy="5238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5080" y="3545205"/>
            <a:ext cx="9138920" cy="15913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>
                <a:solidFill>
                  <a:srgbClr val="EEECE1">
                    <a:lumMod val="25000"/>
                  </a:srgbClr>
                </a:solidFill>
              </a:rPr>
              <a:t>C</a:t>
            </a:r>
            <a:endParaRPr lang="en-US" dirty="0"/>
          </a:p>
        </p:txBody>
      </p:sp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>
          <a:xfrm>
            <a:off x="331788" y="195263"/>
            <a:ext cx="7790497" cy="479742"/>
          </a:xfrm>
        </p:spPr>
        <p:txBody>
          <a:bodyPr>
            <a:normAutofit/>
          </a:bodyPr>
          <a:lstStyle/>
          <a:p>
            <a:r>
              <a:rPr lang="es-CL" sz="2200" b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MATRIZ </a:t>
            </a:r>
            <a:r>
              <a:rPr lang="es-CL" sz="2200" b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DE INICIATIVAS HOJA DE RUTA</a:t>
            </a:r>
            <a:endParaRPr lang="es-CL" sz="2200" b="1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3" name="3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DF6FB-FF88-4009-A14C-3DD9FE945D1A}" type="slidenum">
              <a:rPr lang="es-CL" smtClean="0">
                <a:latin typeface="+mn-lt"/>
              </a:rPr>
              <a:t>10</a:t>
            </a:fld>
            <a:endParaRPr lang="es-CL" dirty="0">
              <a:latin typeface="+mn-lt"/>
            </a:endParaRPr>
          </a:p>
        </p:txBody>
      </p:sp>
      <p:sp>
        <p:nvSpPr>
          <p:cNvPr id="3" name="5 Pentágono"/>
          <p:cNvSpPr/>
          <p:nvPr/>
        </p:nvSpPr>
        <p:spPr>
          <a:xfrm>
            <a:off x="119380" y="1741170"/>
            <a:ext cx="8945245" cy="2875915"/>
          </a:xfrm>
          <a:prstGeom prst="homePlate">
            <a:avLst>
              <a:gd name="adj" fmla="val 37603"/>
            </a:avLst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600" dirty="0">
              <a:solidFill>
                <a:prstClr val="white"/>
              </a:solidFill>
            </a:endParaRPr>
          </a:p>
        </p:txBody>
      </p:sp>
      <p:sp>
        <p:nvSpPr>
          <p:cNvPr id="10" name="6 Rectángulo"/>
          <p:cNvSpPr/>
          <p:nvPr/>
        </p:nvSpPr>
        <p:spPr>
          <a:xfrm>
            <a:off x="313254" y="1203598"/>
            <a:ext cx="2160239" cy="520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altLang="es-MX" sz="1400" b="1" dirty="0">
                <a:solidFill>
                  <a:schemeClr val="tx2">
                    <a:lumMod val="50000"/>
                  </a:schemeClr>
                </a:solidFill>
              </a:rPr>
              <a:t>INICIATIVAS</a:t>
            </a:r>
            <a:r>
              <a:rPr lang="es-MX" sz="1400" b="1" dirty="0">
                <a:solidFill>
                  <a:schemeClr val="tx2">
                    <a:lumMod val="50000"/>
                  </a:schemeClr>
                </a:solidFill>
              </a:rPr>
              <a:t>  TRANSVERSALES</a:t>
            </a:r>
          </a:p>
        </p:txBody>
      </p:sp>
      <p:sp>
        <p:nvSpPr>
          <p:cNvPr id="12" name="Rectángulo redondeado 12"/>
          <p:cNvSpPr/>
          <p:nvPr/>
        </p:nvSpPr>
        <p:spPr>
          <a:xfrm>
            <a:off x="2525395" y="1104265"/>
            <a:ext cx="1626235" cy="38227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33 Rectángulo"/>
          <p:cNvSpPr/>
          <p:nvPr/>
        </p:nvSpPr>
        <p:spPr>
          <a:xfrm>
            <a:off x="2523490" y="1144905"/>
            <a:ext cx="1627505" cy="57848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lnSpc>
                <a:spcPct val="110000"/>
              </a:lnSpc>
            </a:pPr>
            <a:r>
              <a:rPr lang="es-CL" altLang="es-MX" sz="1200" b="1" dirty="0">
                <a:solidFill>
                  <a:prstClr val="white"/>
                </a:solidFill>
                <a:sym typeface="+mn-ea"/>
              </a:rPr>
              <a:t>PLAN BIM</a:t>
            </a:r>
          </a:p>
        </p:txBody>
      </p:sp>
      <p:sp>
        <p:nvSpPr>
          <p:cNvPr id="17" name="Rectángulo redondeado 13"/>
          <p:cNvSpPr/>
          <p:nvPr/>
        </p:nvSpPr>
        <p:spPr>
          <a:xfrm>
            <a:off x="4206875" y="1108710"/>
            <a:ext cx="1675765" cy="3818255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34 Rectángulo"/>
          <p:cNvSpPr/>
          <p:nvPr/>
        </p:nvSpPr>
        <p:spPr>
          <a:xfrm>
            <a:off x="4201160" y="1120775"/>
            <a:ext cx="1681480" cy="62357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lnSpc>
                <a:spcPct val="110000"/>
              </a:lnSpc>
            </a:pPr>
            <a:r>
              <a:rPr lang="es-CL" altLang="es-MX" sz="1200" b="1" dirty="0">
                <a:solidFill>
                  <a:prstClr val="white"/>
                </a:solidFill>
                <a:sym typeface="+mn-ea"/>
              </a:rPr>
              <a:t>DOM EN LÍNEA</a:t>
            </a:r>
          </a:p>
        </p:txBody>
      </p:sp>
      <p:sp>
        <p:nvSpPr>
          <p:cNvPr id="22" name="Rectángulo redondeado 12"/>
          <p:cNvSpPr/>
          <p:nvPr/>
        </p:nvSpPr>
        <p:spPr>
          <a:xfrm>
            <a:off x="5965190" y="1106805"/>
            <a:ext cx="2030730" cy="381825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35 Rectángulo"/>
          <p:cNvSpPr/>
          <p:nvPr/>
        </p:nvSpPr>
        <p:spPr>
          <a:xfrm>
            <a:off x="5981700" y="1120775"/>
            <a:ext cx="2014220" cy="62230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anchor="ctr" anchorCtr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s-CL" altLang="es-MX" sz="1200" b="1" dirty="0">
                <a:solidFill>
                  <a:prstClr val="white"/>
                </a:solidFill>
              </a:rPr>
              <a:t>PLAN INDUSTRIALIZACIÓN Y CONSTRUCCIÓN LIMPIA</a:t>
            </a:r>
          </a:p>
        </p:txBody>
      </p:sp>
      <p:sp>
        <p:nvSpPr>
          <p:cNvPr id="32" name="Rectángulo redondeado 12"/>
          <p:cNvSpPr/>
          <p:nvPr/>
        </p:nvSpPr>
        <p:spPr>
          <a:xfrm>
            <a:off x="2524760" y="713105"/>
            <a:ext cx="5469890" cy="32385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600" b="1" dirty="0">
                <a:solidFill>
                  <a:schemeClr val="bg1"/>
                </a:solidFill>
              </a:rPr>
              <a:t>INICIATIVAS ESTRATEGICAS - CONSTRUYE2025</a:t>
            </a:r>
          </a:p>
        </p:txBody>
      </p:sp>
      <p:sp>
        <p:nvSpPr>
          <p:cNvPr id="13" name="Rectángulo redondeado 13"/>
          <p:cNvSpPr/>
          <p:nvPr/>
        </p:nvSpPr>
        <p:spPr>
          <a:xfrm>
            <a:off x="6993890" y="1743075"/>
            <a:ext cx="1009650" cy="319913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Rectángulo redondeado 13"/>
          <p:cNvSpPr/>
          <p:nvPr/>
        </p:nvSpPr>
        <p:spPr>
          <a:xfrm>
            <a:off x="5956935" y="1743710"/>
            <a:ext cx="1009650" cy="3181985"/>
          </a:xfrm>
          <a:prstGeom prst="rect">
            <a:avLst/>
          </a:prstGeom>
          <a:solidFill>
            <a:srgbClr val="D26C08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Rectángulo redondeado 14"/>
          <p:cNvSpPr/>
          <p:nvPr/>
        </p:nvSpPr>
        <p:spPr>
          <a:xfrm>
            <a:off x="2523490" y="4201160"/>
            <a:ext cx="5806800" cy="219617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400" b="1" dirty="0">
              <a:solidFill>
                <a:srgbClr val="EEECE1">
                  <a:lumMod val="25000"/>
                </a:srgbClr>
              </a:solidFill>
            </a:endParaRPr>
          </a:p>
          <a:p>
            <a:pPr algn="ctr"/>
            <a:r>
              <a:rPr lang="es-CL" sz="1400" b="1" dirty="0">
                <a:solidFill>
                  <a:srgbClr val="EEECE1">
                    <a:lumMod val="25000"/>
                  </a:srgbClr>
                </a:solidFill>
              </a:rPr>
              <a:t>CENTROS TECNOLOGICOS</a:t>
            </a:r>
          </a:p>
          <a:p>
            <a:pPr algn="ctr"/>
            <a:endParaRPr lang="es-CL" sz="1400" b="1" dirty="0">
              <a:solidFill>
                <a:srgbClr val="EEECE1">
                  <a:lumMod val="25000"/>
                </a:srgbClr>
              </a:solidFill>
            </a:endParaRPr>
          </a:p>
        </p:txBody>
      </p:sp>
      <p:sp>
        <p:nvSpPr>
          <p:cNvPr id="4" name="Pentágono 6"/>
          <p:cNvSpPr/>
          <p:nvPr/>
        </p:nvSpPr>
        <p:spPr>
          <a:xfrm>
            <a:off x="313055" y="2330450"/>
            <a:ext cx="8227695" cy="287655"/>
          </a:xfrm>
          <a:prstGeom prst="homePlat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s-CL" sz="1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EFICIENCIA ENER+HIDR+ERNC</a:t>
            </a:r>
          </a:p>
        </p:txBody>
      </p:sp>
      <p:sp>
        <p:nvSpPr>
          <p:cNvPr id="5" name="Pentágono 7"/>
          <p:cNvSpPr/>
          <p:nvPr/>
        </p:nvSpPr>
        <p:spPr>
          <a:xfrm>
            <a:off x="313055" y="2698750"/>
            <a:ext cx="8227695" cy="287655"/>
          </a:xfrm>
          <a:prstGeom prst="homePlat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s-CL" sz="1000" dirty="0">
                <a:solidFill>
                  <a:prstClr val="white"/>
                </a:solidFill>
              </a:rPr>
              <a:t>CAMPAÑA COMUNICACIONAL</a:t>
            </a:r>
          </a:p>
        </p:txBody>
      </p:sp>
      <p:sp>
        <p:nvSpPr>
          <p:cNvPr id="6" name="Pentágono 8"/>
          <p:cNvSpPr/>
          <p:nvPr/>
        </p:nvSpPr>
        <p:spPr>
          <a:xfrm>
            <a:off x="313055" y="3067050"/>
            <a:ext cx="8227695" cy="287655"/>
          </a:xfrm>
          <a:prstGeom prst="homePlat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s-CL" sz="1000" dirty="0">
                <a:solidFill>
                  <a:prstClr val="white"/>
                </a:solidFill>
              </a:rPr>
              <a:t>MARCOS CONTRACTUALES</a:t>
            </a:r>
          </a:p>
        </p:txBody>
      </p:sp>
      <p:sp>
        <p:nvSpPr>
          <p:cNvPr id="7" name="Pentágono 9"/>
          <p:cNvSpPr/>
          <p:nvPr/>
        </p:nvSpPr>
        <p:spPr>
          <a:xfrm>
            <a:off x="313055" y="3435350"/>
            <a:ext cx="8227695" cy="287655"/>
          </a:xfrm>
          <a:prstGeom prst="homePlat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s-MX" sz="1000" dirty="0">
                <a:solidFill>
                  <a:prstClr val="white"/>
                </a:solidFill>
              </a:rPr>
              <a:t>MARCO REGULATORIO Y NORMATIVO</a:t>
            </a:r>
            <a:endParaRPr lang="es-CL" sz="1000" dirty="0">
              <a:solidFill>
                <a:prstClr val="white"/>
              </a:solidFill>
            </a:endParaRPr>
          </a:p>
        </p:txBody>
      </p:sp>
      <p:sp>
        <p:nvSpPr>
          <p:cNvPr id="9" name="Pentágono 9"/>
          <p:cNvSpPr/>
          <p:nvPr/>
        </p:nvSpPr>
        <p:spPr>
          <a:xfrm>
            <a:off x="313055" y="1961515"/>
            <a:ext cx="8227695" cy="288290"/>
          </a:xfrm>
          <a:prstGeom prst="homePlat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s-CL" sz="1000" dirty="0">
                <a:solidFill>
                  <a:prstClr val="white"/>
                </a:solidFill>
              </a:rPr>
              <a:t>CAPITAL HUMANO</a:t>
            </a:r>
          </a:p>
        </p:txBody>
      </p:sp>
      <p:sp>
        <p:nvSpPr>
          <p:cNvPr id="34" name="Pentágono 8"/>
          <p:cNvSpPr/>
          <p:nvPr/>
        </p:nvSpPr>
        <p:spPr>
          <a:xfrm>
            <a:off x="313055" y="3803650"/>
            <a:ext cx="8227695" cy="287655"/>
          </a:xfrm>
          <a:prstGeom prst="homePlat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s-CL" sz="1000" dirty="0">
                <a:solidFill>
                  <a:prstClr val="white"/>
                </a:solidFill>
              </a:rPr>
              <a:t>EXPORTACIÓN PROD Y SERV</a:t>
            </a:r>
          </a:p>
        </p:txBody>
      </p:sp>
      <p:sp>
        <p:nvSpPr>
          <p:cNvPr id="39" name="Rectángulo redondeado 14"/>
          <p:cNvSpPr/>
          <p:nvPr/>
        </p:nvSpPr>
        <p:spPr>
          <a:xfrm>
            <a:off x="312738" y="4193383"/>
            <a:ext cx="2204250" cy="754631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400" b="1" dirty="0">
              <a:solidFill>
                <a:srgbClr val="EEECE1">
                  <a:lumMod val="25000"/>
                </a:srgbClr>
              </a:solidFill>
            </a:endParaRPr>
          </a:p>
          <a:p>
            <a:pPr algn="ctr"/>
            <a:r>
              <a:rPr lang="es-CL" sz="1400" b="1" dirty="0">
                <a:solidFill>
                  <a:srgbClr val="EEECE1">
                    <a:lumMod val="25000"/>
                  </a:srgbClr>
                </a:solidFill>
              </a:rPr>
              <a:t>PLATAFORMAS HABILITANTES</a:t>
            </a:r>
          </a:p>
        </p:txBody>
      </p:sp>
      <p:sp>
        <p:nvSpPr>
          <p:cNvPr id="41" name="Rectángulo redondeado 14"/>
          <p:cNvSpPr/>
          <p:nvPr/>
        </p:nvSpPr>
        <p:spPr>
          <a:xfrm>
            <a:off x="2516779" y="4722594"/>
            <a:ext cx="5806800" cy="219617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400" b="1" dirty="0">
              <a:solidFill>
                <a:srgbClr val="EEECE1">
                  <a:lumMod val="25000"/>
                </a:srgbClr>
              </a:solidFill>
            </a:endParaRPr>
          </a:p>
          <a:p>
            <a:pPr algn="ctr"/>
            <a:r>
              <a:rPr lang="es-CL" sz="1400" b="1" dirty="0">
                <a:solidFill>
                  <a:srgbClr val="EEECE1">
                    <a:lumMod val="25000"/>
                  </a:srgbClr>
                </a:solidFill>
              </a:rPr>
              <a:t>FINANCIAMIENTO VERDE</a:t>
            </a:r>
          </a:p>
          <a:p>
            <a:pPr algn="ctr"/>
            <a:endParaRPr lang="es-CL" sz="1400" b="1" dirty="0">
              <a:solidFill>
                <a:srgbClr val="EEECE1">
                  <a:lumMod val="25000"/>
                </a:srgbClr>
              </a:solidFill>
            </a:endParaRPr>
          </a:p>
        </p:txBody>
      </p:sp>
      <p:sp>
        <p:nvSpPr>
          <p:cNvPr id="8" name="Rectángulo redondeado 14"/>
          <p:cNvSpPr/>
          <p:nvPr/>
        </p:nvSpPr>
        <p:spPr>
          <a:xfrm>
            <a:off x="2506980" y="4462145"/>
            <a:ext cx="5806800" cy="219617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400" b="1" dirty="0">
              <a:solidFill>
                <a:srgbClr val="EEECE1">
                  <a:lumMod val="25000"/>
                </a:srgbClr>
              </a:solidFill>
            </a:endParaRPr>
          </a:p>
          <a:p>
            <a:pPr algn="ctr"/>
            <a:r>
              <a:rPr lang="es-CL" sz="1400" b="1" dirty="0">
                <a:solidFill>
                  <a:srgbClr val="EEECE1">
                    <a:lumMod val="25000"/>
                  </a:srgbClr>
                </a:solidFill>
              </a:rPr>
              <a:t>CENTROS DE EXTENSIONISMO TECNOLÓGICO (PYME)</a:t>
            </a:r>
          </a:p>
          <a:p>
            <a:pPr algn="ctr"/>
            <a:endParaRPr lang="es-CL" sz="1400" b="1" dirty="0">
              <a:solidFill>
                <a:srgbClr val="EEECE1">
                  <a:lumMod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2600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4580964" y="3534749"/>
            <a:ext cx="4572000" cy="1296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7894" y="195263"/>
            <a:ext cx="8229600" cy="431800"/>
          </a:xfrm>
        </p:spPr>
        <p:txBody>
          <a:bodyPr>
            <a:normAutofit fontScale="90000"/>
          </a:bodyPr>
          <a:lstStyle/>
          <a:p>
            <a:r>
              <a:rPr lang="es-CL" b="1" dirty="0" smtClean="0">
                <a:solidFill>
                  <a:schemeClr val="tx2">
                    <a:lumMod val="50000"/>
                  </a:schemeClr>
                </a:solidFill>
              </a:rPr>
              <a:t>PLAN INDUSTRIALIZACIÓN Y CONSTRUCCIÓN LIMPIA</a:t>
            </a:r>
            <a:endParaRPr lang="es-CL" b="1" dirty="0">
              <a:solidFill>
                <a:schemeClr val="tx2">
                  <a:lumMod val="50000"/>
                </a:schemeClr>
              </a:solidFill>
            </a:endParaRPr>
          </a:p>
        </p:txBody>
      </p:sp>
      <p:grpSp>
        <p:nvGrpSpPr>
          <p:cNvPr id="3" name="2 Grupo"/>
          <p:cNvGrpSpPr/>
          <p:nvPr/>
        </p:nvGrpSpPr>
        <p:grpSpPr>
          <a:xfrm>
            <a:off x="251520" y="843558"/>
            <a:ext cx="8496944" cy="3816424"/>
            <a:chOff x="251520" y="843558"/>
            <a:chExt cx="8496944" cy="3816424"/>
          </a:xfrm>
        </p:grpSpPr>
        <p:sp>
          <p:nvSpPr>
            <p:cNvPr id="4" name="3 CuadroTexto"/>
            <p:cNvSpPr txBox="1"/>
            <p:nvPr/>
          </p:nvSpPr>
          <p:spPr>
            <a:xfrm>
              <a:off x="3563888" y="2460833"/>
              <a:ext cx="172819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L" sz="12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Yu Gothic UI" panose="020B0500000000000000" pitchFamily="34" charset="-128"/>
                  <a:ea typeface="Yu Gothic UI" panose="020B0500000000000000" pitchFamily="34" charset="-128"/>
                </a:rPr>
                <a:t>PLAN</a:t>
              </a:r>
            </a:p>
            <a:p>
              <a:pPr algn="ctr"/>
              <a:r>
                <a:rPr lang="es-CL" sz="12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Yu Gothic UI" panose="020B0500000000000000" pitchFamily="34" charset="-128"/>
                  <a:ea typeface="Yu Gothic UI" panose="020B0500000000000000" pitchFamily="34" charset="-128"/>
                </a:rPr>
                <a:t>INDUSTRIALIZACIÓN Y CONSTRUCCIÓN LIMPIA</a:t>
              </a:r>
            </a:p>
          </p:txBody>
        </p:sp>
        <p:sp>
          <p:nvSpPr>
            <p:cNvPr id="9" name="8 Elipse"/>
            <p:cNvSpPr/>
            <p:nvPr/>
          </p:nvSpPr>
          <p:spPr>
            <a:xfrm>
              <a:off x="3612662" y="2203108"/>
              <a:ext cx="1641729" cy="1293484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400"/>
            </a:p>
          </p:txBody>
        </p:sp>
        <p:cxnSp>
          <p:nvCxnSpPr>
            <p:cNvPr id="18" name="17 Conector recto de flecha"/>
            <p:cNvCxnSpPr/>
            <p:nvPr/>
          </p:nvCxnSpPr>
          <p:spPr>
            <a:xfrm>
              <a:off x="3413664" y="2302607"/>
              <a:ext cx="298496" cy="248747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20 Conector recto de flecha"/>
            <p:cNvCxnSpPr/>
            <p:nvPr/>
          </p:nvCxnSpPr>
          <p:spPr>
            <a:xfrm>
              <a:off x="5105143" y="3198096"/>
              <a:ext cx="298496" cy="248747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21 Conector recto de flecha"/>
            <p:cNvCxnSpPr/>
            <p:nvPr/>
          </p:nvCxnSpPr>
          <p:spPr>
            <a:xfrm flipV="1">
              <a:off x="3463414" y="3219822"/>
              <a:ext cx="316498" cy="227022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25 Conector recto de flecha"/>
            <p:cNvCxnSpPr/>
            <p:nvPr/>
          </p:nvCxnSpPr>
          <p:spPr>
            <a:xfrm flipV="1">
              <a:off x="5154892" y="2343311"/>
              <a:ext cx="348246" cy="198473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48 Conector recto de flecha"/>
            <p:cNvCxnSpPr/>
            <p:nvPr/>
          </p:nvCxnSpPr>
          <p:spPr>
            <a:xfrm>
              <a:off x="3674383" y="1877742"/>
              <a:ext cx="1512168" cy="0"/>
            </a:xfrm>
            <a:prstGeom prst="straightConnector1">
              <a:avLst/>
            </a:prstGeom>
            <a:ln w="22225">
              <a:solidFill>
                <a:srgbClr val="C00000"/>
              </a:solidFill>
              <a:prstDash val="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49 Conector recto de flecha"/>
            <p:cNvCxnSpPr/>
            <p:nvPr/>
          </p:nvCxnSpPr>
          <p:spPr>
            <a:xfrm>
              <a:off x="3674383" y="3749950"/>
              <a:ext cx="1512168" cy="0"/>
            </a:xfrm>
            <a:prstGeom prst="straightConnector1">
              <a:avLst/>
            </a:prstGeom>
            <a:ln w="22225">
              <a:solidFill>
                <a:srgbClr val="C00000"/>
              </a:solidFill>
              <a:prstDash val="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50 Conector recto de flecha"/>
            <p:cNvCxnSpPr/>
            <p:nvPr/>
          </p:nvCxnSpPr>
          <p:spPr>
            <a:xfrm>
              <a:off x="6122655" y="2597822"/>
              <a:ext cx="0" cy="504056"/>
            </a:xfrm>
            <a:prstGeom prst="straightConnector1">
              <a:avLst/>
            </a:prstGeom>
            <a:ln w="22225">
              <a:solidFill>
                <a:srgbClr val="C00000"/>
              </a:solidFill>
              <a:prstDash val="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54 Conector recto de flecha"/>
            <p:cNvCxnSpPr/>
            <p:nvPr/>
          </p:nvCxnSpPr>
          <p:spPr>
            <a:xfrm>
              <a:off x="2810287" y="2597822"/>
              <a:ext cx="0" cy="504056"/>
            </a:xfrm>
            <a:prstGeom prst="straightConnector1">
              <a:avLst/>
            </a:prstGeom>
            <a:ln w="22225">
              <a:solidFill>
                <a:srgbClr val="C00000"/>
              </a:solidFill>
              <a:prstDash val="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24 CuadroTexto"/>
            <p:cNvSpPr txBox="1"/>
            <p:nvPr/>
          </p:nvSpPr>
          <p:spPr>
            <a:xfrm>
              <a:off x="6588224" y="4075207"/>
              <a:ext cx="20162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L" sz="1600" b="1" dirty="0">
                  <a:solidFill>
                    <a:srgbClr val="0070C0"/>
                  </a:solidFill>
                </a:rPr>
                <a:t>ESTÁNDAR DE CALIDAD</a:t>
              </a:r>
            </a:p>
          </p:txBody>
        </p:sp>
        <p:sp>
          <p:nvSpPr>
            <p:cNvPr id="27" name="26 CuadroTexto"/>
            <p:cNvSpPr txBox="1"/>
            <p:nvPr/>
          </p:nvSpPr>
          <p:spPr>
            <a:xfrm>
              <a:off x="467544" y="915566"/>
              <a:ext cx="16561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L" sz="1600" b="1" dirty="0">
                  <a:solidFill>
                    <a:srgbClr val="0070C0"/>
                  </a:solidFill>
                </a:rPr>
                <a:t>MEJORES EMPLEOS</a:t>
              </a:r>
            </a:p>
          </p:txBody>
        </p:sp>
        <p:sp>
          <p:nvSpPr>
            <p:cNvPr id="31" name="30 CuadroTexto"/>
            <p:cNvSpPr txBox="1"/>
            <p:nvPr/>
          </p:nvSpPr>
          <p:spPr>
            <a:xfrm>
              <a:off x="7092281" y="843558"/>
              <a:ext cx="165618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L" sz="1600" b="1" dirty="0">
                  <a:solidFill>
                    <a:srgbClr val="0070C0"/>
                  </a:solidFill>
                </a:rPr>
                <a:t>PRODUCTIVIDAD</a:t>
              </a:r>
            </a:p>
          </p:txBody>
        </p:sp>
        <p:sp>
          <p:nvSpPr>
            <p:cNvPr id="32" name="31 CuadroTexto"/>
            <p:cNvSpPr txBox="1"/>
            <p:nvPr/>
          </p:nvSpPr>
          <p:spPr>
            <a:xfrm>
              <a:off x="251520" y="4249420"/>
              <a:ext cx="237626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L" sz="1600" b="1" dirty="0">
                  <a:solidFill>
                    <a:srgbClr val="0070C0"/>
                  </a:solidFill>
                </a:rPr>
                <a:t>SUSTENTABILIDAD</a:t>
              </a:r>
            </a:p>
          </p:txBody>
        </p:sp>
      </p:grpSp>
      <p:grpSp>
        <p:nvGrpSpPr>
          <p:cNvPr id="33" name="91 Grupo"/>
          <p:cNvGrpSpPr/>
          <p:nvPr/>
        </p:nvGrpSpPr>
        <p:grpSpPr>
          <a:xfrm>
            <a:off x="5364288" y="1275686"/>
            <a:ext cx="2088032" cy="1008032"/>
            <a:chOff x="1619672" y="1376772"/>
            <a:chExt cx="936105" cy="1008112"/>
          </a:xfrm>
        </p:grpSpPr>
        <p:sp>
          <p:nvSpPr>
            <p:cNvPr id="34" name="33 Rectángulo"/>
            <p:cNvSpPr/>
            <p:nvPr/>
          </p:nvSpPr>
          <p:spPr>
            <a:xfrm>
              <a:off x="1619672" y="1376772"/>
              <a:ext cx="135305" cy="252028"/>
            </a:xfrm>
            <a:prstGeom prst="rect">
              <a:avLst/>
            </a:prstGeom>
            <a:solidFill>
              <a:srgbClr val="CD2037"/>
            </a:solidFill>
            <a:ln w="3175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4000"/>
            </a:p>
          </p:txBody>
        </p:sp>
        <p:sp>
          <p:nvSpPr>
            <p:cNvPr id="35" name="34 Rectángulo"/>
            <p:cNvSpPr/>
            <p:nvPr/>
          </p:nvSpPr>
          <p:spPr>
            <a:xfrm>
              <a:off x="1619672" y="1628800"/>
              <a:ext cx="135305" cy="252028"/>
            </a:xfrm>
            <a:prstGeom prst="rect">
              <a:avLst/>
            </a:prstGeom>
            <a:solidFill>
              <a:srgbClr val="9ACA3C"/>
            </a:solidFill>
            <a:ln w="3175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4000"/>
            </a:p>
          </p:txBody>
        </p:sp>
        <p:sp>
          <p:nvSpPr>
            <p:cNvPr id="36" name="35 Rectángulo"/>
            <p:cNvSpPr/>
            <p:nvPr/>
          </p:nvSpPr>
          <p:spPr>
            <a:xfrm>
              <a:off x="1619672" y="1880828"/>
              <a:ext cx="135305" cy="252028"/>
            </a:xfrm>
            <a:prstGeom prst="rect">
              <a:avLst/>
            </a:prstGeom>
            <a:solidFill>
              <a:srgbClr val="FDB936"/>
            </a:solidFill>
            <a:ln w="3175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4000"/>
            </a:p>
          </p:txBody>
        </p:sp>
        <p:sp>
          <p:nvSpPr>
            <p:cNvPr id="37" name="36 Rectángulo"/>
            <p:cNvSpPr/>
            <p:nvPr/>
          </p:nvSpPr>
          <p:spPr>
            <a:xfrm>
              <a:off x="1619672" y="2132856"/>
              <a:ext cx="135305" cy="252028"/>
            </a:xfrm>
            <a:prstGeom prst="rect">
              <a:avLst/>
            </a:prstGeom>
            <a:solidFill>
              <a:srgbClr val="F68B1F"/>
            </a:solidFill>
            <a:ln w="3175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4000"/>
            </a:p>
          </p:txBody>
        </p:sp>
        <p:sp>
          <p:nvSpPr>
            <p:cNvPr id="38" name="37 Rectángulo"/>
            <p:cNvSpPr/>
            <p:nvPr/>
          </p:nvSpPr>
          <p:spPr>
            <a:xfrm>
              <a:off x="1754977" y="1376772"/>
              <a:ext cx="800800" cy="1008112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L" sz="1400" b="1" dirty="0">
                  <a:solidFill>
                    <a:schemeClr val="tx1"/>
                  </a:solidFill>
                </a:rPr>
                <a:t>Prefabricación e </a:t>
              </a:r>
            </a:p>
            <a:p>
              <a:pPr algn="ctr"/>
              <a:r>
                <a:rPr lang="es-CL" sz="1400" b="1" dirty="0">
                  <a:solidFill>
                    <a:schemeClr val="tx1"/>
                  </a:solidFill>
                </a:rPr>
                <a:t>I</a:t>
              </a:r>
              <a:r>
                <a:rPr lang="es-CL" sz="1400" b="1" dirty="0" smtClean="0">
                  <a:solidFill>
                    <a:schemeClr val="tx1"/>
                  </a:solidFill>
                </a:rPr>
                <a:t>ndustrialización </a:t>
              </a:r>
              <a:r>
                <a:rPr lang="es-CL" sz="1400" b="1" dirty="0">
                  <a:solidFill>
                    <a:schemeClr val="tx1"/>
                  </a:solidFill>
                </a:rPr>
                <a:t>de </a:t>
              </a:r>
              <a:r>
                <a:rPr lang="es-CL" sz="1400" b="1" dirty="0">
                  <a:solidFill>
                    <a:schemeClr val="tx1"/>
                  </a:solidFill>
                </a:rPr>
                <a:t> E</a:t>
              </a:r>
              <a:r>
                <a:rPr lang="es-CL" sz="1400" b="1" dirty="0" smtClean="0">
                  <a:solidFill>
                    <a:schemeClr val="tx1"/>
                  </a:solidFill>
                </a:rPr>
                <a:t>dificaciones</a:t>
              </a:r>
              <a:endParaRPr lang="es-CL" sz="1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9" name="21 Grupo"/>
          <p:cNvGrpSpPr/>
          <p:nvPr/>
        </p:nvGrpSpPr>
        <p:grpSpPr>
          <a:xfrm>
            <a:off x="1691872" y="3363918"/>
            <a:ext cx="1728000" cy="720000"/>
            <a:chOff x="1619672" y="1376772"/>
            <a:chExt cx="936105" cy="1008112"/>
          </a:xfrm>
        </p:grpSpPr>
        <p:sp>
          <p:nvSpPr>
            <p:cNvPr id="40" name="39 Rectángulo"/>
            <p:cNvSpPr/>
            <p:nvPr/>
          </p:nvSpPr>
          <p:spPr>
            <a:xfrm>
              <a:off x="1619672" y="1376772"/>
              <a:ext cx="135305" cy="252028"/>
            </a:xfrm>
            <a:prstGeom prst="rect">
              <a:avLst/>
            </a:prstGeom>
            <a:solidFill>
              <a:srgbClr val="CD2037"/>
            </a:solidFill>
            <a:ln w="3175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4000" b="1"/>
            </a:p>
          </p:txBody>
        </p:sp>
        <p:sp>
          <p:nvSpPr>
            <p:cNvPr id="41" name="40 Rectángulo"/>
            <p:cNvSpPr/>
            <p:nvPr/>
          </p:nvSpPr>
          <p:spPr>
            <a:xfrm>
              <a:off x="1619672" y="1628800"/>
              <a:ext cx="135305" cy="252028"/>
            </a:xfrm>
            <a:prstGeom prst="rect">
              <a:avLst/>
            </a:prstGeom>
            <a:solidFill>
              <a:srgbClr val="9ACA3C"/>
            </a:solidFill>
            <a:ln w="3175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4000" b="1"/>
            </a:p>
          </p:txBody>
        </p:sp>
        <p:sp>
          <p:nvSpPr>
            <p:cNvPr id="42" name="41 Rectángulo"/>
            <p:cNvSpPr/>
            <p:nvPr/>
          </p:nvSpPr>
          <p:spPr>
            <a:xfrm>
              <a:off x="1619672" y="1880828"/>
              <a:ext cx="135305" cy="252028"/>
            </a:xfrm>
            <a:prstGeom prst="rect">
              <a:avLst/>
            </a:prstGeom>
            <a:noFill/>
            <a:ln w="3175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4000" b="1"/>
            </a:p>
          </p:txBody>
        </p:sp>
        <p:sp>
          <p:nvSpPr>
            <p:cNvPr id="43" name="42 Rectángulo"/>
            <p:cNvSpPr/>
            <p:nvPr/>
          </p:nvSpPr>
          <p:spPr>
            <a:xfrm>
              <a:off x="1619672" y="2132856"/>
              <a:ext cx="135305" cy="252028"/>
            </a:xfrm>
            <a:prstGeom prst="rect">
              <a:avLst/>
            </a:prstGeom>
            <a:noFill/>
            <a:ln w="3175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4000" b="1"/>
            </a:p>
          </p:txBody>
        </p:sp>
        <p:sp>
          <p:nvSpPr>
            <p:cNvPr id="44" name="43 Rectángulo"/>
            <p:cNvSpPr/>
            <p:nvPr/>
          </p:nvSpPr>
          <p:spPr>
            <a:xfrm>
              <a:off x="1754977" y="1376772"/>
              <a:ext cx="800800" cy="1008112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L" sz="1400" b="1" dirty="0" smtClean="0">
                  <a:solidFill>
                    <a:schemeClr val="tx1"/>
                  </a:solidFill>
                </a:rPr>
                <a:t>Gestión </a:t>
              </a:r>
              <a:r>
                <a:rPr lang="es-CL" sz="1400" b="1" dirty="0">
                  <a:solidFill>
                    <a:schemeClr val="tx1"/>
                  </a:solidFill>
                </a:rPr>
                <a:t>de </a:t>
              </a:r>
              <a:r>
                <a:rPr lang="es-CL" sz="1400" b="1" dirty="0" smtClean="0">
                  <a:solidFill>
                    <a:schemeClr val="tx1"/>
                  </a:solidFill>
                </a:rPr>
                <a:t>Residuos </a:t>
              </a:r>
              <a:r>
                <a:rPr lang="es-CL" sz="1400" b="1" dirty="0">
                  <a:solidFill>
                    <a:schemeClr val="tx1"/>
                  </a:solidFill>
                </a:rPr>
                <a:t>de la </a:t>
              </a:r>
              <a:r>
                <a:rPr lang="es-CL" sz="1400" b="1" dirty="0" smtClean="0">
                  <a:solidFill>
                    <a:schemeClr val="tx1"/>
                  </a:solidFill>
                </a:rPr>
                <a:t>Construcción</a:t>
              </a:r>
              <a:endParaRPr lang="es-CL" sz="1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4" name="97 Grupo"/>
          <p:cNvGrpSpPr/>
          <p:nvPr/>
        </p:nvGrpSpPr>
        <p:grpSpPr>
          <a:xfrm>
            <a:off x="1691680" y="1491710"/>
            <a:ext cx="1800000" cy="720000"/>
            <a:chOff x="1619672" y="1376773"/>
            <a:chExt cx="936105" cy="1008112"/>
          </a:xfrm>
        </p:grpSpPr>
        <p:sp>
          <p:nvSpPr>
            <p:cNvPr id="56" name="55 Rectángulo"/>
            <p:cNvSpPr/>
            <p:nvPr/>
          </p:nvSpPr>
          <p:spPr>
            <a:xfrm>
              <a:off x="1619672" y="1376773"/>
              <a:ext cx="135305" cy="252028"/>
            </a:xfrm>
            <a:prstGeom prst="rect">
              <a:avLst/>
            </a:prstGeom>
            <a:solidFill>
              <a:srgbClr val="CD2037"/>
            </a:solidFill>
            <a:ln w="3175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4000"/>
            </a:p>
          </p:txBody>
        </p:sp>
        <p:sp>
          <p:nvSpPr>
            <p:cNvPr id="57" name="56 Rectángulo"/>
            <p:cNvSpPr/>
            <p:nvPr/>
          </p:nvSpPr>
          <p:spPr>
            <a:xfrm>
              <a:off x="1619672" y="1628800"/>
              <a:ext cx="135305" cy="252028"/>
            </a:xfrm>
            <a:prstGeom prst="rect">
              <a:avLst/>
            </a:prstGeom>
            <a:solidFill>
              <a:srgbClr val="9ACA3C"/>
            </a:solidFill>
            <a:ln w="3175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4000"/>
            </a:p>
          </p:txBody>
        </p:sp>
        <p:sp>
          <p:nvSpPr>
            <p:cNvPr id="58" name="57 Rectángulo"/>
            <p:cNvSpPr/>
            <p:nvPr/>
          </p:nvSpPr>
          <p:spPr>
            <a:xfrm>
              <a:off x="1619672" y="1880828"/>
              <a:ext cx="135305" cy="252028"/>
            </a:xfrm>
            <a:prstGeom prst="rect">
              <a:avLst/>
            </a:prstGeom>
            <a:solidFill>
              <a:srgbClr val="FDB936"/>
            </a:solidFill>
            <a:ln w="3175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4000"/>
            </a:p>
          </p:txBody>
        </p:sp>
        <p:sp>
          <p:nvSpPr>
            <p:cNvPr id="59" name="58 Rectángulo"/>
            <p:cNvSpPr/>
            <p:nvPr/>
          </p:nvSpPr>
          <p:spPr>
            <a:xfrm>
              <a:off x="1619672" y="2132856"/>
              <a:ext cx="135305" cy="252028"/>
            </a:xfrm>
            <a:prstGeom prst="rect">
              <a:avLst/>
            </a:prstGeom>
            <a:solidFill>
              <a:srgbClr val="F68B1F"/>
            </a:solidFill>
            <a:ln w="3175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4000"/>
            </a:p>
          </p:txBody>
        </p:sp>
        <p:sp>
          <p:nvSpPr>
            <p:cNvPr id="60" name="59 Rectángulo"/>
            <p:cNvSpPr/>
            <p:nvPr/>
          </p:nvSpPr>
          <p:spPr>
            <a:xfrm>
              <a:off x="1754977" y="1376773"/>
              <a:ext cx="800800" cy="1008112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L" sz="1400" b="1" dirty="0">
                  <a:solidFill>
                    <a:schemeClr val="tx1"/>
                  </a:solidFill>
                </a:rPr>
                <a:t>Capacitación, certificación y registro</a:t>
              </a:r>
            </a:p>
          </p:txBody>
        </p:sp>
      </p:grpSp>
      <p:grpSp>
        <p:nvGrpSpPr>
          <p:cNvPr id="155" name="51 Grupo"/>
          <p:cNvGrpSpPr/>
          <p:nvPr/>
        </p:nvGrpSpPr>
        <p:grpSpPr>
          <a:xfrm>
            <a:off x="5415220" y="3373248"/>
            <a:ext cx="1728000" cy="720000"/>
            <a:chOff x="1619672" y="1376772"/>
            <a:chExt cx="936105" cy="1008112"/>
          </a:xfrm>
        </p:grpSpPr>
        <p:sp>
          <p:nvSpPr>
            <p:cNvPr id="156" name="155 Rectángulo"/>
            <p:cNvSpPr/>
            <p:nvPr/>
          </p:nvSpPr>
          <p:spPr>
            <a:xfrm>
              <a:off x="1619672" y="1376772"/>
              <a:ext cx="135305" cy="252028"/>
            </a:xfrm>
            <a:prstGeom prst="rect">
              <a:avLst/>
            </a:prstGeom>
            <a:solidFill>
              <a:srgbClr val="CD2037"/>
            </a:solidFill>
            <a:ln w="3175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4000" b="1"/>
            </a:p>
          </p:txBody>
        </p:sp>
        <p:sp>
          <p:nvSpPr>
            <p:cNvPr id="157" name="156 Rectángulo"/>
            <p:cNvSpPr/>
            <p:nvPr/>
          </p:nvSpPr>
          <p:spPr>
            <a:xfrm>
              <a:off x="1619672" y="1628800"/>
              <a:ext cx="135305" cy="252028"/>
            </a:xfrm>
            <a:prstGeom prst="rect">
              <a:avLst/>
            </a:prstGeom>
            <a:solidFill>
              <a:srgbClr val="9ACA3C"/>
            </a:solidFill>
            <a:ln w="3175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4000" b="1"/>
            </a:p>
          </p:txBody>
        </p:sp>
        <p:sp>
          <p:nvSpPr>
            <p:cNvPr id="158" name="157 Rectángulo"/>
            <p:cNvSpPr/>
            <p:nvPr/>
          </p:nvSpPr>
          <p:spPr>
            <a:xfrm>
              <a:off x="1619672" y="1880828"/>
              <a:ext cx="135305" cy="252028"/>
            </a:xfrm>
            <a:prstGeom prst="rect">
              <a:avLst/>
            </a:prstGeom>
            <a:noFill/>
            <a:ln w="3175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4000" b="1"/>
            </a:p>
          </p:txBody>
        </p:sp>
        <p:sp>
          <p:nvSpPr>
            <p:cNvPr id="159" name="158 Rectángulo"/>
            <p:cNvSpPr/>
            <p:nvPr/>
          </p:nvSpPr>
          <p:spPr>
            <a:xfrm>
              <a:off x="1619672" y="2132856"/>
              <a:ext cx="135305" cy="252028"/>
            </a:xfrm>
            <a:prstGeom prst="rect">
              <a:avLst/>
            </a:prstGeom>
            <a:noFill/>
            <a:ln w="3175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4000" b="1"/>
            </a:p>
          </p:txBody>
        </p:sp>
        <p:sp>
          <p:nvSpPr>
            <p:cNvPr id="160" name="159 Rectángulo"/>
            <p:cNvSpPr/>
            <p:nvPr/>
          </p:nvSpPr>
          <p:spPr>
            <a:xfrm>
              <a:off x="1754977" y="1376772"/>
              <a:ext cx="800800" cy="1008112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L" sz="1400" b="1" dirty="0" smtClean="0">
                  <a:solidFill>
                    <a:schemeClr val="tx1"/>
                  </a:solidFill>
                </a:rPr>
                <a:t>Estandarización </a:t>
              </a:r>
              <a:r>
                <a:rPr lang="es-CL" sz="1400" b="1" dirty="0">
                  <a:solidFill>
                    <a:schemeClr val="tx1"/>
                  </a:solidFill>
                </a:rPr>
                <a:t> </a:t>
              </a:r>
              <a:r>
                <a:rPr lang="es-CL" sz="1400" b="1" dirty="0" smtClean="0">
                  <a:solidFill>
                    <a:schemeClr val="tx1"/>
                  </a:solidFill>
                </a:rPr>
                <a:t>y Marco Normativo</a:t>
              </a:r>
              <a:endParaRPr lang="es-CL" sz="1400" b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1470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7"/>
          <p:cNvSpPr txBox="1"/>
          <p:nvPr/>
        </p:nvSpPr>
        <p:spPr>
          <a:xfrm>
            <a:off x="241299" y="843280"/>
            <a:ext cx="8723313" cy="448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Wingdings" panose="05000000000000000000" charset="0"/>
              <a:buChar char="ü"/>
            </a:pPr>
            <a:r>
              <a:rPr lang="es-CL" altLang="en-US" sz="2400" b="1" dirty="0" smtClean="0">
                <a:solidFill>
                  <a:schemeClr val="tx2">
                    <a:lumMod val="50000"/>
                  </a:schemeClr>
                </a:solidFill>
              </a:rPr>
              <a:t>Misiones </a:t>
            </a:r>
            <a:r>
              <a:rPr lang="es-CL" altLang="en-US" sz="2400" b="1" dirty="0">
                <a:solidFill>
                  <a:schemeClr val="tx2">
                    <a:lumMod val="50000"/>
                  </a:schemeClr>
                </a:solidFill>
              </a:rPr>
              <a:t>Tecnológicas </a:t>
            </a:r>
            <a:r>
              <a:rPr lang="es-CL" altLang="en-US" sz="2400" dirty="0">
                <a:solidFill>
                  <a:schemeClr val="tx2">
                    <a:lumMod val="50000"/>
                  </a:schemeClr>
                </a:solidFill>
              </a:rPr>
              <a:t>Internacionales (ALE y AUS)</a:t>
            </a:r>
          </a:p>
          <a:p>
            <a:pPr marL="342900" indent="-342900">
              <a:lnSpc>
                <a:spcPct val="120000"/>
              </a:lnSpc>
              <a:buFont typeface="Wingdings" panose="05000000000000000000" charset="0"/>
              <a:buChar char="ü"/>
            </a:pPr>
            <a:r>
              <a:rPr lang="es-CL" altLang="en-US" sz="2400" b="1" dirty="0">
                <a:solidFill>
                  <a:schemeClr val="tx2">
                    <a:lumMod val="50000"/>
                  </a:schemeClr>
                </a:solidFill>
              </a:rPr>
              <a:t>Acuerdo de Producción Limpia </a:t>
            </a:r>
            <a:r>
              <a:rPr lang="es-CL" altLang="en-US" sz="2400" dirty="0">
                <a:solidFill>
                  <a:schemeClr val="tx2">
                    <a:lumMod val="50000"/>
                  </a:schemeClr>
                </a:solidFill>
              </a:rPr>
              <a:t>(APL) en formulación</a:t>
            </a:r>
          </a:p>
          <a:p>
            <a:pPr marL="342900" indent="-342900">
              <a:lnSpc>
                <a:spcPct val="120000"/>
              </a:lnSpc>
              <a:buFont typeface="Wingdings" panose="05000000000000000000" charset="0"/>
              <a:buChar char="ü"/>
            </a:pPr>
            <a:r>
              <a:rPr lang="es-CL" altLang="en-US" sz="2400" b="1" dirty="0" smtClean="0">
                <a:solidFill>
                  <a:schemeClr val="tx2">
                    <a:lumMod val="50000"/>
                  </a:schemeClr>
                </a:solidFill>
              </a:rPr>
              <a:t>Seminario </a:t>
            </a:r>
            <a:r>
              <a:rPr lang="es-CL" altLang="en-US" sz="2400" b="1" dirty="0">
                <a:solidFill>
                  <a:schemeClr val="tx2">
                    <a:lumMod val="50000"/>
                  </a:schemeClr>
                </a:solidFill>
              </a:rPr>
              <a:t>Internacional </a:t>
            </a:r>
            <a:r>
              <a:rPr lang="es-CL" altLang="en-US" sz="2400" dirty="0">
                <a:solidFill>
                  <a:schemeClr val="tx2">
                    <a:lumMod val="50000"/>
                  </a:schemeClr>
                </a:solidFill>
              </a:rPr>
              <a:t>en conjunto con CChC</a:t>
            </a:r>
          </a:p>
          <a:p>
            <a:pPr marL="342900" indent="-342900">
              <a:lnSpc>
                <a:spcPct val="120000"/>
              </a:lnSpc>
              <a:buFont typeface="Wingdings" panose="05000000000000000000" charset="0"/>
              <a:buChar char="ü"/>
            </a:pPr>
            <a:r>
              <a:rPr lang="es-CL" altLang="en-US" sz="2400" dirty="0">
                <a:solidFill>
                  <a:schemeClr val="tx2">
                    <a:lumMod val="50000"/>
                  </a:schemeClr>
                </a:solidFill>
              </a:rPr>
              <a:t>2 </a:t>
            </a:r>
            <a:r>
              <a:rPr lang="es-CL" altLang="en-US" sz="2400" b="1" dirty="0">
                <a:solidFill>
                  <a:schemeClr val="tx2">
                    <a:lumMod val="50000"/>
                  </a:schemeClr>
                </a:solidFill>
              </a:rPr>
              <a:t>Seminarios Nacionales </a:t>
            </a:r>
            <a:r>
              <a:rPr lang="es-CL" altLang="en-US" sz="2400" dirty="0">
                <a:solidFill>
                  <a:schemeClr val="tx2">
                    <a:lumMod val="50000"/>
                  </a:schemeClr>
                </a:solidFill>
              </a:rPr>
              <a:t>de </a:t>
            </a:r>
            <a:r>
              <a:rPr lang="es-CL" altLang="en-US" sz="2400" dirty="0" smtClean="0">
                <a:solidFill>
                  <a:schemeClr val="tx2">
                    <a:lumMod val="50000"/>
                  </a:schemeClr>
                </a:solidFill>
              </a:rPr>
              <a:t>Especialidades (</a:t>
            </a:r>
            <a:r>
              <a:rPr lang="es-CL" altLang="en-US" sz="2400" dirty="0">
                <a:solidFill>
                  <a:schemeClr val="tx2">
                    <a:lumMod val="50000"/>
                  </a:schemeClr>
                </a:solidFill>
              </a:rPr>
              <a:t>EDUCACIÓN Y SALUD</a:t>
            </a:r>
            <a:r>
              <a:rPr lang="es-CL" altLang="en-US" sz="2400" dirty="0" smtClean="0">
                <a:solidFill>
                  <a:schemeClr val="tx2">
                    <a:lumMod val="50000"/>
                  </a:schemeClr>
                </a:solidFill>
              </a:rPr>
              <a:t>)</a:t>
            </a:r>
          </a:p>
          <a:p>
            <a:pPr marL="342900" indent="-342900">
              <a:lnSpc>
                <a:spcPct val="120000"/>
              </a:lnSpc>
              <a:buFont typeface="Wingdings" panose="05000000000000000000" charset="0"/>
              <a:buChar char="ü"/>
            </a:pPr>
            <a:r>
              <a:rPr lang="es-CL" altLang="en-US" sz="2400" b="1" dirty="0">
                <a:solidFill>
                  <a:schemeClr val="tx2">
                    <a:lumMod val="50000"/>
                  </a:schemeClr>
                </a:solidFill>
              </a:rPr>
              <a:t>Consejo de Construcción </a:t>
            </a:r>
            <a:r>
              <a:rPr lang="es-CL" altLang="en-US" sz="2400" b="1" dirty="0" smtClean="0">
                <a:solidFill>
                  <a:schemeClr val="tx2">
                    <a:lumMod val="50000"/>
                  </a:schemeClr>
                </a:solidFill>
              </a:rPr>
              <a:t>Industrializada </a:t>
            </a:r>
            <a:r>
              <a:rPr lang="es-CL" altLang="en-US" sz="2400" dirty="0">
                <a:solidFill>
                  <a:schemeClr val="tx2">
                    <a:lumMod val="50000"/>
                  </a:schemeClr>
                </a:solidFill>
              </a:rPr>
              <a:t>con +30 </a:t>
            </a:r>
            <a:r>
              <a:rPr lang="es-CL" altLang="en-US" sz="2400" dirty="0" smtClean="0">
                <a:solidFill>
                  <a:schemeClr val="tx2">
                    <a:lumMod val="50000"/>
                  </a:schemeClr>
                </a:solidFill>
              </a:rPr>
              <a:t>miembros</a:t>
            </a:r>
            <a:endParaRPr lang="es-CL" altLang="en-US" sz="2400" dirty="0">
              <a:solidFill>
                <a:schemeClr val="tx2">
                  <a:lumMod val="50000"/>
                </a:schemeClr>
              </a:solidFill>
            </a:endParaRPr>
          </a:p>
          <a:p>
            <a:pPr marL="342900" indent="-342900">
              <a:lnSpc>
                <a:spcPct val="120000"/>
              </a:lnSpc>
              <a:buFont typeface="Wingdings" panose="05000000000000000000" charset="0"/>
              <a:buChar char="ü"/>
            </a:pPr>
            <a:r>
              <a:rPr lang="es-CL" altLang="en-US" sz="2400" dirty="0" smtClean="0">
                <a:solidFill>
                  <a:schemeClr val="tx2">
                    <a:lumMod val="50000"/>
                  </a:schemeClr>
                </a:solidFill>
              </a:rPr>
              <a:t>Programa </a:t>
            </a:r>
            <a:r>
              <a:rPr lang="es-CL" altLang="en-US" sz="2400" dirty="0">
                <a:solidFill>
                  <a:schemeClr val="tx2">
                    <a:lumMod val="50000"/>
                  </a:schemeClr>
                </a:solidFill>
              </a:rPr>
              <a:t>de Difusión </a:t>
            </a:r>
            <a:r>
              <a:rPr lang="es-CL" altLang="en-US" sz="2400" dirty="0" smtClean="0">
                <a:solidFill>
                  <a:schemeClr val="tx2">
                    <a:lumMod val="50000"/>
                  </a:schemeClr>
                </a:solidFill>
              </a:rPr>
              <a:t>Tecnológica: </a:t>
            </a:r>
            <a:r>
              <a:rPr lang="es-CL" altLang="en-US" sz="2400" b="1" dirty="0" smtClean="0">
                <a:solidFill>
                  <a:schemeClr val="tx2">
                    <a:lumMod val="50000"/>
                  </a:schemeClr>
                </a:solidFill>
              </a:rPr>
              <a:t>+Industrialización</a:t>
            </a:r>
            <a:endParaRPr lang="es-CL" altLang="en-US" sz="2400" b="1" dirty="0">
              <a:solidFill>
                <a:schemeClr val="tx2">
                  <a:lumMod val="50000"/>
                </a:schemeClr>
              </a:solidFill>
            </a:endParaRPr>
          </a:p>
          <a:p>
            <a:pPr marL="342900" indent="-342900">
              <a:lnSpc>
                <a:spcPct val="120000"/>
              </a:lnSpc>
              <a:buFont typeface="Wingdings" panose="05000000000000000000" charset="0"/>
              <a:buChar char="ü"/>
            </a:pPr>
            <a:r>
              <a:rPr lang="es-CL" altLang="en-US" sz="2400" dirty="0" smtClean="0">
                <a:solidFill>
                  <a:schemeClr val="tx2">
                    <a:lumMod val="50000"/>
                  </a:schemeClr>
                </a:solidFill>
              </a:rPr>
              <a:t>Bien Público: </a:t>
            </a:r>
            <a:r>
              <a:rPr lang="es-CL" altLang="en-US" sz="2400" b="1" dirty="0" smtClean="0">
                <a:solidFill>
                  <a:schemeClr val="tx2">
                    <a:lumMod val="50000"/>
                  </a:schemeClr>
                </a:solidFill>
              </a:rPr>
              <a:t>Beneficios </a:t>
            </a:r>
            <a:r>
              <a:rPr lang="es-CL" altLang="en-US" sz="2400" b="1" dirty="0">
                <a:solidFill>
                  <a:schemeClr val="tx2">
                    <a:lumMod val="50000"/>
                  </a:schemeClr>
                </a:solidFill>
              </a:rPr>
              <a:t>Construcción Industrializada</a:t>
            </a:r>
          </a:p>
          <a:p>
            <a:pPr marL="342900" indent="-342900">
              <a:lnSpc>
                <a:spcPct val="120000"/>
              </a:lnSpc>
              <a:buFont typeface="Wingdings" panose="05000000000000000000" charset="0"/>
              <a:buChar char="ü"/>
            </a:pPr>
            <a:r>
              <a:rPr lang="es-CL" altLang="en-US" sz="2400" dirty="0" smtClean="0">
                <a:solidFill>
                  <a:schemeClr val="tx2">
                    <a:lumMod val="50000"/>
                  </a:schemeClr>
                </a:solidFill>
              </a:rPr>
              <a:t>Proyecto </a:t>
            </a:r>
            <a:r>
              <a:rPr lang="es-CL" altLang="en-US" sz="2400" dirty="0">
                <a:solidFill>
                  <a:schemeClr val="tx2">
                    <a:lumMod val="50000"/>
                  </a:schemeClr>
                </a:solidFill>
              </a:rPr>
              <a:t>desarrollo de </a:t>
            </a:r>
            <a:r>
              <a:rPr lang="es-CL" altLang="en-US" sz="2400" b="1" dirty="0">
                <a:solidFill>
                  <a:schemeClr val="tx2">
                    <a:lumMod val="50000"/>
                  </a:schemeClr>
                </a:solidFill>
              </a:rPr>
              <a:t>Piloto Capacitación </a:t>
            </a:r>
            <a:r>
              <a:rPr lang="es-CL" altLang="en-US" sz="2400" dirty="0">
                <a:solidFill>
                  <a:schemeClr val="tx2">
                    <a:lumMod val="50000"/>
                  </a:schemeClr>
                </a:solidFill>
              </a:rPr>
              <a:t>(5% SENCE /OTIC</a:t>
            </a:r>
            <a:r>
              <a:rPr lang="es-CL" altLang="en-US" sz="2400" dirty="0" smtClean="0">
                <a:solidFill>
                  <a:schemeClr val="tx2">
                    <a:lumMod val="50000"/>
                  </a:schemeClr>
                </a:solidFill>
              </a:rPr>
              <a:t>)</a:t>
            </a:r>
          </a:p>
          <a:p>
            <a:pPr marL="342900" indent="-342900">
              <a:lnSpc>
                <a:spcPct val="120000"/>
              </a:lnSpc>
              <a:buFont typeface="Wingdings" panose="05000000000000000000" charset="0"/>
              <a:buChar char="ü"/>
            </a:pPr>
            <a:r>
              <a:rPr lang="es-CL" altLang="en-US" sz="2400" b="1" dirty="0" smtClean="0">
                <a:solidFill>
                  <a:schemeClr val="tx2">
                    <a:lumMod val="50000"/>
                  </a:schemeClr>
                </a:solidFill>
              </a:rPr>
              <a:t>Estudios de diagnóstico </a:t>
            </a:r>
            <a:r>
              <a:rPr lang="es-CL" altLang="en-US" sz="2400" dirty="0" smtClean="0">
                <a:solidFill>
                  <a:schemeClr val="tx2">
                    <a:lumMod val="50000"/>
                  </a:schemeClr>
                </a:solidFill>
              </a:rPr>
              <a:t>en curso (4)</a:t>
            </a:r>
            <a:endParaRPr lang="es-CL" altLang="en-US" sz="2400" dirty="0">
              <a:solidFill>
                <a:schemeClr val="tx2">
                  <a:lumMod val="50000"/>
                </a:schemeClr>
              </a:solidFill>
            </a:endParaRPr>
          </a:p>
          <a:p>
            <a:pPr indent="0">
              <a:lnSpc>
                <a:spcPct val="110000"/>
              </a:lnSpc>
              <a:buFont typeface="+mj-lt"/>
              <a:buNone/>
            </a:pPr>
            <a:endParaRPr lang="es-CL" altLang="en-US" sz="2400" b="1" i="1" dirty="0">
              <a:solidFill>
                <a:schemeClr val="tx1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31788" y="195263"/>
            <a:ext cx="8355012" cy="431800"/>
          </a:xfrm>
        </p:spPr>
        <p:txBody>
          <a:bodyPr>
            <a:normAutofit fontScale="90000"/>
          </a:bodyPr>
          <a:lstStyle/>
          <a:p>
            <a:r>
              <a:rPr lang="es-CL" altLang="en-US" b="1" cap="all" dirty="0" smtClean="0">
                <a:solidFill>
                  <a:schemeClr val="tx2">
                    <a:lumMod val="50000"/>
                  </a:schemeClr>
                </a:solidFill>
              </a:rPr>
              <a:t>Plan </a:t>
            </a:r>
            <a:r>
              <a:rPr lang="es-CL" altLang="en-US" b="1" cap="all" dirty="0">
                <a:solidFill>
                  <a:schemeClr val="tx2">
                    <a:lumMod val="50000"/>
                  </a:schemeClr>
                </a:solidFill>
              </a:rPr>
              <a:t>Industrialización y Construcción Limpia</a:t>
            </a:r>
          </a:p>
        </p:txBody>
      </p:sp>
      <p:sp>
        <p:nvSpPr>
          <p:cNvPr id="4" name="3 Llamada rectangular redondeada"/>
          <p:cNvSpPr/>
          <p:nvPr/>
        </p:nvSpPr>
        <p:spPr>
          <a:xfrm>
            <a:off x="7596336" y="1203598"/>
            <a:ext cx="1403648" cy="864096"/>
          </a:xfrm>
          <a:prstGeom prst="wedgeRoundRectCallout">
            <a:avLst>
              <a:gd name="adj1" fmla="val -127155"/>
              <a:gd name="adj2" fmla="val 46162"/>
              <a:gd name="adj3" fmla="val 1666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 smtClean="0"/>
              <a:t>Ud. Está Aquí</a:t>
            </a:r>
            <a:endParaRPr lang="es-CL" b="1" dirty="0"/>
          </a:p>
        </p:txBody>
      </p:sp>
    </p:spTree>
    <p:extLst>
      <p:ext uri="{BB962C8B-B14F-4D97-AF65-F5344CB8AC3E}">
        <p14:creationId xmlns:p14="http://schemas.microsoft.com/office/powerpoint/2010/main" val="30194970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Elipse"/>
          <p:cNvSpPr/>
          <p:nvPr/>
        </p:nvSpPr>
        <p:spPr>
          <a:xfrm>
            <a:off x="3779912" y="771550"/>
            <a:ext cx="1440160" cy="576064"/>
          </a:xfrm>
          <a:prstGeom prst="ellipse">
            <a:avLst/>
          </a:prstGeom>
          <a:solidFill>
            <a:srgbClr val="F68B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600"/>
          </a:p>
        </p:txBody>
      </p:sp>
      <p:sp>
        <p:nvSpPr>
          <p:cNvPr id="5" name="4 CuadroTexto"/>
          <p:cNvSpPr txBox="1"/>
          <p:nvPr/>
        </p:nvSpPr>
        <p:spPr>
          <a:xfrm>
            <a:off x="4067944" y="771550"/>
            <a:ext cx="9166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800" b="1" dirty="0" smtClean="0">
                <a:solidFill>
                  <a:schemeClr val="bg1"/>
                </a:solidFill>
              </a:rPr>
              <a:t>APL</a:t>
            </a:r>
            <a:endParaRPr lang="es-CL" sz="2800" b="1" dirty="0">
              <a:solidFill>
                <a:schemeClr val="bg1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467544" y="1851670"/>
            <a:ext cx="3960440" cy="369332"/>
          </a:xfrm>
          <a:prstGeom prst="rect">
            <a:avLst/>
          </a:prstGeom>
          <a:solidFill>
            <a:srgbClr val="F68B1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b="1" dirty="0"/>
              <a:t>Estrategia de Gestión Productiva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4572000" y="1842378"/>
            <a:ext cx="3960440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b="1" dirty="0"/>
              <a:t>Estrategia de Gestión Ambiental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467544" y="2294351"/>
            <a:ext cx="3960440" cy="576000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s-CL" sz="1600" i="1" dirty="0"/>
              <a:t>Aumentar la productividad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4572000" y="2283718"/>
            <a:ext cx="3960440" cy="584775"/>
          </a:xfrm>
          <a:prstGeom prst="rect">
            <a:avLst/>
          </a:prstGeom>
          <a:noFill/>
          <a:ln w="1905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1600" i="1" dirty="0"/>
              <a:t>Minimizar el impacto en el sitio de construcción y en la etapa de operación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467544" y="1368880"/>
            <a:ext cx="8064896" cy="432048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anchor="ctr" anchorCtr="0">
            <a:noAutofit/>
          </a:bodyPr>
          <a:lstStyle>
            <a:defPPr>
              <a:defRPr lang="es-CL"/>
            </a:defPPr>
            <a:lvl1pPr algn="ctr">
              <a:lnSpc>
                <a:spcPct val="110000"/>
              </a:lnSpc>
              <a:defRPr sz="1200" b="1">
                <a:solidFill>
                  <a:prstClr val="white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CL" sz="1600" dirty="0"/>
              <a:t>PLAN INDUSTRIALIZACIÓN  Y CONSTRUCCIÓN LIMPIA</a:t>
            </a:r>
          </a:p>
        </p:txBody>
      </p:sp>
      <p:sp>
        <p:nvSpPr>
          <p:cNvPr id="11" name="10 Flecha abajo"/>
          <p:cNvSpPr/>
          <p:nvPr/>
        </p:nvSpPr>
        <p:spPr>
          <a:xfrm>
            <a:off x="2267744" y="3003798"/>
            <a:ext cx="288032" cy="288032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600"/>
          </a:p>
        </p:txBody>
      </p:sp>
      <p:sp>
        <p:nvSpPr>
          <p:cNvPr id="12" name="11 Flecha abajo"/>
          <p:cNvSpPr/>
          <p:nvPr/>
        </p:nvSpPr>
        <p:spPr>
          <a:xfrm>
            <a:off x="6156176" y="3003798"/>
            <a:ext cx="288032" cy="288032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600"/>
          </a:p>
        </p:txBody>
      </p:sp>
      <p:sp>
        <p:nvSpPr>
          <p:cNvPr id="13" name="12 CuadroTexto"/>
          <p:cNvSpPr txBox="1"/>
          <p:nvPr/>
        </p:nvSpPr>
        <p:spPr>
          <a:xfrm>
            <a:off x="4355976" y="3363838"/>
            <a:ext cx="3960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Arial" panose="020B0604020202020204" pitchFamily="34" charset="0"/>
              <a:buChar char="•"/>
            </a:pPr>
            <a:r>
              <a:rPr lang="es-CL" sz="1600" dirty="0"/>
              <a:t>Disminuir los residuos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es-CL" sz="1600" dirty="0"/>
              <a:t>Disminuir emisiones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es-CL" sz="1600" dirty="0"/>
              <a:t>Disminuir </a:t>
            </a:r>
            <a:r>
              <a:rPr lang="es-CL" sz="1600" dirty="0" smtClean="0"/>
              <a:t>ruidos</a:t>
            </a:r>
            <a:endParaRPr lang="es-CL" sz="1600" dirty="0"/>
          </a:p>
        </p:txBody>
      </p:sp>
      <p:sp>
        <p:nvSpPr>
          <p:cNvPr id="14" name="13 CuadroTexto"/>
          <p:cNvSpPr txBox="1"/>
          <p:nvPr/>
        </p:nvSpPr>
        <p:spPr>
          <a:xfrm>
            <a:off x="395536" y="3363838"/>
            <a:ext cx="41044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Arial" panose="020B0604020202020204" pitchFamily="34" charset="0"/>
              <a:buChar char="•"/>
            </a:pPr>
            <a:r>
              <a:rPr lang="es-CL" sz="1600" dirty="0"/>
              <a:t>Estandarización componentes edificación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es-CL" sz="1600" dirty="0"/>
              <a:t>Utilización elementos </a:t>
            </a:r>
            <a:r>
              <a:rPr lang="es-CL" sz="1600" dirty="0" smtClean="0"/>
              <a:t>prefabricados</a:t>
            </a:r>
            <a:endParaRPr lang="es-CL" sz="1600" dirty="0"/>
          </a:p>
          <a:p>
            <a:pPr algn="ctr">
              <a:buFont typeface="Arial" panose="020B0604020202020204" pitchFamily="34" charset="0"/>
              <a:buChar char="•"/>
            </a:pPr>
            <a:r>
              <a:rPr lang="es-CL" sz="1600" dirty="0"/>
              <a:t>Fomentar capacitación en todos los </a:t>
            </a:r>
            <a:r>
              <a:rPr lang="es-CL" sz="1600" dirty="0" smtClean="0"/>
              <a:t>niveles </a:t>
            </a:r>
            <a:endParaRPr lang="es-CL" sz="1600" dirty="0"/>
          </a:p>
          <a:p>
            <a:pPr algn="ctr">
              <a:buFont typeface="Arial" panose="020B0604020202020204" pitchFamily="34" charset="0"/>
              <a:buChar char="•"/>
            </a:pPr>
            <a:endParaRPr lang="es-CL" sz="1600" dirty="0"/>
          </a:p>
        </p:txBody>
      </p:sp>
      <p:sp>
        <p:nvSpPr>
          <p:cNvPr id="2" name="1 CuadroTexto"/>
          <p:cNvSpPr txBox="1"/>
          <p:nvPr/>
        </p:nvSpPr>
        <p:spPr>
          <a:xfrm>
            <a:off x="3131840" y="2992830"/>
            <a:ext cx="2592288" cy="276999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vert="horz" wrap="square" rtlCol="0">
            <a:spAutoFit/>
          </a:bodyPr>
          <a:lstStyle/>
          <a:p>
            <a:pPr algn="ctr"/>
            <a:r>
              <a:rPr lang="es-CL" sz="1200" b="1" dirty="0" smtClean="0"/>
              <a:t>OBJETIVOS</a:t>
            </a:r>
            <a:endParaRPr lang="es-CL" sz="1200" b="1" dirty="0"/>
          </a:p>
        </p:txBody>
      </p:sp>
      <p:sp>
        <p:nvSpPr>
          <p:cNvPr id="19" name="CuadroTexto 7"/>
          <p:cNvSpPr txBox="1"/>
          <p:nvPr/>
        </p:nvSpPr>
        <p:spPr>
          <a:xfrm>
            <a:off x="322262" y="195486"/>
            <a:ext cx="8566151" cy="40780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s-CL" sz="2200" b="1" dirty="0" smtClean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PLAN INDUSTRIALIZACIÓN: </a:t>
            </a:r>
            <a:r>
              <a:rPr lang="es-CL" sz="2200" dirty="0" smtClean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CASO COMPROMISO PÚBLICO-PRIVADO</a:t>
            </a:r>
            <a:endParaRPr lang="es-CL" sz="2200" dirty="0">
              <a:solidFill>
                <a:schemeClr val="tx2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91521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773" y="699225"/>
            <a:ext cx="3044581" cy="20165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0" name="Rectángulo 39"/>
          <p:cNvSpPr/>
          <p:nvPr/>
        </p:nvSpPr>
        <p:spPr>
          <a:xfrm>
            <a:off x="5888699" y="2655913"/>
            <a:ext cx="4572000" cy="20005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CL" sz="700" dirty="0"/>
              <a:t>IMAGEN: SEGUNDA CONVOCATORIA </a:t>
            </a:r>
            <a:r>
              <a:rPr lang="es-CL" sz="700" b="1" dirty="0"/>
              <a:t>VALIDACIÓN DEL CONSEJO </a:t>
            </a:r>
          </a:p>
        </p:txBody>
      </p:sp>
      <p:sp>
        <p:nvSpPr>
          <p:cNvPr id="41" name="CuadroTexto 40"/>
          <p:cNvSpPr txBox="1"/>
          <p:nvPr/>
        </p:nvSpPr>
        <p:spPr>
          <a:xfrm>
            <a:off x="323528" y="195750"/>
            <a:ext cx="6408960" cy="4616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spcBef>
                <a:spcPct val="0"/>
              </a:spcBef>
              <a:buNone/>
              <a:defRPr sz="2400" b="1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200" dirty="0"/>
              <a:t>CONSEJO DE CONSTRUCCIÓN INDUSTRIALIZADA</a:t>
            </a:r>
          </a:p>
        </p:txBody>
      </p:sp>
      <p:pic>
        <p:nvPicPr>
          <p:cNvPr id="10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176" y="846607"/>
            <a:ext cx="1301508" cy="287437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9739" y="725425"/>
            <a:ext cx="478325" cy="478325"/>
          </a:xfrm>
          <a:prstGeom prst="rect">
            <a:avLst/>
          </a:prstGeom>
        </p:spPr>
      </p:pic>
      <p:pic>
        <p:nvPicPr>
          <p:cNvPr id="13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5887" y="717499"/>
            <a:ext cx="678010" cy="678010"/>
          </a:xfrm>
          <a:prstGeom prst="rect">
            <a:avLst/>
          </a:prstGeom>
        </p:spPr>
      </p:pic>
      <p:pic>
        <p:nvPicPr>
          <p:cNvPr id="14" name="Picture 6"/>
          <p:cNvPicPr>
            <a:picLocks noChangeAspect="1"/>
          </p:cNvPicPr>
          <p:nvPr/>
        </p:nvPicPr>
        <p:blipFill>
          <a:blip r:embed="rId6"/>
          <a:srcRect t="15379" b="22823"/>
          <a:stretch>
            <a:fillRect/>
          </a:stretch>
        </p:blipFill>
        <p:spPr>
          <a:xfrm>
            <a:off x="3161135" y="764518"/>
            <a:ext cx="802152" cy="495893"/>
          </a:xfrm>
          <a:prstGeom prst="rect">
            <a:avLst/>
          </a:prstGeom>
        </p:spPr>
      </p:pic>
      <p:pic>
        <p:nvPicPr>
          <p:cNvPr id="15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26998" y="802612"/>
            <a:ext cx="400986" cy="400986"/>
          </a:xfrm>
          <a:prstGeom prst="rect">
            <a:avLst/>
          </a:prstGeom>
        </p:spPr>
      </p:pic>
      <p:pic>
        <p:nvPicPr>
          <p:cNvPr id="16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24699" y="855161"/>
            <a:ext cx="595373" cy="348437"/>
          </a:xfrm>
          <a:prstGeom prst="rect">
            <a:avLst/>
          </a:prstGeom>
        </p:spPr>
      </p:pic>
      <p:pic>
        <p:nvPicPr>
          <p:cNvPr id="17" name="Picture 9"/>
          <p:cNvPicPr>
            <a:picLocks noChangeAspect="1"/>
          </p:cNvPicPr>
          <p:nvPr/>
        </p:nvPicPr>
        <p:blipFill rotWithShape="1">
          <a:blip r:embed="rId9"/>
          <a:srcRect t="16129" b="24755"/>
          <a:stretch/>
        </p:blipFill>
        <p:spPr>
          <a:xfrm>
            <a:off x="1675347" y="1370260"/>
            <a:ext cx="934651" cy="443671"/>
          </a:xfrm>
          <a:prstGeom prst="rect">
            <a:avLst/>
          </a:prstGeom>
        </p:spPr>
      </p:pic>
      <p:pic>
        <p:nvPicPr>
          <p:cNvPr id="18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91395" y="1444091"/>
            <a:ext cx="772560" cy="386459"/>
          </a:xfrm>
          <a:prstGeom prst="rect">
            <a:avLst/>
          </a:prstGeom>
        </p:spPr>
      </p:pic>
      <p:pic>
        <p:nvPicPr>
          <p:cNvPr id="19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31898" y="1321213"/>
            <a:ext cx="924558" cy="529345"/>
          </a:xfrm>
          <a:prstGeom prst="rect">
            <a:avLst/>
          </a:prstGeom>
        </p:spPr>
      </p:pic>
      <p:pic>
        <p:nvPicPr>
          <p:cNvPr id="22" name="Picture 18"/>
          <p:cNvPicPr>
            <a:picLocks noChangeAspect="1"/>
          </p:cNvPicPr>
          <p:nvPr/>
        </p:nvPicPr>
        <p:blipFill>
          <a:blip r:embed="rId12"/>
          <a:srcRect t="28563" b="28919"/>
          <a:stretch>
            <a:fillRect/>
          </a:stretch>
        </p:blipFill>
        <p:spPr>
          <a:xfrm>
            <a:off x="2179367" y="1962906"/>
            <a:ext cx="916330" cy="389498"/>
          </a:xfrm>
          <a:prstGeom prst="rect">
            <a:avLst/>
          </a:prstGeom>
        </p:spPr>
      </p:pic>
      <p:pic>
        <p:nvPicPr>
          <p:cNvPr id="23" name="Picture 1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45823" y="1882511"/>
            <a:ext cx="454175" cy="454175"/>
          </a:xfrm>
          <a:prstGeom prst="rect">
            <a:avLst/>
          </a:prstGeom>
        </p:spPr>
      </p:pic>
      <p:pic>
        <p:nvPicPr>
          <p:cNvPr id="24" name="Picture 20"/>
          <p:cNvPicPr>
            <a:picLocks noChangeAspect="1"/>
          </p:cNvPicPr>
          <p:nvPr/>
        </p:nvPicPr>
        <p:blipFill>
          <a:blip r:embed="rId14"/>
          <a:srcRect l="10157" t="10100" r="12334" b="13570"/>
          <a:stretch>
            <a:fillRect/>
          </a:stretch>
        </p:blipFill>
        <p:spPr>
          <a:xfrm>
            <a:off x="3646034" y="1919262"/>
            <a:ext cx="710417" cy="365744"/>
          </a:xfrm>
          <a:prstGeom prst="rect">
            <a:avLst/>
          </a:prstGeom>
        </p:spPr>
      </p:pic>
      <p:pic>
        <p:nvPicPr>
          <p:cNvPr id="25" name="Picture 2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97443" y="1842029"/>
            <a:ext cx="615460" cy="512829"/>
          </a:xfrm>
          <a:prstGeom prst="rect">
            <a:avLst/>
          </a:prstGeom>
        </p:spPr>
      </p:pic>
      <p:pic>
        <p:nvPicPr>
          <p:cNvPr id="26" name="Picture 22"/>
          <p:cNvPicPr>
            <a:picLocks noChangeAspect="1"/>
          </p:cNvPicPr>
          <p:nvPr/>
        </p:nvPicPr>
        <p:blipFill>
          <a:blip r:embed="rId16"/>
          <a:srcRect t="11259" b="11490"/>
          <a:stretch>
            <a:fillRect/>
          </a:stretch>
        </p:blipFill>
        <p:spPr>
          <a:xfrm>
            <a:off x="287176" y="2631119"/>
            <a:ext cx="484672" cy="374417"/>
          </a:xfrm>
          <a:prstGeom prst="rect">
            <a:avLst/>
          </a:prstGeom>
        </p:spPr>
      </p:pic>
      <p:pic>
        <p:nvPicPr>
          <p:cNvPr id="27" name="Picture 2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644312" y="2526810"/>
            <a:ext cx="733864" cy="484176"/>
          </a:xfrm>
          <a:prstGeom prst="rect">
            <a:avLst/>
          </a:prstGeom>
        </p:spPr>
      </p:pic>
      <p:pic>
        <p:nvPicPr>
          <p:cNvPr id="28" name="Picture 24"/>
          <p:cNvPicPr>
            <a:picLocks noChangeAspect="1"/>
          </p:cNvPicPr>
          <p:nvPr/>
        </p:nvPicPr>
        <p:blipFill>
          <a:blip r:embed="rId18"/>
          <a:srcRect l="15197" r="15699" b="2444"/>
          <a:stretch>
            <a:fillRect/>
          </a:stretch>
        </p:blipFill>
        <p:spPr>
          <a:xfrm>
            <a:off x="2525102" y="2596778"/>
            <a:ext cx="799610" cy="364138"/>
          </a:xfrm>
          <a:prstGeom prst="rect">
            <a:avLst/>
          </a:prstGeom>
        </p:spPr>
      </p:pic>
      <p:pic>
        <p:nvPicPr>
          <p:cNvPr id="29" name="Picture 2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363955" y="2530989"/>
            <a:ext cx="451902" cy="496272"/>
          </a:xfrm>
          <a:prstGeom prst="rect">
            <a:avLst/>
          </a:prstGeom>
        </p:spPr>
      </p:pic>
      <p:pic>
        <p:nvPicPr>
          <p:cNvPr id="30" name="Picture 26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982854" y="2595300"/>
            <a:ext cx="457647" cy="368005"/>
          </a:xfrm>
          <a:prstGeom prst="rect">
            <a:avLst/>
          </a:prstGeom>
        </p:spPr>
      </p:pic>
      <p:pic>
        <p:nvPicPr>
          <p:cNvPr id="31" name="Picture 27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521235" y="2737163"/>
            <a:ext cx="759769" cy="185757"/>
          </a:xfrm>
          <a:prstGeom prst="rect">
            <a:avLst/>
          </a:prstGeom>
        </p:spPr>
      </p:pic>
      <p:pic>
        <p:nvPicPr>
          <p:cNvPr id="32" name="Picture 28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66912" y="3392903"/>
            <a:ext cx="877872" cy="207805"/>
          </a:xfrm>
          <a:prstGeom prst="rect">
            <a:avLst/>
          </a:prstGeom>
        </p:spPr>
      </p:pic>
      <p:pic>
        <p:nvPicPr>
          <p:cNvPr id="33" name="Picture 29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845735" y="3276926"/>
            <a:ext cx="796630" cy="299908"/>
          </a:xfrm>
          <a:prstGeom prst="rect">
            <a:avLst/>
          </a:prstGeom>
        </p:spPr>
      </p:pic>
      <p:pic>
        <p:nvPicPr>
          <p:cNvPr id="34" name="Picture 30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738026" y="3401320"/>
            <a:ext cx="887943" cy="172662"/>
          </a:xfrm>
          <a:prstGeom prst="rect">
            <a:avLst/>
          </a:prstGeom>
        </p:spPr>
      </p:pic>
      <p:pic>
        <p:nvPicPr>
          <p:cNvPr id="36" name="Picture 34"/>
          <p:cNvPicPr>
            <a:picLocks noChangeAspect="1"/>
          </p:cNvPicPr>
          <p:nvPr/>
        </p:nvPicPr>
        <p:blipFill>
          <a:blip r:embed="rId25"/>
          <a:srcRect t="31786"/>
          <a:stretch>
            <a:fillRect/>
          </a:stretch>
        </p:blipFill>
        <p:spPr>
          <a:xfrm>
            <a:off x="237987" y="1378970"/>
            <a:ext cx="776529" cy="326113"/>
          </a:xfrm>
          <a:prstGeom prst="rect">
            <a:avLst/>
          </a:prstGeom>
        </p:spPr>
      </p:pic>
      <p:pic>
        <p:nvPicPr>
          <p:cNvPr id="37" name="Picture 35"/>
          <p:cNvPicPr>
            <a:picLocks noChangeAspect="1"/>
          </p:cNvPicPr>
          <p:nvPr/>
        </p:nvPicPr>
        <p:blipFill>
          <a:blip r:embed="rId26"/>
          <a:srcRect t="15111" b="17778"/>
          <a:stretch>
            <a:fillRect/>
          </a:stretch>
        </p:blipFill>
        <p:spPr>
          <a:xfrm>
            <a:off x="1162540" y="1439866"/>
            <a:ext cx="497538" cy="333867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70348" y="2049593"/>
            <a:ext cx="992192" cy="170174"/>
          </a:xfrm>
          <a:prstGeom prst="rect">
            <a:avLst/>
          </a:prstGeom>
        </p:spPr>
      </p:pic>
      <p:pic>
        <p:nvPicPr>
          <p:cNvPr id="1029" name="Picture 5" descr="http://compatible.cl/img/logo-compatible.jp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501" y="1514356"/>
            <a:ext cx="839216" cy="16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3783314" y="3314863"/>
            <a:ext cx="576420" cy="620583"/>
          </a:xfrm>
          <a:prstGeom prst="rect">
            <a:avLst/>
          </a:prstGeom>
        </p:spPr>
      </p:pic>
      <p:pic>
        <p:nvPicPr>
          <p:cNvPr id="38" name="Imagen 37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191129" y="2002629"/>
            <a:ext cx="895964" cy="278949"/>
          </a:xfrm>
          <a:prstGeom prst="rect">
            <a:avLst/>
          </a:prstGeom>
        </p:spPr>
      </p:pic>
      <p:pic>
        <p:nvPicPr>
          <p:cNvPr id="39" name="Imagen 38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014516" y="2612093"/>
            <a:ext cx="445262" cy="386139"/>
          </a:xfrm>
          <a:prstGeom prst="rect">
            <a:avLst/>
          </a:prstGeom>
        </p:spPr>
      </p:pic>
      <p:pic>
        <p:nvPicPr>
          <p:cNvPr id="1031" name="Picture 7" descr="Resultado de imagen para volcan yeso carton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685" y="3372118"/>
            <a:ext cx="843173" cy="201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Imagen 42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220846" y="3189856"/>
            <a:ext cx="595591" cy="595591"/>
          </a:xfrm>
          <a:prstGeom prst="rect">
            <a:avLst/>
          </a:prstGeom>
        </p:spPr>
      </p:pic>
      <p:pic>
        <p:nvPicPr>
          <p:cNvPr id="44" name="Picture 12">
            <a:extLst>
              <a:ext uri="{FF2B5EF4-FFF2-40B4-BE49-F238E27FC236}">
                <a16:creationId xmlns:a16="http://schemas.microsoft.com/office/drawing/2014/main" xmlns="" id="{4A81FFAD-AD38-4553-8591-5B87CAEBA785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083423" y="4293153"/>
            <a:ext cx="1256577" cy="582853"/>
          </a:xfrm>
          <a:prstGeom prst="rect">
            <a:avLst/>
          </a:prstGeom>
          <a:solidFill>
            <a:schemeClr val="lt1"/>
          </a:solidFill>
        </p:spPr>
      </p:pic>
      <p:pic>
        <p:nvPicPr>
          <p:cNvPr id="45" name="8 Imagen" descr="logo_main.png">
            <a:extLst>
              <a:ext uri="{FF2B5EF4-FFF2-40B4-BE49-F238E27FC236}">
                <a16:creationId xmlns:a16="http://schemas.microsoft.com/office/drawing/2014/main" xmlns="" id="{A849194A-1F59-41D3-9B1C-A048D70D7844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2844000" y="4460068"/>
            <a:ext cx="589287" cy="272534"/>
          </a:xfrm>
          <a:prstGeom prst="rect">
            <a:avLst/>
          </a:prstGeom>
          <a:solidFill>
            <a:schemeClr val="lt1"/>
          </a:solidFill>
        </p:spPr>
      </p:pic>
      <p:pic>
        <p:nvPicPr>
          <p:cNvPr id="6146" name="Picture 2" descr="Imagen relacionada">
            <a:extLst>
              <a:ext uri="{FF2B5EF4-FFF2-40B4-BE49-F238E27FC236}">
                <a16:creationId xmlns:a16="http://schemas.microsoft.com/office/drawing/2014/main" xmlns="" id="{3039B044-81B6-4D3C-A8E7-0A15F331C5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47" b="26729"/>
          <a:stretch/>
        </p:blipFill>
        <p:spPr bwMode="auto">
          <a:xfrm>
            <a:off x="187613" y="3836592"/>
            <a:ext cx="927389" cy="449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Resultado de imagen para polo madera udec">
            <a:extLst>
              <a:ext uri="{FF2B5EF4-FFF2-40B4-BE49-F238E27FC236}">
                <a16:creationId xmlns:a16="http://schemas.microsoft.com/office/drawing/2014/main" xmlns="" id="{F1CC5E0A-6979-4E66-AAC0-9805CFA10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921" y="3703431"/>
            <a:ext cx="706274" cy="706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77CCBC5C-7902-4314-B213-F6290B391835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670" y="3980417"/>
            <a:ext cx="1046550" cy="19040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047AA622-41C9-49C6-BC38-376B51C460D3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000" y="4126799"/>
            <a:ext cx="689506" cy="696853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5868000" y="2859750"/>
            <a:ext cx="2880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s-CL" dirty="0" smtClean="0">
                <a:solidFill>
                  <a:srgbClr val="002060"/>
                </a:solidFill>
              </a:rPr>
              <a:t>+30 empresas privadas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s-CL" dirty="0" smtClean="0">
                <a:solidFill>
                  <a:srgbClr val="002060"/>
                </a:solidFill>
              </a:rPr>
              <a:t>4 sesiones realizadas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s-CL" dirty="0" smtClean="0">
                <a:solidFill>
                  <a:srgbClr val="002060"/>
                </a:solidFill>
              </a:rPr>
              <a:t>1 Consultoría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s-CL" dirty="0" smtClean="0">
                <a:solidFill>
                  <a:srgbClr val="002060"/>
                </a:solidFill>
              </a:rPr>
              <a:t>1 PDT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s-CL" dirty="0" smtClean="0">
                <a:solidFill>
                  <a:srgbClr val="002060"/>
                </a:solidFill>
              </a:rPr>
              <a:t>3 Seminarios para 2017</a:t>
            </a:r>
            <a:endParaRPr lang="es-CL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0504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143000" y="1357114"/>
            <a:ext cx="6858000" cy="1790700"/>
          </a:xfrm>
        </p:spPr>
        <p:txBody>
          <a:bodyPr>
            <a:normAutofit fontScale="90000"/>
          </a:bodyPr>
          <a:lstStyle/>
          <a:p>
            <a:r>
              <a:rPr lang="es-CL" b="1" dirty="0" smtClean="0">
                <a:solidFill>
                  <a:schemeClr val="tx2">
                    <a:lumMod val="50000"/>
                  </a:schemeClr>
                </a:solidFill>
              </a:rPr>
              <a:t>Construcción Industrializada:</a:t>
            </a:r>
            <a:br>
              <a:rPr lang="es-CL" b="1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es-CL" b="1" dirty="0" smtClean="0">
                <a:solidFill>
                  <a:schemeClr val="tx2">
                    <a:lumMod val="50000"/>
                  </a:schemeClr>
                </a:solidFill>
              </a:rPr>
              <a:t>¿En qué estamos en Chile?</a:t>
            </a:r>
            <a:endParaRPr lang="es-CL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6210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2"/>
          <p:cNvGrpSpPr/>
          <p:nvPr/>
        </p:nvGrpSpPr>
        <p:grpSpPr>
          <a:xfrm>
            <a:off x="323528" y="843558"/>
            <a:ext cx="4499645" cy="3524075"/>
            <a:chOff x="1325897" y="1268760"/>
            <a:chExt cx="4499645" cy="3524075"/>
          </a:xfrm>
        </p:grpSpPr>
        <p:pic>
          <p:nvPicPr>
            <p:cNvPr id="5" name="4 Imagen" descr="Tekla Torre Santa María tecka 2.jp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25897" y="1268760"/>
              <a:ext cx="1176791" cy="3512537"/>
            </a:xfrm>
            <a:prstGeom prst="rect">
              <a:avLst/>
            </a:prstGeom>
          </p:spPr>
        </p:pic>
        <p:pic>
          <p:nvPicPr>
            <p:cNvPr id="6" name="5 Imagen" descr="Torre Santa María 6.jp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30" r="25783"/>
            <a:stretch/>
          </p:blipFill>
          <p:spPr>
            <a:xfrm>
              <a:off x="4566257" y="1268760"/>
              <a:ext cx="1259285" cy="3524075"/>
            </a:xfrm>
            <a:prstGeom prst="rect">
              <a:avLst/>
            </a:prstGeom>
          </p:spPr>
        </p:pic>
      </p:grpSp>
      <p:sp>
        <p:nvSpPr>
          <p:cNvPr id="8" name="CuadroTexto 40"/>
          <p:cNvSpPr txBox="1"/>
          <p:nvPr/>
        </p:nvSpPr>
        <p:spPr>
          <a:xfrm>
            <a:off x="331788" y="195750"/>
            <a:ext cx="8488684" cy="4616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2400" b="1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200" dirty="0" smtClean="0"/>
              <a:t>Ejemplos de Construcción Industrializada </a:t>
            </a:r>
            <a:r>
              <a:rPr lang="es-CL" sz="2200" dirty="0" smtClean="0"/>
              <a:t>nacional - ACERO</a:t>
            </a:r>
            <a:endParaRPr lang="es-CL" sz="2200" dirty="0"/>
          </a:p>
        </p:txBody>
      </p:sp>
      <p:sp>
        <p:nvSpPr>
          <p:cNvPr id="9" name="CuadroTexto 8"/>
          <p:cNvSpPr txBox="1"/>
          <p:nvPr/>
        </p:nvSpPr>
        <p:spPr>
          <a:xfrm>
            <a:off x="4860032" y="771550"/>
            <a:ext cx="4104456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marL="180975" indent="-180975" algn="just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s-ES_tradnl" dirty="0" smtClean="0">
                <a:solidFill>
                  <a:schemeClr val="tx2">
                    <a:lumMod val="50000"/>
                  </a:schemeClr>
                </a:solidFill>
              </a:rPr>
              <a:t>Diseñado en BIM </a:t>
            </a:r>
            <a:r>
              <a:rPr lang="es-ES_tradnl" dirty="0">
                <a:solidFill>
                  <a:schemeClr val="tx2">
                    <a:lumMod val="50000"/>
                  </a:schemeClr>
                </a:solidFill>
              </a:rPr>
              <a:t>y </a:t>
            </a:r>
            <a:r>
              <a:rPr lang="es-ES_tradnl" dirty="0" smtClean="0">
                <a:solidFill>
                  <a:schemeClr val="tx2">
                    <a:lumMod val="50000"/>
                  </a:schemeClr>
                </a:solidFill>
              </a:rPr>
              <a:t>fabricado </a:t>
            </a:r>
            <a:r>
              <a:rPr lang="es-ES_tradnl" dirty="0">
                <a:solidFill>
                  <a:schemeClr val="tx2">
                    <a:lumMod val="50000"/>
                  </a:schemeClr>
                </a:solidFill>
              </a:rPr>
              <a:t>con máquinas de Control Numérico, que garantizan </a:t>
            </a:r>
            <a:r>
              <a:rPr lang="es-ES_tradnl" b="1" dirty="0">
                <a:solidFill>
                  <a:schemeClr val="tx2">
                    <a:lumMod val="50000"/>
                  </a:schemeClr>
                </a:solidFill>
              </a:rPr>
              <a:t>precisión al milímetro</a:t>
            </a:r>
            <a:endParaRPr lang="es-ES_tradnl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180975" indent="-180975" algn="just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s-ES_tradnl" dirty="0" smtClean="0">
                <a:solidFill>
                  <a:schemeClr val="tx2">
                    <a:lumMod val="50000"/>
                  </a:schemeClr>
                </a:solidFill>
              </a:rPr>
              <a:t>Núcleo de hormigón y columnas de acero estructural (1.500 Ton acero)</a:t>
            </a:r>
          </a:p>
          <a:p>
            <a:pPr marL="180975" indent="-180975" algn="just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s-ES_tradnl" dirty="0" smtClean="0">
                <a:solidFill>
                  <a:schemeClr val="tx2">
                    <a:lumMod val="50000"/>
                  </a:schemeClr>
                </a:solidFill>
              </a:rPr>
              <a:t>Las </a:t>
            </a:r>
            <a:r>
              <a:rPr lang="es-ES_tradnl" dirty="0">
                <a:solidFill>
                  <a:schemeClr val="tx2">
                    <a:lumMod val="50000"/>
                  </a:schemeClr>
                </a:solidFill>
              </a:rPr>
              <a:t>columnas de acero </a:t>
            </a:r>
            <a:r>
              <a:rPr lang="es-ES_tradnl" b="1" dirty="0">
                <a:solidFill>
                  <a:schemeClr val="tx2">
                    <a:lumMod val="50000"/>
                  </a:schemeClr>
                </a:solidFill>
              </a:rPr>
              <a:t>se fabricaron a 500 km</a:t>
            </a:r>
            <a:r>
              <a:rPr lang="es-ES_tradnl" dirty="0">
                <a:solidFill>
                  <a:schemeClr val="tx2">
                    <a:lumMod val="50000"/>
                  </a:schemeClr>
                </a:solidFill>
              </a:rPr>
              <a:t> de Santiago</a:t>
            </a:r>
          </a:p>
          <a:p>
            <a:pPr marL="180975" indent="-180975" algn="just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s-ES_tradnl" dirty="0" smtClean="0">
                <a:solidFill>
                  <a:schemeClr val="tx2">
                    <a:lumMod val="50000"/>
                  </a:schemeClr>
                </a:solidFill>
              </a:rPr>
              <a:t>Cuadrilla </a:t>
            </a:r>
            <a:r>
              <a:rPr lang="es-ES_tradnl" dirty="0">
                <a:solidFill>
                  <a:schemeClr val="tx2">
                    <a:lumMod val="50000"/>
                  </a:schemeClr>
                </a:solidFill>
              </a:rPr>
              <a:t>de </a:t>
            </a:r>
            <a:r>
              <a:rPr lang="es-ES_tradnl" b="1" dirty="0">
                <a:solidFill>
                  <a:schemeClr val="tx2">
                    <a:lumMod val="50000"/>
                  </a:schemeClr>
                </a:solidFill>
              </a:rPr>
              <a:t>20 personas </a:t>
            </a:r>
            <a:r>
              <a:rPr lang="es-ES_tradnl" dirty="0">
                <a:solidFill>
                  <a:schemeClr val="tx2">
                    <a:lumMod val="50000"/>
                  </a:schemeClr>
                </a:solidFill>
              </a:rPr>
              <a:t>realizó el montaje de todas las </a:t>
            </a:r>
            <a:r>
              <a:rPr lang="es-ES_tradnl" dirty="0" smtClean="0">
                <a:solidFill>
                  <a:schemeClr val="tx2">
                    <a:lumMod val="50000"/>
                  </a:schemeClr>
                </a:solidFill>
              </a:rPr>
              <a:t>columnas</a:t>
            </a:r>
          </a:p>
          <a:p>
            <a:pPr marL="180975" indent="-180975" algn="just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s-ES_tradnl" b="1" dirty="0" smtClean="0">
                <a:solidFill>
                  <a:schemeClr val="tx2">
                    <a:lumMod val="50000"/>
                  </a:schemeClr>
                </a:solidFill>
              </a:rPr>
              <a:t>Faena </a:t>
            </a:r>
            <a:r>
              <a:rPr lang="es-ES_tradnl" b="1" dirty="0">
                <a:solidFill>
                  <a:schemeClr val="tx2">
                    <a:lumMod val="50000"/>
                  </a:schemeClr>
                </a:solidFill>
              </a:rPr>
              <a:t>seca</a:t>
            </a:r>
            <a:r>
              <a:rPr lang="es-ES_tradnl" dirty="0">
                <a:solidFill>
                  <a:schemeClr val="tx2">
                    <a:lumMod val="50000"/>
                  </a:schemeClr>
                </a:solidFill>
              </a:rPr>
              <a:t>, sin agua ni desechos en la obra durante el </a:t>
            </a:r>
            <a:r>
              <a:rPr lang="es-ES_tradnl" dirty="0" smtClean="0">
                <a:solidFill>
                  <a:schemeClr val="tx2">
                    <a:lumMod val="50000"/>
                  </a:schemeClr>
                </a:solidFill>
              </a:rPr>
              <a:t>montaje.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es-ES_tradnl" dirty="0" smtClean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0" name="9 Imagen" descr="IMG_3654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3" b="20134"/>
          <a:stretch/>
        </p:blipFill>
        <p:spPr>
          <a:xfrm rot="10800000" flipV="1">
            <a:off x="1547664" y="843558"/>
            <a:ext cx="1944216" cy="1872208"/>
          </a:xfrm>
          <a:prstGeom prst="rect">
            <a:avLst/>
          </a:prstGeom>
        </p:spPr>
      </p:pic>
      <p:pic>
        <p:nvPicPr>
          <p:cNvPr id="11" name="10 Imagen" descr="IMG_4022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5" y="2787774"/>
            <a:ext cx="1944216" cy="1584175"/>
          </a:xfrm>
          <a:prstGeom prst="rect">
            <a:avLst/>
          </a:prstGeom>
        </p:spPr>
      </p:pic>
      <p:sp>
        <p:nvSpPr>
          <p:cNvPr id="12" name="11 CuadroTexto"/>
          <p:cNvSpPr txBox="1"/>
          <p:nvPr/>
        </p:nvSpPr>
        <p:spPr>
          <a:xfrm>
            <a:off x="227583" y="4443958"/>
            <a:ext cx="6216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 smtClean="0">
                <a:solidFill>
                  <a:schemeClr val="tx2">
                    <a:lumMod val="50000"/>
                  </a:schemeClr>
                </a:solidFill>
              </a:rPr>
              <a:t>TORRE SANTA MARÍA II, Providencia, </a:t>
            </a:r>
            <a:r>
              <a:rPr lang="es-CL" sz="2400" b="1" dirty="0" smtClean="0">
                <a:solidFill>
                  <a:schemeClr val="tx2">
                    <a:lumMod val="50000"/>
                  </a:schemeClr>
                </a:solidFill>
              </a:rPr>
              <a:t>2017</a:t>
            </a:r>
          </a:p>
          <a:p>
            <a:r>
              <a:rPr lang="es-CL" sz="1600" dirty="0" smtClean="0">
                <a:solidFill>
                  <a:schemeClr val="tx2">
                    <a:lumMod val="50000"/>
                  </a:schemeClr>
                </a:solidFill>
              </a:rPr>
              <a:t>Constructor: </a:t>
            </a:r>
            <a:r>
              <a:rPr lang="es-CL" sz="1600" dirty="0" smtClean="0">
                <a:solidFill>
                  <a:schemeClr val="tx2">
                    <a:lumMod val="50000"/>
                  </a:schemeClr>
                </a:solidFill>
              </a:rPr>
              <a:t>Ignacio Hurtado / </a:t>
            </a:r>
            <a:r>
              <a:rPr lang="es-CL" sz="1600" dirty="0">
                <a:solidFill>
                  <a:schemeClr val="tx2">
                    <a:lumMod val="50000"/>
                  </a:schemeClr>
                </a:solidFill>
              </a:rPr>
              <a:t>E</a:t>
            </a:r>
            <a:r>
              <a:rPr lang="es-CL" sz="1600" dirty="0" smtClean="0">
                <a:solidFill>
                  <a:schemeClr val="tx2">
                    <a:lumMod val="50000"/>
                  </a:schemeClr>
                </a:solidFill>
              </a:rPr>
              <a:t>structuras: </a:t>
            </a:r>
            <a:r>
              <a:rPr lang="es-CL" sz="1600" dirty="0" err="1" smtClean="0">
                <a:solidFill>
                  <a:schemeClr val="tx2">
                    <a:lumMod val="50000"/>
                  </a:schemeClr>
                </a:solidFill>
              </a:rPr>
              <a:t>Edyce-Arrigoni</a:t>
            </a:r>
            <a:endParaRPr lang="es-CL" sz="16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670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40"/>
          <p:cNvSpPr txBox="1"/>
          <p:nvPr/>
        </p:nvSpPr>
        <p:spPr>
          <a:xfrm>
            <a:off x="331788" y="195750"/>
            <a:ext cx="7912620" cy="4616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2400" b="1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200" dirty="0" smtClean="0"/>
              <a:t>Ejemplos de Construcción Industrializada </a:t>
            </a:r>
            <a:r>
              <a:rPr lang="es-CL" sz="2200" dirty="0" smtClean="0"/>
              <a:t>nacional - HORMIGÓN</a:t>
            </a:r>
            <a:endParaRPr lang="es-CL" sz="2200" dirty="0"/>
          </a:p>
        </p:txBody>
      </p:sp>
      <p:sp>
        <p:nvSpPr>
          <p:cNvPr id="9" name="CuadroTexto 8"/>
          <p:cNvSpPr txBox="1"/>
          <p:nvPr/>
        </p:nvSpPr>
        <p:spPr>
          <a:xfrm>
            <a:off x="4860032" y="862136"/>
            <a:ext cx="4104456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marL="180975" indent="-180975" algn="just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s-ES_tradnl" dirty="0" smtClean="0">
                <a:solidFill>
                  <a:schemeClr val="tx2">
                    <a:lumMod val="50000"/>
                  </a:schemeClr>
                </a:solidFill>
              </a:rPr>
              <a:t>Solución de </a:t>
            </a:r>
            <a:r>
              <a:rPr lang="es-ES_tradnl" dirty="0" smtClean="0">
                <a:solidFill>
                  <a:schemeClr val="tx2">
                    <a:lumMod val="50000"/>
                  </a:schemeClr>
                </a:solidFill>
              </a:rPr>
              <a:t>ingeniería y construcción prefabricada </a:t>
            </a:r>
            <a:r>
              <a:rPr lang="es-ES_tradnl" dirty="0">
                <a:solidFill>
                  <a:schemeClr val="tx2">
                    <a:lumMod val="50000"/>
                  </a:schemeClr>
                </a:solidFill>
              </a:rPr>
              <a:t>e</a:t>
            </a:r>
            <a:r>
              <a:rPr lang="es-ES_tradnl" dirty="0" smtClean="0">
                <a:solidFill>
                  <a:schemeClr val="tx2">
                    <a:lumMod val="50000"/>
                  </a:schemeClr>
                </a:solidFill>
              </a:rPr>
              <a:t>n hormigón armado prefabricado</a:t>
            </a:r>
            <a:endParaRPr lang="es-ES_tradnl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180975" indent="-180975" algn="just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s-ES_tradnl" dirty="0" smtClean="0">
                <a:solidFill>
                  <a:schemeClr val="tx2">
                    <a:lumMod val="50000"/>
                  </a:schemeClr>
                </a:solidFill>
              </a:rPr>
              <a:t>10 edificios montados en 4 meses</a:t>
            </a:r>
          </a:p>
          <a:p>
            <a:pPr marL="180975" indent="-180975" algn="just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s-ES_tradnl" dirty="0" smtClean="0">
                <a:solidFill>
                  <a:schemeClr val="tx2">
                    <a:lumMod val="50000"/>
                  </a:schemeClr>
                </a:solidFill>
              </a:rPr>
              <a:t>Estructuras fabricadas en </a:t>
            </a:r>
            <a:r>
              <a:rPr lang="es-ES_tradnl" dirty="0" err="1" smtClean="0">
                <a:solidFill>
                  <a:schemeClr val="tx2">
                    <a:lumMod val="50000"/>
                  </a:schemeClr>
                </a:solidFill>
              </a:rPr>
              <a:t>Stgo</a:t>
            </a:r>
            <a:r>
              <a:rPr lang="es-ES_tradnl" dirty="0" smtClean="0">
                <a:solidFill>
                  <a:schemeClr val="tx2">
                    <a:lumMod val="50000"/>
                  </a:schemeClr>
                </a:solidFill>
              </a:rPr>
              <a:t>., a 670 km de la obra</a:t>
            </a:r>
          </a:p>
          <a:p>
            <a:pPr marL="180975" indent="-180975" algn="just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s-ES_tradnl" dirty="0" smtClean="0">
                <a:solidFill>
                  <a:schemeClr val="tx2">
                    <a:lumMod val="50000"/>
                  </a:schemeClr>
                </a:solidFill>
              </a:rPr>
              <a:t>Muros conectados a fundaciones hormigonadas en terreno</a:t>
            </a:r>
          </a:p>
          <a:p>
            <a:pPr marL="180975" indent="-180975" algn="just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s-ES_tradnl" dirty="0" smtClean="0">
                <a:solidFill>
                  <a:schemeClr val="tx2">
                    <a:lumMod val="50000"/>
                  </a:schemeClr>
                </a:solidFill>
              </a:rPr>
              <a:t>Piso formado por vigas perimetrales prefabricadas de antepecho</a:t>
            </a:r>
          </a:p>
          <a:p>
            <a:pPr marL="180975" indent="-180975" algn="just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s-ES_tradnl" dirty="0" smtClean="0">
                <a:solidFill>
                  <a:schemeClr val="tx2">
                    <a:lumMod val="50000"/>
                  </a:schemeClr>
                </a:solidFill>
              </a:rPr>
              <a:t>Fachada aislante tipo EIFS</a:t>
            </a:r>
            <a:endParaRPr lang="es-ES_tradnl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180975" indent="-180975" algn="just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es-ES_tradnl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180975" indent="-180975" algn="just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es-ES_tradnl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es-ES_tradnl" dirty="0" smtClean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227583" y="4456152"/>
            <a:ext cx="87370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 smtClean="0">
                <a:solidFill>
                  <a:schemeClr val="tx2">
                    <a:lumMod val="50000"/>
                  </a:schemeClr>
                </a:solidFill>
              </a:rPr>
              <a:t>LOMAS DE JAVIERA, Temuco, 2016</a:t>
            </a:r>
            <a:endParaRPr lang="es-CL" sz="24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s-CL" sz="1600" dirty="0" err="1" smtClean="0">
                <a:solidFill>
                  <a:schemeClr val="tx2">
                    <a:lumMod val="50000"/>
                  </a:schemeClr>
                </a:solidFill>
              </a:rPr>
              <a:t>Momenta</a:t>
            </a:r>
            <a:r>
              <a:rPr lang="es-CL" sz="1600" dirty="0" smtClean="0">
                <a:solidFill>
                  <a:schemeClr val="tx2">
                    <a:lumMod val="50000"/>
                  </a:schemeClr>
                </a:solidFill>
              </a:rPr>
              <a:t> S.A. (construcción, fabricación y transporte) / Arquitectura: </a:t>
            </a:r>
            <a:r>
              <a:rPr lang="es-CL" sz="1600" dirty="0" err="1" smtClean="0">
                <a:solidFill>
                  <a:schemeClr val="tx2">
                    <a:lumMod val="50000"/>
                  </a:schemeClr>
                </a:solidFill>
              </a:rPr>
              <a:t>Jaspard</a:t>
            </a:r>
            <a:r>
              <a:rPr lang="es-CL" sz="1600" dirty="0" smtClean="0">
                <a:solidFill>
                  <a:schemeClr val="tx2">
                    <a:lumMod val="50000"/>
                  </a:schemeClr>
                </a:solidFill>
              </a:rPr>
              <a:t> Arquitectos</a:t>
            </a:r>
            <a:endParaRPr lang="es-CL" sz="16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1788" y="864293"/>
            <a:ext cx="4527550" cy="1923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1787" y="2796363"/>
            <a:ext cx="2336387" cy="157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Resultado de imagen para lomas de javiera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7784" y="2787773"/>
            <a:ext cx="2232248" cy="1584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1156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40"/>
          <p:cNvSpPr txBox="1"/>
          <p:nvPr/>
        </p:nvSpPr>
        <p:spPr>
          <a:xfrm>
            <a:off x="331788" y="195750"/>
            <a:ext cx="8272660" cy="4616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spcBef>
                <a:spcPct val="0"/>
              </a:spcBef>
              <a:buNone/>
              <a:defRPr sz="2400" b="1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200" dirty="0" smtClean="0"/>
              <a:t>Ejemplos de Construcción Industrializada </a:t>
            </a:r>
            <a:r>
              <a:rPr lang="es-CL" sz="2200" dirty="0" smtClean="0"/>
              <a:t>nacional - HORMIGÓN</a:t>
            </a:r>
            <a:endParaRPr lang="es-CL" sz="2200" dirty="0"/>
          </a:p>
        </p:txBody>
      </p:sp>
      <p:sp>
        <p:nvSpPr>
          <p:cNvPr id="9" name="CuadroTexto 8"/>
          <p:cNvSpPr txBox="1"/>
          <p:nvPr/>
        </p:nvSpPr>
        <p:spPr>
          <a:xfrm>
            <a:off x="4860032" y="862136"/>
            <a:ext cx="4104456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marL="180975" indent="-180975" algn="just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s-ES_tradnl" dirty="0" smtClean="0">
                <a:solidFill>
                  <a:schemeClr val="tx2">
                    <a:lumMod val="50000"/>
                  </a:schemeClr>
                </a:solidFill>
              </a:rPr>
              <a:t>Sistema robotizado 3D para hormigón.</a:t>
            </a:r>
          </a:p>
          <a:p>
            <a:pPr marL="180975" indent="-180975" algn="just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s-ES_tradnl" dirty="0" smtClean="0">
                <a:solidFill>
                  <a:schemeClr val="tx2">
                    <a:lumMod val="50000"/>
                  </a:schemeClr>
                </a:solidFill>
              </a:rPr>
              <a:t>Producción: 4 casas de 140m2 en un día</a:t>
            </a:r>
          </a:p>
          <a:p>
            <a:pPr marL="180975" indent="-180975" algn="just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s-ES_tradnl" dirty="0" smtClean="0">
                <a:solidFill>
                  <a:schemeClr val="tx2">
                    <a:lumMod val="50000"/>
                  </a:schemeClr>
                </a:solidFill>
              </a:rPr>
              <a:t>Montaje por casa: 3 días</a:t>
            </a:r>
          </a:p>
          <a:p>
            <a:pPr marL="180975" indent="-180975" algn="just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s-ES_tradnl" dirty="0" smtClean="0">
                <a:solidFill>
                  <a:schemeClr val="tx2">
                    <a:lumMod val="50000"/>
                  </a:schemeClr>
                </a:solidFill>
              </a:rPr>
              <a:t>Reduce 10-15% costo obra gruesa</a:t>
            </a:r>
          </a:p>
          <a:p>
            <a:pPr marL="180975" indent="-180975" algn="just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s-ES_tradnl" dirty="0" smtClean="0">
                <a:solidFill>
                  <a:schemeClr val="tx2">
                    <a:lumMod val="50000"/>
                  </a:schemeClr>
                </a:solidFill>
              </a:rPr>
              <a:t>Meta de 500 casas para 2017</a:t>
            </a:r>
          </a:p>
          <a:p>
            <a:pPr marL="180975" indent="-180975" algn="just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s-ES_tradnl" dirty="0" smtClean="0">
                <a:solidFill>
                  <a:schemeClr val="tx2">
                    <a:lumMod val="50000"/>
                  </a:schemeClr>
                </a:solidFill>
              </a:rPr>
              <a:t>Sin residuos obra gruesa</a:t>
            </a:r>
            <a:endParaRPr lang="es-ES_tradnl" dirty="0">
              <a:solidFill>
                <a:schemeClr val="tx2">
                  <a:lumMod val="50000"/>
                </a:schemeClr>
              </a:solidFill>
            </a:endParaRPr>
          </a:p>
          <a:p>
            <a:pPr marL="180975" indent="-180975" algn="just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s-ES_tradnl" dirty="0" smtClean="0">
                <a:solidFill>
                  <a:schemeClr val="tx2">
                    <a:lumMod val="50000"/>
                  </a:schemeClr>
                </a:solidFill>
              </a:rPr>
              <a:t>Tecnología Alemana (</a:t>
            </a:r>
            <a:r>
              <a:rPr lang="es-ES_tradnl" dirty="0" err="1" smtClean="0">
                <a:solidFill>
                  <a:schemeClr val="tx2">
                    <a:lumMod val="50000"/>
                  </a:schemeClr>
                </a:solidFill>
              </a:rPr>
              <a:t>Vollert</a:t>
            </a:r>
            <a:r>
              <a:rPr lang="es-ES_tradnl" dirty="0" smtClean="0">
                <a:solidFill>
                  <a:schemeClr val="tx2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227583" y="4456152"/>
            <a:ext cx="54965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 smtClean="0">
                <a:solidFill>
                  <a:schemeClr val="tx2">
                    <a:lumMod val="50000"/>
                  </a:schemeClr>
                </a:solidFill>
              </a:rPr>
              <a:t>PLANTA BAUMAX, Lampa, 2016</a:t>
            </a:r>
          </a:p>
          <a:p>
            <a:r>
              <a:rPr lang="es-CL" sz="1600" dirty="0" smtClean="0">
                <a:solidFill>
                  <a:schemeClr val="tx2">
                    <a:lumMod val="50000"/>
                  </a:schemeClr>
                </a:solidFill>
              </a:rPr>
              <a:t>+30</a:t>
            </a:r>
            <a:r>
              <a:rPr lang="es-CL" sz="1600" dirty="0" smtClean="0">
                <a:solidFill>
                  <a:schemeClr val="tx2">
                    <a:lumMod val="50000"/>
                  </a:schemeClr>
                </a:solidFill>
              </a:rPr>
              <a:t>0 </a:t>
            </a:r>
            <a:r>
              <a:rPr lang="es-CL" sz="1600" dirty="0" smtClean="0">
                <a:solidFill>
                  <a:schemeClr val="tx2">
                    <a:lumMod val="50000"/>
                  </a:schemeClr>
                </a:solidFill>
              </a:rPr>
              <a:t>casas en construcción con Inmobiliaria </a:t>
            </a:r>
            <a:r>
              <a:rPr lang="es-CL" sz="1600" dirty="0" err="1" smtClean="0">
                <a:solidFill>
                  <a:schemeClr val="tx2">
                    <a:lumMod val="50000"/>
                  </a:schemeClr>
                </a:solidFill>
              </a:rPr>
              <a:t>Manquehue</a:t>
            </a:r>
            <a:endParaRPr lang="es-CL" sz="14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3078" name="Picture 6" descr="Resultado de imagen para baumax chi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94" y="877933"/>
            <a:ext cx="4509144" cy="3494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6240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40"/>
          <p:cNvSpPr txBox="1"/>
          <p:nvPr/>
        </p:nvSpPr>
        <p:spPr>
          <a:xfrm>
            <a:off x="331788" y="195750"/>
            <a:ext cx="7336556" cy="4616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>
              <a:spcBef>
                <a:spcPct val="0"/>
              </a:spcBef>
              <a:buNone/>
              <a:defRPr sz="2400" b="1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dirty="0" smtClean="0"/>
              <a:t>Ejemplos de Construcción Industrializada </a:t>
            </a:r>
            <a:r>
              <a:rPr lang="es-CL" dirty="0" smtClean="0"/>
              <a:t>nacional - MADERA</a:t>
            </a:r>
            <a:endParaRPr lang="es-CL" dirty="0"/>
          </a:p>
        </p:txBody>
      </p:sp>
      <p:sp>
        <p:nvSpPr>
          <p:cNvPr id="9" name="CuadroTexto 8"/>
          <p:cNvSpPr txBox="1"/>
          <p:nvPr/>
        </p:nvSpPr>
        <p:spPr>
          <a:xfrm>
            <a:off x="4860032" y="862136"/>
            <a:ext cx="410445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marL="180975" indent="-180975" algn="just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s-CL" dirty="0">
                <a:solidFill>
                  <a:schemeClr val="tx2">
                    <a:lumMod val="50000"/>
                  </a:schemeClr>
                </a:solidFill>
              </a:rPr>
              <a:t>Casa </a:t>
            </a:r>
            <a:r>
              <a:rPr lang="es-CL" dirty="0" smtClean="0">
                <a:solidFill>
                  <a:schemeClr val="tx2">
                    <a:lumMod val="50000"/>
                  </a:schemeClr>
                </a:solidFill>
              </a:rPr>
              <a:t>construida en CLT</a:t>
            </a:r>
          </a:p>
          <a:p>
            <a:pPr marL="180975" indent="-180975" algn="just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s-CL" dirty="0">
                <a:solidFill>
                  <a:schemeClr val="tx2">
                    <a:lumMod val="50000"/>
                  </a:schemeClr>
                </a:solidFill>
              </a:rPr>
              <a:t>Fabricación de muros en planta Coronel </a:t>
            </a:r>
            <a:r>
              <a:rPr lang="es-CL" dirty="0" err="1">
                <a:solidFill>
                  <a:schemeClr val="tx2">
                    <a:lumMod val="50000"/>
                  </a:schemeClr>
                </a:solidFill>
              </a:rPr>
              <a:t>Crulamm</a:t>
            </a:r>
            <a:r>
              <a:rPr lang="es-CL" dirty="0">
                <a:solidFill>
                  <a:schemeClr val="tx2">
                    <a:lumMod val="50000"/>
                  </a:schemeClr>
                </a:solidFill>
              </a:rPr>
              <a:t>, en forestal T</a:t>
            </a:r>
            <a:r>
              <a:rPr lang="es-CL" dirty="0" smtClean="0">
                <a:solidFill>
                  <a:schemeClr val="tx2">
                    <a:lumMod val="50000"/>
                  </a:schemeClr>
                </a:solidFill>
              </a:rPr>
              <a:t>ricahue</a:t>
            </a:r>
            <a:endParaRPr lang="es-CL" dirty="0">
              <a:solidFill>
                <a:schemeClr val="tx2">
                  <a:lumMod val="50000"/>
                </a:schemeClr>
              </a:solidFill>
            </a:endParaRPr>
          </a:p>
          <a:p>
            <a:pPr marL="180975" indent="-180975" algn="just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s-CL" dirty="0" smtClean="0">
                <a:solidFill>
                  <a:schemeClr val="tx2">
                    <a:lumMod val="50000"/>
                  </a:schemeClr>
                </a:solidFill>
              </a:rPr>
              <a:t>2 </a:t>
            </a:r>
            <a:r>
              <a:rPr lang="es-CL" dirty="0">
                <a:solidFill>
                  <a:schemeClr val="tx2">
                    <a:lumMod val="50000"/>
                  </a:schemeClr>
                </a:solidFill>
              </a:rPr>
              <a:t>camiones rampla para 1 casa de tres pisos de 180 </a:t>
            </a:r>
            <a:r>
              <a:rPr lang="es-CL" dirty="0" smtClean="0">
                <a:solidFill>
                  <a:schemeClr val="tx2">
                    <a:lumMod val="50000"/>
                  </a:schemeClr>
                </a:solidFill>
              </a:rPr>
              <a:t>m2</a:t>
            </a:r>
          </a:p>
          <a:p>
            <a:pPr marL="180975" indent="-180975" algn="just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s-CL" dirty="0">
                <a:solidFill>
                  <a:schemeClr val="tx2">
                    <a:lumMod val="50000"/>
                  </a:schemeClr>
                </a:solidFill>
              </a:rPr>
              <a:t>Muros 3 capas 100 mm y losas 5 capas 170 mm</a:t>
            </a:r>
          </a:p>
          <a:p>
            <a:pPr marL="180975" indent="-180975" algn="just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s-CL" dirty="0" smtClean="0">
                <a:solidFill>
                  <a:schemeClr val="tx2">
                    <a:lumMod val="50000"/>
                  </a:schemeClr>
                </a:solidFill>
              </a:rPr>
              <a:t>Orden </a:t>
            </a:r>
            <a:r>
              <a:rPr lang="es-CL" dirty="0">
                <a:solidFill>
                  <a:schemeClr val="tx2">
                    <a:lumMod val="50000"/>
                  </a:schemeClr>
                </a:solidFill>
              </a:rPr>
              <a:t>de montaje, previamente simulados con maquetas a </a:t>
            </a:r>
            <a:r>
              <a:rPr lang="es-CL" dirty="0" smtClean="0">
                <a:solidFill>
                  <a:schemeClr val="tx2">
                    <a:lumMod val="50000"/>
                  </a:schemeClr>
                </a:solidFill>
              </a:rPr>
              <a:t>escala</a:t>
            </a:r>
            <a:endParaRPr lang="es-ES_tradnl" dirty="0" smtClean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227583" y="4443958"/>
            <a:ext cx="59285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 smtClean="0">
                <a:solidFill>
                  <a:schemeClr val="tx2">
                    <a:lumMod val="50000"/>
                  </a:schemeClr>
                </a:solidFill>
              </a:rPr>
              <a:t>CASA CATS, San Bernardo, 2016</a:t>
            </a:r>
          </a:p>
          <a:p>
            <a:r>
              <a:rPr lang="es-CL" sz="1600" dirty="0" smtClean="0">
                <a:solidFill>
                  <a:schemeClr val="tx2">
                    <a:lumMod val="50000"/>
                  </a:schemeClr>
                </a:solidFill>
              </a:rPr>
              <a:t>Desarrollada por J. Calderón, CRULAMM / Arq.: M. Cecilia Poblete</a:t>
            </a:r>
            <a:endParaRPr lang="es-CL" sz="16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6" name="4 Marcador de posición de imagen" descr="13_2248x1500.jpg"/>
          <p:cNvPicPr>
            <a:picLocks noChangeAspect="1"/>
          </p:cNvPicPr>
          <p:nvPr/>
        </p:nvPicPr>
        <p:blipFill>
          <a:blip r:embed="rId2"/>
          <a:srcRect t="9652" b="9652"/>
          <a:stretch>
            <a:fillRect/>
          </a:stretch>
        </p:blipFill>
        <p:spPr>
          <a:xfrm>
            <a:off x="331789" y="915566"/>
            <a:ext cx="4527549" cy="1872208"/>
          </a:xfrm>
          <a:prstGeom prst="rect">
            <a:avLst/>
          </a:prstGeom>
        </p:spPr>
      </p:pic>
      <p:pic>
        <p:nvPicPr>
          <p:cNvPr id="10" name="5 Marcador de contenido" descr="IMG_318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1788" y="2787774"/>
            <a:ext cx="2151980" cy="1584201"/>
          </a:xfrm>
          <a:prstGeom prst="rect">
            <a:avLst/>
          </a:prstGeom>
        </p:spPr>
      </p:pic>
      <p:pic>
        <p:nvPicPr>
          <p:cNvPr id="7" name="3 Marcador de contenido" descr="IMG_2104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83768" y="2787774"/>
            <a:ext cx="2396397" cy="1584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486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7091585" y="79945"/>
            <a:ext cx="1800895" cy="9796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" name="CuadroTexto 11"/>
          <p:cNvSpPr txBox="1">
            <a:spLocks noChangeArrowheads="1"/>
          </p:cNvSpPr>
          <p:nvPr/>
        </p:nvSpPr>
        <p:spPr bwMode="auto">
          <a:xfrm>
            <a:off x="4788025" y="987574"/>
            <a:ext cx="3960440" cy="3390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6" tIns="45708" rIns="91416" bIns="4570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70000"/>
              </a:lnSpc>
            </a:pPr>
            <a:r>
              <a:rPr lang="es-CL" altLang="es-CL" sz="1600" i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Una Industria de la Construcción sustentable y competitiva a nivel global, líder en la región, comprometida con el desarrollo del país a través de la incorporación de innovación, nuevas tecnologías y fortalecimiento del capital humano, teniendo como foco el bienestar de los usuarios y el impacto a lo largo del ciclo de vida de las edificaciones.</a:t>
            </a:r>
          </a:p>
        </p:txBody>
      </p:sp>
      <p:sp>
        <p:nvSpPr>
          <p:cNvPr id="5" name="4 Rectángulo"/>
          <p:cNvSpPr/>
          <p:nvPr/>
        </p:nvSpPr>
        <p:spPr>
          <a:xfrm>
            <a:off x="331788" y="165869"/>
            <a:ext cx="61041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altLang="es-CL" sz="24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VISIÓN</a:t>
            </a:r>
            <a:endParaRPr lang="es-CL" sz="2400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" name="AutoShape 2" descr="https://encrypted-tbn0.gstatic.com/images?q=tbn:ANd9GcRJEVx2OgJkk82IpAvwW7H-WhPvZZ5A-KB2QNrs6zkIOYBjZnAbT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s-CL" dirty="0"/>
          </a:p>
        </p:txBody>
      </p:sp>
      <p:sp>
        <p:nvSpPr>
          <p:cNvPr id="3" name="AutoShape 4" descr="https://encrypted-tbn0.gstatic.com/images?q=tbn:ANd9GcRJEVx2OgJkk82IpAvwW7H-WhPvZZ5A-KB2QNrs6zkIOYBjZnAbT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s-CL" dirty="0"/>
          </a:p>
        </p:txBody>
      </p:sp>
      <p:sp>
        <p:nvSpPr>
          <p:cNvPr id="6" name="AutoShape 6" descr="http://smartconstrucciones.cl/wp-content/uploads/2015/05/Contacto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s-CL" dirty="0"/>
          </a:p>
        </p:txBody>
      </p:sp>
      <p:pic>
        <p:nvPicPr>
          <p:cNvPr id="11272" name="Picture 8" descr="http://smartconstrucciones.cl/wp-content/uploads/2015/05/Contac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1131590"/>
            <a:ext cx="4651776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26486" y="112614"/>
            <a:ext cx="1601366" cy="861554"/>
          </a:xfrm>
          <a:prstGeom prst="rect">
            <a:avLst/>
          </a:prstGeom>
        </p:spPr>
      </p:pic>
      <p:sp>
        <p:nvSpPr>
          <p:cNvPr id="8" name="7 CuadroTexto"/>
          <p:cNvSpPr txBox="1"/>
          <p:nvPr/>
        </p:nvSpPr>
        <p:spPr>
          <a:xfrm>
            <a:off x="153230" y="1275606"/>
            <a:ext cx="2499274" cy="369332"/>
          </a:xfrm>
          <a:prstGeom prst="rect">
            <a:avLst/>
          </a:prstGeom>
          <a:solidFill>
            <a:srgbClr val="FF0000">
              <a:alpha val="42000"/>
            </a:srgb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</a:rPr>
              <a:t>20% reducción de costos</a:t>
            </a:r>
            <a:endParaRPr lang="es-CL" dirty="0">
              <a:solidFill>
                <a:schemeClr val="bg1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322263" y="1707654"/>
            <a:ext cx="2852256" cy="369332"/>
          </a:xfrm>
          <a:prstGeom prst="rect">
            <a:avLst/>
          </a:prstGeom>
          <a:solidFill>
            <a:schemeClr val="accent3">
              <a:lumMod val="75000"/>
              <a:alpha val="42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</a:rPr>
              <a:t>30% reducción de emisiones</a:t>
            </a:r>
            <a:endParaRPr lang="es-CL" dirty="0">
              <a:solidFill>
                <a:schemeClr val="bg1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611560" y="2202418"/>
            <a:ext cx="2992166" cy="369332"/>
          </a:xfrm>
          <a:prstGeom prst="rect">
            <a:avLst/>
          </a:prstGeom>
          <a:solidFill>
            <a:srgbClr val="FFC000">
              <a:alpha val="42000"/>
            </a:srgb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s-CL" dirty="0">
                <a:solidFill>
                  <a:schemeClr val="bg1"/>
                </a:solidFill>
              </a:rPr>
              <a:t>2</a:t>
            </a:r>
            <a:r>
              <a:rPr lang="es-CL" dirty="0" smtClean="0">
                <a:solidFill>
                  <a:schemeClr val="bg1"/>
                </a:solidFill>
              </a:rPr>
              <a:t>0% incremento </a:t>
            </a:r>
            <a:r>
              <a:rPr lang="es-CL" dirty="0" err="1" smtClean="0">
                <a:solidFill>
                  <a:schemeClr val="bg1"/>
                </a:solidFill>
              </a:rPr>
              <a:t>I+D+i</a:t>
            </a:r>
            <a:r>
              <a:rPr lang="es-CL" dirty="0" smtClean="0">
                <a:solidFill>
                  <a:schemeClr val="bg1"/>
                </a:solidFill>
              </a:rPr>
              <a:t> al 2025</a:t>
            </a:r>
            <a:endParaRPr lang="es-CL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5" descr="base general.jpg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-1"/>
          <a:stretch>
            <a:fillRect/>
          </a:stretch>
        </p:blipFill>
        <p:spPr bwMode="auto">
          <a:xfrm>
            <a:off x="11966" y="1"/>
            <a:ext cx="9132034" cy="514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15 CuadroTexto"/>
          <p:cNvSpPr txBox="1"/>
          <p:nvPr/>
        </p:nvSpPr>
        <p:spPr>
          <a:xfrm>
            <a:off x="0" y="3158088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4800" b="1" dirty="0">
                <a:latin typeface="Arial Black" panose="020B0A04020102020204" pitchFamily="34" charset="0"/>
              </a:rPr>
              <a:t>GRACIAS</a:t>
            </a:r>
          </a:p>
        </p:txBody>
      </p:sp>
      <p:sp>
        <p:nvSpPr>
          <p:cNvPr id="17" name="16 CuadroTexto"/>
          <p:cNvSpPr txBox="1"/>
          <p:nvPr/>
        </p:nvSpPr>
        <p:spPr>
          <a:xfrm>
            <a:off x="11966" y="4383818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200" dirty="0" smtClean="0">
                <a:latin typeface="Agency FB" panose="020B0503020202020204" pitchFamily="34" charset="0"/>
              </a:rPr>
              <a:t>JULIO </a:t>
            </a:r>
            <a:r>
              <a:rPr lang="es-CL" sz="1200" dirty="0">
                <a:latin typeface="Agency FB" panose="020B0503020202020204" pitchFamily="34" charset="0"/>
              </a:rPr>
              <a:t>DE 2017</a:t>
            </a:r>
          </a:p>
        </p:txBody>
      </p:sp>
      <p:grpSp>
        <p:nvGrpSpPr>
          <p:cNvPr id="18" name="17 Grupo"/>
          <p:cNvGrpSpPr/>
          <p:nvPr/>
        </p:nvGrpSpPr>
        <p:grpSpPr>
          <a:xfrm>
            <a:off x="54466" y="1419622"/>
            <a:ext cx="9039191" cy="1368152"/>
            <a:chOff x="76238" y="771550"/>
            <a:chExt cx="9039191" cy="1368152"/>
          </a:xfrm>
        </p:grpSpPr>
        <p:pic>
          <p:nvPicPr>
            <p:cNvPr id="19" name="Picture 15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76238" y="771550"/>
              <a:ext cx="2844251" cy="1368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7" descr="http://www.rakenapp.com/wp-content/uploads/2015/04/raken_web-image.jpg"/>
            <p:cNvPicPr>
              <a:picLocks noChangeAspect="1" noChangeArrowheads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 bwMode="auto">
            <a:xfrm>
              <a:off x="2953146" y="771550"/>
              <a:ext cx="2050627" cy="13681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9" descr="http://greenbuilding.bligoo.cl/media/users/13/666970/images/public/76908/1306793090238-Maquetas_edificios.jpg"/>
            <p:cNvPicPr>
              <a:picLocks noChangeAspect="1" noChangeArrowheads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5050090" y="771550"/>
              <a:ext cx="1820990" cy="13681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0"/>
            <p:cNvPicPr>
              <a:picLocks noChangeAspect="1" noChangeArrowheads="1"/>
            </p:cNvPicPr>
            <p:nvPr/>
          </p:nvPicPr>
          <p:blipFill rotWithShape="1">
            <a:blip r:embed="rId7" cstate="screen"/>
            <a:srcRect/>
            <a:stretch>
              <a:fillRect/>
            </a:stretch>
          </p:blipFill>
          <p:spPr bwMode="auto">
            <a:xfrm>
              <a:off x="6911502" y="771550"/>
              <a:ext cx="2203927" cy="1368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3" name="Imagen 14"/>
          <p:cNvPicPr>
            <a:picLocks noChangeAspect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7771284" y="1"/>
            <a:ext cx="1053205" cy="411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agen 13" descr="0000.png"/>
          <p:cNvPicPr>
            <a:picLocks noChangeAspect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7771468" y="4270526"/>
            <a:ext cx="886433" cy="883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14 Imagen"/>
          <p:cNvPicPr>
            <a:picLocks noChangeAspect="1"/>
          </p:cNvPicPr>
          <p:nvPr/>
        </p:nvPicPr>
        <p:blipFill>
          <a:blip r:embed="rId10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71317" y="342044"/>
            <a:ext cx="1601366" cy="861554"/>
          </a:xfrm>
          <a:prstGeom prst="rect">
            <a:avLst/>
          </a:prstGeom>
        </p:spPr>
      </p:pic>
      <p:pic>
        <p:nvPicPr>
          <p:cNvPr id="25" name="24 Imagen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520" y="4443958"/>
            <a:ext cx="1428750" cy="5238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marketsmedia.com/wp-content/uploads/2015/07/bondcube-liquidation-highlights-industry-challenges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20978" y="17686"/>
            <a:ext cx="9144000" cy="5157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2357500" y="195486"/>
            <a:ext cx="51125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altLang="es-CL" sz="3200" dirty="0">
                <a:solidFill>
                  <a:schemeClr val="tx2">
                    <a:lumMod val="50000"/>
                  </a:schemeClr>
                </a:solidFill>
                <a:latin typeface="Agency FB" panose="020B0503020202020204" pitchFamily="34" charset="0"/>
              </a:rPr>
              <a:t>¿POR QUÉ ES NECESARIO </a:t>
            </a:r>
          </a:p>
          <a:p>
            <a:pPr algn="ctr"/>
            <a:r>
              <a:rPr lang="es-CL" altLang="es-CL" sz="3200" b="1" dirty="0">
                <a:solidFill>
                  <a:schemeClr val="tx2">
                    <a:lumMod val="50000"/>
                  </a:schemeClr>
                </a:solidFill>
                <a:latin typeface="Agency FB" panose="020B0503020202020204" pitchFamily="34" charset="0"/>
              </a:rPr>
              <a:t>INTERVENIR?</a:t>
            </a:r>
            <a:endParaRPr lang="es-CL" sz="3200" b="1" dirty="0">
              <a:solidFill>
                <a:schemeClr val="tx2">
                  <a:lumMod val="50000"/>
                </a:schemeClr>
              </a:solidFill>
              <a:latin typeface="Agency FB" panose="020B0503020202020204" pitchFamily="34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2411760" y="1249494"/>
            <a:ext cx="4968552" cy="3194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2000"/>
              </a:lnSpc>
            </a:pPr>
            <a:r>
              <a:rPr lang="es-CL" b="1" dirty="0">
                <a:solidFill>
                  <a:schemeClr val="accent1"/>
                </a:solidFill>
                <a:latin typeface="Agency FB" panose="020B0503020202020204" pitchFamily="34" charset="0"/>
              </a:rPr>
              <a:t>DESAFÍOS</a:t>
            </a:r>
            <a:r>
              <a:rPr lang="es-CL" dirty="0">
                <a:solidFill>
                  <a:schemeClr val="accent1"/>
                </a:solidFill>
                <a:latin typeface="Agency FB" panose="020B0503020202020204" pitchFamily="34" charset="0"/>
              </a:rPr>
              <a:t> EN PRODUCTIVIDAD</a:t>
            </a:r>
          </a:p>
          <a:p>
            <a:pPr marL="180975" indent="-180975" algn="ctr">
              <a:lnSpc>
                <a:spcPct val="112000"/>
              </a:lnSpc>
              <a:buFont typeface="Arial" panose="020B0604020202020204" pitchFamily="34" charset="0"/>
              <a:buChar char="•"/>
            </a:pPr>
            <a:r>
              <a:rPr lang="es-CL" dirty="0" smtClean="0">
                <a:latin typeface="Agency FB" panose="020B0503020202020204" pitchFamily="34" charset="0"/>
              </a:rPr>
              <a:t>Aumentar la </a:t>
            </a:r>
            <a:r>
              <a:rPr lang="es-CL" dirty="0" smtClean="0">
                <a:latin typeface="Agency FB" panose="020B0503020202020204" pitchFamily="34" charset="0"/>
              </a:rPr>
              <a:t> industrialización</a:t>
            </a:r>
            <a:r>
              <a:rPr lang="es-CL" dirty="0">
                <a:latin typeface="Agency FB" panose="020B0503020202020204" pitchFamily="34" charset="0"/>
              </a:rPr>
              <a:t> </a:t>
            </a:r>
            <a:endParaRPr lang="es-CL" dirty="0">
              <a:latin typeface="Agency FB" panose="020B0503020202020204" pitchFamily="34" charset="0"/>
            </a:endParaRPr>
          </a:p>
          <a:p>
            <a:pPr marL="180975" indent="-180975" algn="ctr">
              <a:lnSpc>
                <a:spcPct val="112000"/>
              </a:lnSpc>
              <a:buFont typeface="Arial" panose="020B0604020202020204" pitchFamily="34" charset="0"/>
              <a:buChar char="•"/>
            </a:pPr>
            <a:r>
              <a:rPr lang="es-CL" dirty="0" smtClean="0">
                <a:latin typeface="Agency FB" panose="020B0503020202020204" pitchFamily="34" charset="0"/>
              </a:rPr>
              <a:t>Mejorar la planificació</a:t>
            </a:r>
            <a:r>
              <a:rPr lang="es-CL" dirty="0">
                <a:latin typeface="Agency FB" panose="020B0503020202020204" pitchFamily="34" charset="0"/>
              </a:rPr>
              <a:t>n</a:t>
            </a:r>
            <a:endParaRPr lang="es-CL" dirty="0">
              <a:latin typeface="Agency FB" panose="020B0503020202020204" pitchFamily="34" charset="0"/>
            </a:endParaRPr>
          </a:p>
          <a:p>
            <a:pPr marL="180975" indent="-180975" algn="ctr">
              <a:lnSpc>
                <a:spcPct val="112000"/>
              </a:lnSpc>
              <a:buFont typeface="Arial" panose="020B0604020202020204" pitchFamily="34" charset="0"/>
              <a:buChar char="•"/>
            </a:pPr>
            <a:r>
              <a:rPr lang="es-CL" dirty="0">
                <a:latin typeface="Agency FB" panose="020B0503020202020204" pitchFamily="34" charset="0"/>
              </a:rPr>
              <a:t>Desarrollar capital humano y nivel de calificación </a:t>
            </a:r>
          </a:p>
          <a:p>
            <a:pPr marL="180975" indent="-180975" algn="ctr">
              <a:lnSpc>
                <a:spcPct val="112000"/>
              </a:lnSpc>
              <a:buFont typeface="Arial" panose="020B0604020202020204" pitchFamily="34" charset="0"/>
              <a:buChar char="•"/>
            </a:pPr>
            <a:r>
              <a:rPr lang="es-CL" dirty="0">
                <a:latin typeface="Agency FB" panose="020B0503020202020204" pitchFamily="34" charset="0"/>
              </a:rPr>
              <a:t>Aumentar la seguridad de los trabajadores </a:t>
            </a:r>
          </a:p>
          <a:p>
            <a:pPr algn="ctr">
              <a:lnSpc>
                <a:spcPct val="112000"/>
              </a:lnSpc>
            </a:pPr>
            <a:endParaRPr lang="es-CL" dirty="0">
              <a:latin typeface="Agency FB" panose="020B0503020202020204" pitchFamily="34" charset="0"/>
            </a:endParaRPr>
          </a:p>
          <a:p>
            <a:pPr algn="ctr">
              <a:lnSpc>
                <a:spcPct val="112000"/>
              </a:lnSpc>
            </a:pPr>
            <a:r>
              <a:rPr lang="es-CL" b="1" dirty="0">
                <a:solidFill>
                  <a:srgbClr val="00B050"/>
                </a:solidFill>
                <a:latin typeface="Agency FB" panose="020B0503020202020204" pitchFamily="34" charset="0"/>
              </a:rPr>
              <a:t>DESAFÍOS</a:t>
            </a:r>
            <a:r>
              <a:rPr lang="es-CL" dirty="0">
                <a:solidFill>
                  <a:srgbClr val="00B050"/>
                </a:solidFill>
                <a:latin typeface="Agency FB" panose="020B0503020202020204" pitchFamily="34" charset="0"/>
              </a:rPr>
              <a:t> DE SUSTENTABILIDAD</a:t>
            </a:r>
          </a:p>
          <a:p>
            <a:pPr marL="180975" indent="-180975" algn="ctr">
              <a:lnSpc>
                <a:spcPct val="112000"/>
              </a:lnSpc>
              <a:buFont typeface="Arial" panose="020B0604020202020204" pitchFamily="34" charset="0"/>
              <a:buChar char="•"/>
            </a:pPr>
            <a:r>
              <a:rPr lang="es-CL" dirty="0">
                <a:latin typeface="Agency FB" panose="020B0503020202020204" pitchFamily="34" charset="0"/>
              </a:rPr>
              <a:t>Desacoplar consumo energético del crecimiento</a:t>
            </a:r>
          </a:p>
          <a:p>
            <a:pPr marL="180975" indent="-180975" algn="ctr">
              <a:lnSpc>
                <a:spcPct val="112000"/>
              </a:lnSpc>
              <a:buFont typeface="Arial" panose="020B0604020202020204" pitchFamily="34" charset="0"/>
              <a:buChar char="•"/>
            </a:pPr>
            <a:r>
              <a:rPr lang="es-ES" dirty="0">
                <a:latin typeface="Agency FB" panose="020B0503020202020204" pitchFamily="34" charset="0"/>
              </a:rPr>
              <a:t>Aumentar confort térmico de viviendas</a:t>
            </a:r>
          </a:p>
          <a:p>
            <a:pPr marL="180975" indent="-180975" algn="ctr">
              <a:lnSpc>
                <a:spcPct val="112000"/>
              </a:lnSpc>
              <a:buFont typeface="Arial" panose="020B0604020202020204" pitchFamily="34" charset="0"/>
              <a:buChar char="•"/>
            </a:pPr>
            <a:r>
              <a:rPr lang="es-ES" dirty="0">
                <a:latin typeface="Agency FB" panose="020B0503020202020204" pitchFamily="34" charset="0"/>
              </a:rPr>
              <a:t>Reducir  residuos de la Construcción</a:t>
            </a:r>
            <a:endParaRPr lang="es-CL" dirty="0">
              <a:latin typeface="Agency FB" panose="020B0503020202020204" pitchFamily="34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4193704" y="4731990"/>
            <a:ext cx="1440160" cy="54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 defTabSz="913765" eaLnBrk="1" fontAlgn="auto" hangingPunct="1">
              <a:spcBef>
                <a:spcPts val="0"/>
              </a:spcBef>
              <a:spcAft>
                <a:spcPts val="0"/>
              </a:spcAft>
            </a:pPr>
            <a:endParaRPr lang="es-CL" dirty="0">
              <a:solidFill>
                <a:srgbClr val="FFFFFF"/>
              </a:solidFill>
              <a:latin typeface="Agency FB" panose="020B0503020202020204" pitchFamily="34" charset="0"/>
            </a:endParaRPr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26486" y="112614"/>
            <a:ext cx="1601366" cy="8615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0" y="2859782"/>
            <a:ext cx="9144000" cy="22837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bg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635293"/>
            <a:ext cx="6192688" cy="4431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ángulo redondeado 20"/>
          <p:cNvSpPr/>
          <p:nvPr/>
        </p:nvSpPr>
        <p:spPr>
          <a:xfrm>
            <a:off x="2691245" y="3569471"/>
            <a:ext cx="1790150" cy="396000"/>
          </a:xfrm>
          <a:prstGeom prst="rect">
            <a:avLst/>
          </a:prstGeom>
          <a:noFill/>
          <a:ln w="127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DF6FB-FF88-4009-A14C-3DD9FE945D1A}" type="slidenum">
              <a:rPr lang="es-CL" smtClean="0"/>
              <a:pPr/>
              <a:t>4</a:t>
            </a:fld>
            <a:endParaRPr lang="es-CL"/>
          </a:p>
        </p:txBody>
      </p:sp>
      <p:sp>
        <p:nvSpPr>
          <p:cNvPr id="7" name="6 CuadroTexto"/>
          <p:cNvSpPr txBox="1"/>
          <p:nvPr/>
        </p:nvSpPr>
        <p:spPr>
          <a:xfrm>
            <a:off x="971600" y="1491630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 smtClean="0"/>
              <a:t>2007</a:t>
            </a:r>
            <a:endParaRPr lang="es-CL" b="1" dirty="0"/>
          </a:p>
        </p:txBody>
      </p:sp>
      <p:pic>
        <p:nvPicPr>
          <p:cNvPr id="8" name="Picture 2" descr="http://www.simfruit.cl/images/galeria/banderas/BanderasUSA-Chile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251999">
            <a:off x="1006775" y="1878487"/>
            <a:ext cx="567440" cy="724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www.simfruit.cl/images/galeria/banderas/BanderasUSA-Chile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251999">
            <a:off x="7436715" y="1877886"/>
            <a:ext cx="556017" cy="733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9 CuadroTexto"/>
          <p:cNvSpPr txBox="1"/>
          <p:nvPr/>
        </p:nvSpPr>
        <p:spPr>
          <a:xfrm>
            <a:off x="7380312" y="1491630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 smtClean="0"/>
              <a:t>2007</a:t>
            </a:r>
            <a:endParaRPr lang="es-CL" b="1" dirty="0"/>
          </a:p>
        </p:txBody>
      </p:sp>
      <p:sp>
        <p:nvSpPr>
          <p:cNvPr id="11" name="1 Título"/>
          <p:cNvSpPr>
            <a:spLocks noGrp="1"/>
          </p:cNvSpPr>
          <p:nvPr>
            <p:ph type="title" idx="4294967295"/>
          </p:nvPr>
        </p:nvSpPr>
        <p:spPr>
          <a:xfrm>
            <a:off x="331787" y="195262"/>
            <a:ext cx="8632825" cy="431801"/>
          </a:xfrm>
        </p:spPr>
        <p:txBody>
          <a:bodyPr>
            <a:normAutofit/>
          </a:bodyPr>
          <a:lstStyle/>
          <a:p>
            <a:r>
              <a:rPr lang="es-CL" sz="1800" dirty="0" smtClean="0">
                <a:solidFill>
                  <a:schemeClr val="tx2">
                    <a:lumMod val="50000"/>
                  </a:schemeClr>
                </a:solidFill>
              </a:rPr>
              <a:t>DESAFÍO DE PRODUCTIVIDAD: </a:t>
            </a:r>
            <a:r>
              <a:rPr lang="es-CL" sz="1800" b="1" dirty="0" smtClean="0">
                <a:solidFill>
                  <a:schemeClr val="tx2">
                    <a:lumMod val="50000"/>
                  </a:schemeClr>
                </a:solidFill>
              </a:rPr>
              <a:t>INDUSTRIALIZACIÓN, PLANIFICACIÓN Y CAPACITACIÓN </a:t>
            </a:r>
            <a:endParaRPr lang="es-CL" sz="18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11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/>
        </p:nvSpPr>
        <p:spPr>
          <a:xfrm>
            <a:off x="0" y="2859782"/>
            <a:ext cx="9144000" cy="22837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bg1"/>
              </a:solidFill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>
          <a:xfrm>
            <a:off x="331787" y="195262"/>
            <a:ext cx="8632825" cy="431801"/>
          </a:xfrm>
        </p:spPr>
        <p:txBody>
          <a:bodyPr>
            <a:noAutofit/>
          </a:bodyPr>
          <a:lstStyle/>
          <a:p>
            <a:r>
              <a:rPr lang="es-CL" sz="1800" dirty="0" smtClean="0">
                <a:solidFill>
                  <a:schemeClr val="tx2">
                    <a:lumMod val="50000"/>
                  </a:schemeClr>
                </a:solidFill>
              </a:rPr>
              <a:t>DESAFÍO DE PRODUCTIVIDAD: </a:t>
            </a:r>
            <a:r>
              <a:rPr lang="es-CL" sz="1800" b="1" dirty="0" smtClean="0">
                <a:solidFill>
                  <a:schemeClr val="tx2">
                    <a:lumMod val="50000"/>
                  </a:schemeClr>
                </a:solidFill>
              </a:rPr>
              <a:t>INDUSTRIALIZACIÓN, PLANIFICACIÓN Y CAPACITACIÓN </a:t>
            </a:r>
            <a:endParaRPr lang="es-CL" sz="1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28" b="-1"/>
          <a:stretch/>
        </p:blipFill>
        <p:spPr bwMode="auto">
          <a:xfrm>
            <a:off x="1382866" y="618890"/>
            <a:ext cx="6408712" cy="4450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ángulo redondeado 20"/>
          <p:cNvSpPr/>
          <p:nvPr/>
        </p:nvSpPr>
        <p:spPr>
          <a:xfrm>
            <a:off x="2483768" y="3291830"/>
            <a:ext cx="936104" cy="396000"/>
          </a:xfrm>
          <a:prstGeom prst="rect">
            <a:avLst/>
          </a:prstGeom>
          <a:noFill/>
          <a:ln w="127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" name="Rectángulo redondeado 20"/>
          <p:cNvSpPr/>
          <p:nvPr/>
        </p:nvSpPr>
        <p:spPr>
          <a:xfrm>
            <a:off x="3491880" y="3291830"/>
            <a:ext cx="1368152" cy="396000"/>
          </a:xfrm>
          <a:prstGeom prst="rect">
            <a:avLst/>
          </a:prstGeom>
          <a:noFill/>
          <a:ln w="127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" name="Rectángulo redondeado 20"/>
          <p:cNvSpPr/>
          <p:nvPr/>
        </p:nvSpPr>
        <p:spPr>
          <a:xfrm>
            <a:off x="3491880" y="3687918"/>
            <a:ext cx="1368152" cy="396000"/>
          </a:xfrm>
          <a:prstGeom prst="rect">
            <a:avLst/>
          </a:prstGeom>
          <a:noFill/>
          <a:ln w="127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Rectángulo redondeado 20"/>
          <p:cNvSpPr/>
          <p:nvPr/>
        </p:nvSpPr>
        <p:spPr>
          <a:xfrm>
            <a:off x="3491880" y="4083918"/>
            <a:ext cx="1368152" cy="270000"/>
          </a:xfrm>
          <a:prstGeom prst="rect">
            <a:avLst/>
          </a:prstGeom>
          <a:noFill/>
          <a:ln w="127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DF6FB-FF88-4009-A14C-3DD9FE945D1A}" type="slidenum">
              <a:rPr lang="es-CL" smtClean="0"/>
              <a:pPr/>
              <a:t>5</a:t>
            </a:fld>
            <a:endParaRPr lang="es-CL"/>
          </a:p>
        </p:txBody>
      </p:sp>
      <p:sp>
        <p:nvSpPr>
          <p:cNvPr id="10" name="9 CuadroTexto"/>
          <p:cNvSpPr txBox="1"/>
          <p:nvPr/>
        </p:nvSpPr>
        <p:spPr>
          <a:xfrm>
            <a:off x="971600" y="1491630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 smtClean="0"/>
              <a:t>2011</a:t>
            </a:r>
            <a:endParaRPr lang="es-CL" b="1" dirty="0"/>
          </a:p>
        </p:txBody>
      </p:sp>
      <p:pic>
        <p:nvPicPr>
          <p:cNvPr id="11266" name="Picture 2" descr="http://www.simfruit.cl/images/galeria/banderas/BanderasUSA-Chile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251999">
            <a:off x="1006775" y="1878487"/>
            <a:ext cx="567440" cy="724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www.simfruit.cl/images/galeria/banderas/BanderasUSA-Chile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251999">
            <a:off x="7436715" y="1877886"/>
            <a:ext cx="556017" cy="733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11 CuadroTexto"/>
          <p:cNvSpPr txBox="1"/>
          <p:nvPr/>
        </p:nvSpPr>
        <p:spPr>
          <a:xfrm>
            <a:off x="7380312" y="1491630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 smtClean="0"/>
              <a:t>2007</a:t>
            </a:r>
            <a:endParaRPr lang="es-CL" b="1" dirty="0"/>
          </a:p>
        </p:txBody>
      </p:sp>
    </p:spTree>
    <p:extLst>
      <p:ext uri="{BB962C8B-B14F-4D97-AF65-F5344CB8AC3E}">
        <p14:creationId xmlns:p14="http://schemas.microsoft.com/office/powerpoint/2010/main" val="3923084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>
          <a:xfrm>
            <a:off x="331788" y="195262"/>
            <a:ext cx="8149332" cy="431801"/>
          </a:xfrm>
        </p:spPr>
        <p:txBody>
          <a:bodyPr>
            <a:normAutofit fontScale="90000"/>
          </a:bodyPr>
          <a:lstStyle/>
          <a:p>
            <a:r>
              <a:rPr lang="es-CL" b="1" dirty="0" smtClean="0">
                <a:solidFill>
                  <a:schemeClr val="tx2">
                    <a:lumMod val="50000"/>
                  </a:schemeClr>
                </a:solidFill>
              </a:rPr>
              <a:t>CICLO DE VIDA E IMPACTO </a:t>
            </a:r>
            <a:r>
              <a:rPr lang="es-CL" b="1" dirty="0" smtClean="0">
                <a:solidFill>
                  <a:schemeClr val="tx2">
                    <a:lumMod val="50000"/>
                  </a:schemeClr>
                </a:solidFill>
              </a:rPr>
              <a:t>DE CONSTRUYE2026</a:t>
            </a:r>
            <a:endParaRPr lang="es-CL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755576" y="629336"/>
            <a:ext cx="7272807" cy="4433745"/>
          </a:xfrm>
          <a:prstGeom prst="rect">
            <a:avLst/>
          </a:prstGeom>
        </p:spPr>
      </p:pic>
      <p:cxnSp>
        <p:nvCxnSpPr>
          <p:cNvPr id="4" name="3 Conector recto"/>
          <p:cNvCxnSpPr/>
          <p:nvPr/>
        </p:nvCxnSpPr>
        <p:spPr>
          <a:xfrm flipV="1">
            <a:off x="4355976" y="843558"/>
            <a:ext cx="1152128" cy="195233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4 Conector recto"/>
          <p:cNvCxnSpPr/>
          <p:nvPr/>
        </p:nvCxnSpPr>
        <p:spPr>
          <a:xfrm flipH="1" flipV="1">
            <a:off x="1094107" y="2014239"/>
            <a:ext cx="3261869" cy="77353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5 CuadroTexto"/>
          <p:cNvSpPr txBox="1"/>
          <p:nvPr/>
        </p:nvSpPr>
        <p:spPr>
          <a:xfrm>
            <a:off x="4427984" y="2859782"/>
            <a:ext cx="864096" cy="584751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</a:bodyPr>
          <a:lstStyle>
            <a:defPPr>
              <a:defRPr lang="es-ES"/>
            </a:defPPr>
            <a:lvl1pPr algn="ctr">
              <a:defRPr sz="24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s-CL" sz="3200" dirty="0">
                <a:solidFill>
                  <a:schemeClr val="tx2"/>
                </a:solidFill>
                <a:latin typeface="Myriad Pro Cond" panose="020B0506030403020204" pitchFamily="34" charset="0"/>
              </a:rPr>
              <a:t>20%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3203848" y="1995686"/>
            <a:ext cx="1080120" cy="646307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</a:bodyPr>
          <a:lstStyle/>
          <a:p>
            <a:pPr algn="ctr"/>
            <a:r>
              <a:rPr lang="es-CL" sz="3600" b="1" dirty="0" smtClean="0">
                <a:solidFill>
                  <a:schemeClr val="accent1"/>
                </a:solidFill>
                <a:latin typeface="Myriad Pro Cond" panose="020B0506030403020204" pitchFamily="34" charset="0"/>
              </a:rPr>
              <a:t>65%</a:t>
            </a:r>
            <a:endParaRPr lang="es-CL" sz="3600" b="1" dirty="0">
              <a:solidFill>
                <a:schemeClr val="accent1"/>
              </a:solidFill>
              <a:latin typeface="Myriad Pro Cond" panose="020B0506030403020204" pitchFamily="34" charset="0"/>
            </a:endParaRPr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DF6FB-FF88-4009-A14C-3DD9FE945D1A}" type="slidenum">
              <a:rPr lang="es-CL" smtClean="0"/>
              <a:t>6</a:t>
            </a:fld>
            <a:endParaRPr lang="es-CL"/>
          </a:p>
        </p:txBody>
      </p:sp>
      <p:cxnSp>
        <p:nvCxnSpPr>
          <p:cNvPr id="10" name="9 Conector recto"/>
          <p:cNvCxnSpPr/>
          <p:nvPr/>
        </p:nvCxnSpPr>
        <p:spPr>
          <a:xfrm flipH="1" flipV="1">
            <a:off x="3419872" y="771550"/>
            <a:ext cx="936104" cy="20162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12 CuadroTexto"/>
          <p:cNvSpPr txBox="1"/>
          <p:nvPr/>
        </p:nvSpPr>
        <p:spPr>
          <a:xfrm>
            <a:off x="3995936" y="1851670"/>
            <a:ext cx="864096" cy="400085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</a:bodyPr>
          <a:lstStyle/>
          <a:p>
            <a:pPr algn="ctr"/>
            <a:r>
              <a:rPr lang="es-CL" sz="2000" b="1" dirty="0">
                <a:solidFill>
                  <a:srgbClr val="1989B8"/>
                </a:solidFill>
                <a:latin typeface="Myriad Pro Cond" panose="020B0506030403020204" pitchFamily="34" charset="0"/>
              </a:rPr>
              <a:t>1</a:t>
            </a:r>
            <a:r>
              <a:rPr lang="es-CL" sz="2000" b="1" dirty="0" smtClean="0">
                <a:solidFill>
                  <a:srgbClr val="1989B8"/>
                </a:solidFill>
                <a:latin typeface="Myriad Pro Cond" panose="020B0506030403020204" pitchFamily="34" charset="0"/>
              </a:rPr>
              <a:t>5%</a:t>
            </a:r>
            <a:endParaRPr lang="es-CL" sz="2000" b="1" dirty="0">
              <a:solidFill>
                <a:srgbClr val="1989B8"/>
              </a:solidFill>
              <a:latin typeface="Myriad Pro Cond" panose="020B0506030403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23528" y="165869"/>
            <a:ext cx="618996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altLang="es-CL" sz="2200" dirty="0" smtClean="0">
                <a:solidFill>
                  <a:schemeClr val="tx2">
                    <a:lumMod val="50000"/>
                  </a:schemeClr>
                </a:solidFill>
              </a:rPr>
              <a:t>UN </a:t>
            </a:r>
            <a:r>
              <a:rPr lang="es-CL" altLang="es-CL" sz="2200" b="1" dirty="0">
                <a:solidFill>
                  <a:schemeClr val="tx2">
                    <a:lumMod val="50000"/>
                  </a:schemeClr>
                </a:solidFill>
              </a:rPr>
              <a:t>CAMBIO DE PARADIGMA </a:t>
            </a:r>
            <a:r>
              <a:rPr lang="es-CL" altLang="es-CL" sz="2200" dirty="0">
                <a:solidFill>
                  <a:schemeClr val="tx2">
                    <a:lumMod val="50000"/>
                  </a:schemeClr>
                </a:solidFill>
              </a:rPr>
              <a:t>EN LA CONSTRUCCIÓN</a:t>
            </a:r>
            <a:endParaRPr lang="es-CL" sz="22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" name="Picture 2" descr="http://elcronistadiario.com/wp-content/uploads/2014/10/construccion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40882" y="2032014"/>
            <a:ext cx="4256658" cy="291600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140882" y="1659036"/>
            <a:ext cx="42566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400" b="1" dirty="0">
                <a:latin typeface="+mj-lt"/>
              </a:rPr>
              <a:t>Construcción Manual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5011541" y="1687909"/>
            <a:ext cx="38879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400" b="1" dirty="0">
                <a:latin typeface="+mj-lt"/>
              </a:rPr>
              <a:t>Construcción Industrializada</a:t>
            </a:r>
          </a:p>
        </p:txBody>
      </p:sp>
      <p:sp>
        <p:nvSpPr>
          <p:cNvPr id="7" name="CuadroTexto 39"/>
          <p:cNvSpPr txBox="1"/>
          <p:nvPr/>
        </p:nvSpPr>
        <p:spPr>
          <a:xfrm>
            <a:off x="140882" y="1307816"/>
            <a:ext cx="4256658" cy="369308"/>
          </a:xfrm>
          <a:prstGeom prst="rect">
            <a:avLst/>
          </a:prstGeom>
          <a:noFill/>
        </p:spPr>
        <p:txBody>
          <a:bodyPr wrap="square" lIns="91416" tIns="45708" rIns="91416" bIns="45708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spc="-150" dirty="0">
                <a:solidFill>
                  <a:schemeClr val="accent1"/>
                </a:solidFill>
                <a:latin typeface="+mj-lt"/>
                <a:ea typeface="+mn-ea"/>
                <a:cs typeface="Calibri" panose="020F0502020204030204"/>
              </a:rPr>
              <a:t>Paradigma Actual</a:t>
            </a:r>
          </a:p>
        </p:txBody>
      </p:sp>
      <p:cxnSp>
        <p:nvCxnSpPr>
          <p:cNvPr id="9" name="8 Conector recto"/>
          <p:cNvCxnSpPr/>
          <p:nvPr/>
        </p:nvCxnSpPr>
        <p:spPr>
          <a:xfrm>
            <a:off x="4716016" y="1023748"/>
            <a:ext cx="0" cy="4032448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2" name="Picture 4" descr="http://blog.tumanitas.com/wp-content/uploads/mini-Prefabricated_house_constructi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011542" y="2040851"/>
            <a:ext cx="3887999" cy="29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56176" y="782978"/>
            <a:ext cx="1601366" cy="86155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6376658" y="1911829"/>
            <a:ext cx="1797514" cy="3165084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3981" y="1948480"/>
            <a:ext cx="481013" cy="231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1948480"/>
            <a:ext cx="481013" cy="231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1927942"/>
            <a:ext cx="481013" cy="231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15 Grupo"/>
          <p:cNvGrpSpPr/>
          <p:nvPr/>
        </p:nvGrpSpPr>
        <p:grpSpPr>
          <a:xfrm>
            <a:off x="5748600" y="267494"/>
            <a:ext cx="1919744" cy="3504786"/>
            <a:chOff x="707359" y="94384"/>
            <a:chExt cx="2135768" cy="3504786"/>
          </a:xfrm>
        </p:grpSpPr>
        <p:sp>
          <p:nvSpPr>
            <p:cNvPr id="17" name="16 Rectángulo"/>
            <p:cNvSpPr/>
            <p:nvPr/>
          </p:nvSpPr>
          <p:spPr>
            <a:xfrm>
              <a:off x="707359" y="94384"/>
              <a:ext cx="2135768" cy="3504786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17 Rectángulo"/>
            <p:cNvSpPr/>
            <p:nvPr/>
          </p:nvSpPr>
          <p:spPr>
            <a:xfrm>
              <a:off x="707359" y="94384"/>
              <a:ext cx="2135768" cy="3504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lvl="0" algn="l" defTabSz="466725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es-ES" sz="1000" b="1" dirty="0">
                  <a:solidFill>
                    <a:schemeClr val="tx1"/>
                  </a:solidFill>
                </a:rPr>
                <a:t>Presidente</a:t>
              </a:r>
              <a:r>
                <a:rPr lang="es-ES" sz="1000" kern="1200" dirty="0">
                  <a:solidFill>
                    <a:schemeClr val="tx1"/>
                  </a:solidFill>
                </a:rPr>
                <a:t> – Vicente Domínguez Vial</a:t>
              </a:r>
            </a:p>
          </p:txBody>
        </p:sp>
      </p:grpSp>
      <p:graphicFrame>
        <p:nvGraphicFramePr>
          <p:cNvPr id="21" name="8 Diagrama"/>
          <p:cNvGraphicFramePr/>
          <p:nvPr>
            <p:extLst>
              <p:ext uri="{D42A27DB-BD31-4B8C-83A1-F6EECF244321}">
                <p14:modId xmlns:p14="http://schemas.microsoft.com/office/powerpoint/2010/main" val="2256428772"/>
              </p:ext>
            </p:extLst>
          </p:nvPr>
        </p:nvGraphicFramePr>
        <p:xfrm>
          <a:off x="-4322" y="1228401"/>
          <a:ext cx="9040818" cy="2448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7812360" y="18926"/>
            <a:ext cx="936104" cy="892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8" descr="http://www.acee.cl/sites/all/themes/achee/logo.png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1096468" y="3399278"/>
            <a:ext cx="1001729" cy="472880"/>
          </a:xfrm>
          <a:prstGeom prst="rect">
            <a:avLst/>
          </a:prstGeom>
          <a:noFill/>
        </p:spPr>
      </p:pic>
      <p:pic>
        <p:nvPicPr>
          <p:cNvPr id="23" name="Picture 31" descr="http://www.revistaemprende.cl/wp-content/uploads/2014/11/Corfo.jpg"/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>
            <a:off x="946069" y="1228400"/>
            <a:ext cx="1353753" cy="411510"/>
          </a:xfrm>
          <a:prstGeom prst="rect">
            <a:avLst/>
          </a:prstGeom>
          <a:noFill/>
        </p:spPr>
      </p:pic>
      <p:pic>
        <p:nvPicPr>
          <p:cNvPr id="25" name="Picture 58" descr="http://especiales.mop.gov.cl/common/images/Logo_mop.jpg"/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>
            <a:off x="1666149" y="1855934"/>
            <a:ext cx="673603" cy="609788"/>
          </a:xfrm>
          <a:prstGeom prst="rect">
            <a:avLst/>
          </a:prstGeom>
          <a:noFill/>
        </p:spPr>
      </p:pic>
      <p:pic>
        <p:nvPicPr>
          <p:cNvPr id="26" name="Picture 68" descr="http://www.energia2050.cl/images/logo-ministerio-energia.gif"/>
          <p:cNvPicPr>
            <a:picLocks noChangeAspect="1" noChangeArrowheads="1"/>
          </p:cNvPicPr>
          <p:nvPr/>
        </p:nvPicPr>
        <p:blipFill>
          <a:blip r:embed="rId15" cstate="email"/>
          <a:srcRect/>
          <a:stretch>
            <a:fillRect/>
          </a:stretch>
        </p:blipFill>
        <p:spPr bwMode="auto">
          <a:xfrm>
            <a:off x="802053" y="2621556"/>
            <a:ext cx="661601" cy="602530"/>
          </a:xfrm>
          <a:prstGeom prst="rect">
            <a:avLst/>
          </a:prstGeom>
          <a:noFill/>
        </p:spPr>
      </p:pic>
      <p:pic>
        <p:nvPicPr>
          <p:cNvPr id="27" name="Picture 78" descr="http://www.minvu.cl/rps_minvu_v56/OpenSite/Minvu/Inicio-Home/logo_31214332580698722.jpg"/>
          <p:cNvPicPr>
            <a:picLocks noChangeAspect="1" noChangeArrowheads="1"/>
          </p:cNvPicPr>
          <p:nvPr/>
        </p:nvPicPr>
        <p:blipFill>
          <a:blip r:embed="rId16" cstate="email"/>
          <a:srcRect/>
          <a:stretch>
            <a:fillRect/>
          </a:stretch>
        </p:blipFill>
        <p:spPr bwMode="auto">
          <a:xfrm>
            <a:off x="802053" y="1855934"/>
            <a:ext cx="648072" cy="648072"/>
          </a:xfrm>
          <a:prstGeom prst="rect">
            <a:avLst/>
          </a:prstGeom>
          <a:noFill/>
        </p:spPr>
      </p:pic>
      <p:pic>
        <p:nvPicPr>
          <p:cNvPr id="28" name="Picture 80" descr="http://diarioelnortino.cl/wp-content/uploads/2014/11/Ministerio-del-Medio-Ambiente-de-Chile.jpg"/>
          <p:cNvPicPr>
            <a:picLocks noChangeAspect="1" noChangeArrowheads="1"/>
          </p:cNvPicPr>
          <p:nvPr/>
        </p:nvPicPr>
        <p:blipFill>
          <a:blip r:embed="rId17" cstate="email"/>
          <a:srcRect/>
          <a:stretch>
            <a:fillRect/>
          </a:stretch>
        </p:blipFill>
        <p:spPr bwMode="auto">
          <a:xfrm>
            <a:off x="1666149" y="2615964"/>
            <a:ext cx="669733" cy="608122"/>
          </a:xfrm>
          <a:prstGeom prst="rect">
            <a:avLst/>
          </a:prstGeom>
          <a:noFill/>
        </p:spPr>
      </p:pic>
      <p:pic>
        <p:nvPicPr>
          <p:cNvPr id="29" name="Picture 11" descr="Instituto del Cemento y del Hormigon"/>
          <p:cNvPicPr>
            <a:picLocks noChangeAspect="1" noChangeArrowheads="1"/>
          </p:cNvPicPr>
          <p:nvPr/>
        </p:nvPicPr>
        <p:blipFill>
          <a:blip r:embed="rId18" cstate="email"/>
          <a:srcRect/>
          <a:stretch>
            <a:fillRect/>
          </a:stretch>
        </p:blipFill>
        <p:spPr bwMode="auto">
          <a:xfrm>
            <a:off x="3851920" y="3892696"/>
            <a:ext cx="719237" cy="341538"/>
          </a:xfrm>
          <a:prstGeom prst="rect">
            <a:avLst/>
          </a:prstGeom>
          <a:noFill/>
        </p:spPr>
      </p:pic>
      <p:grpSp>
        <p:nvGrpSpPr>
          <p:cNvPr id="30" name="32 Grupo"/>
          <p:cNvGrpSpPr/>
          <p:nvPr/>
        </p:nvGrpSpPr>
        <p:grpSpPr>
          <a:xfrm>
            <a:off x="3851920" y="3316632"/>
            <a:ext cx="638154" cy="397384"/>
            <a:chOff x="4773936" y="1128237"/>
            <a:chExt cx="2057404" cy="1281163"/>
          </a:xfrm>
        </p:grpSpPr>
        <p:sp>
          <p:nvSpPr>
            <p:cNvPr id="31" name="7 Rectángulo"/>
            <p:cNvSpPr/>
            <p:nvPr/>
          </p:nvSpPr>
          <p:spPr>
            <a:xfrm>
              <a:off x="4773936" y="1128237"/>
              <a:ext cx="2057404" cy="1281163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400">
                <a:solidFill>
                  <a:schemeClr val="tx2">
                    <a:lumMod val="50000"/>
                  </a:schemeClr>
                </a:solidFill>
                <a:latin typeface="Myriad Pro Cond" panose="020B0506030403020204" pitchFamily="34" charset="0"/>
              </a:endParaRPr>
            </a:p>
          </p:txBody>
        </p:sp>
        <p:pic>
          <p:nvPicPr>
            <p:cNvPr id="32" name="Picture 2" descr="http://www.corma.cl/_file/525ffedca7f39.png"/>
            <p:cNvPicPr>
              <a:picLocks noChangeAspect="1" noChangeArrowheads="1"/>
            </p:cNvPicPr>
            <p:nvPr/>
          </p:nvPicPr>
          <p:blipFill>
            <a:blip r:embed="rId19" cstate="email"/>
            <a:stretch>
              <a:fillRect/>
            </a:stretch>
          </p:blipFill>
          <p:spPr bwMode="auto">
            <a:xfrm>
              <a:off x="4773936" y="1203598"/>
              <a:ext cx="2057404" cy="114300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3" name="Picture 5"/>
          <p:cNvPicPr>
            <a:picLocks noChangeAspect="1" noChangeArrowheads="1"/>
          </p:cNvPicPr>
          <p:nvPr/>
        </p:nvPicPr>
        <p:blipFill>
          <a:blip r:embed="rId20" cstate="email"/>
          <a:srcRect/>
          <a:stretch>
            <a:fillRect/>
          </a:stretch>
        </p:blipFill>
        <p:spPr bwMode="auto">
          <a:xfrm>
            <a:off x="3779912" y="1732456"/>
            <a:ext cx="1899920" cy="405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16" descr="http://www.radiopresidenteibanez.cl/web/wp-content/uploads/2015/08/Camara-Chilena-Construcci%C3%B3n1.png"/>
          <p:cNvPicPr>
            <a:picLocks noChangeAspect="1" noChangeArrowheads="1"/>
          </p:cNvPicPr>
          <p:nvPr/>
        </p:nvPicPr>
        <p:blipFill>
          <a:blip r:embed="rId21" cstate="email"/>
          <a:srcRect/>
          <a:stretch>
            <a:fillRect/>
          </a:stretch>
        </p:blipFill>
        <p:spPr bwMode="auto">
          <a:xfrm>
            <a:off x="4098316" y="1228400"/>
            <a:ext cx="1193764" cy="411510"/>
          </a:xfrm>
          <a:prstGeom prst="rect">
            <a:avLst/>
          </a:prstGeom>
          <a:noFill/>
        </p:spPr>
      </p:pic>
      <p:pic>
        <p:nvPicPr>
          <p:cNvPr id="35" name="Picture 29"/>
          <p:cNvPicPr>
            <a:picLocks noChangeAspect="1" noChangeArrowheads="1"/>
          </p:cNvPicPr>
          <p:nvPr/>
        </p:nvPicPr>
        <p:blipFill>
          <a:blip r:embed="rId22" cstate="email"/>
          <a:srcRect/>
          <a:stretch>
            <a:fillRect/>
          </a:stretch>
        </p:blipFill>
        <p:spPr bwMode="auto">
          <a:xfrm>
            <a:off x="4716016" y="3316376"/>
            <a:ext cx="708054" cy="411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33" descr="http://www.fundacionviveelpatrimonio.cl/media/users/28/1431357/images/public/473385/logo_colegio-arquitectos.jpg?v=1388402554239"/>
          <p:cNvPicPr>
            <a:picLocks noChangeAspect="1" noChangeArrowheads="1"/>
          </p:cNvPicPr>
          <p:nvPr/>
        </p:nvPicPr>
        <p:blipFill>
          <a:blip r:embed="rId23" cstate="email"/>
          <a:srcRect/>
          <a:stretch>
            <a:fillRect/>
          </a:stretch>
        </p:blipFill>
        <p:spPr bwMode="auto">
          <a:xfrm>
            <a:off x="4572000" y="2236512"/>
            <a:ext cx="1323207" cy="386576"/>
          </a:xfrm>
          <a:prstGeom prst="rect">
            <a:avLst/>
          </a:prstGeom>
          <a:noFill/>
        </p:spPr>
      </p:pic>
      <p:pic>
        <p:nvPicPr>
          <p:cNvPr id="37" name="Picture 74" descr="http://www.aic.cl/wp-content/uploads/2012/01/logo_aic.png"/>
          <p:cNvPicPr>
            <a:picLocks noChangeAspect="1" noChangeArrowheads="1"/>
          </p:cNvPicPr>
          <p:nvPr/>
        </p:nvPicPr>
        <p:blipFill>
          <a:blip r:embed="rId24" cstate="email"/>
          <a:srcRect/>
          <a:stretch>
            <a:fillRect/>
          </a:stretch>
        </p:blipFill>
        <p:spPr bwMode="auto">
          <a:xfrm>
            <a:off x="3635896" y="2648022"/>
            <a:ext cx="671824" cy="500509"/>
          </a:xfrm>
          <a:prstGeom prst="rect">
            <a:avLst/>
          </a:prstGeom>
          <a:noFill/>
        </p:spPr>
      </p:pic>
      <p:pic>
        <p:nvPicPr>
          <p:cNvPr id="38" name="Picture 76" descr="http://www.sysingen.cl/images/iich.jpg"/>
          <p:cNvPicPr>
            <a:picLocks noChangeAspect="1" noChangeArrowheads="1"/>
          </p:cNvPicPr>
          <p:nvPr/>
        </p:nvPicPr>
        <p:blipFill>
          <a:blip r:embed="rId25" cstate="email"/>
          <a:srcRect/>
          <a:stretch>
            <a:fillRect/>
          </a:stretch>
        </p:blipFill>
        <p:spPr bwMode="auto">
          <a:xfrm>
            <a:off x="4283968" y="2648022"/>
            <a:ext cx="882192" cy="480443"/>
          </a:xfrm>
          <a:prstGeom prst="rect">
            <a:avLst/>
          </a:prstGeom>
          <a:noFill/>
        </p:spPr>
      </p:pic>
      <p:pic>
        <p:nvPicPr>
          <p:cNvPr id="39" name="Picture 2" descr="http://www.corfo.cl/rps_corfo_v60/Opensite/Corfo%20Internet/contenido/contenido_20100813164646/copeval200.jpg"/>
          <p:cNvPicPr>
            <a:picLocks noChangeAspect="1" noChangeArrowheads="1"/>
          </p:cNvPicPr>
          <p:nvPr/>
        </p:nvPicPr>
        <p:blipFill>
          <a:blip r:embed="rId26" cstate="email"/>
          <a:srcRect/>
          <a:stretch>
            <a:fillRect/>
          </a:stretch>
        </p:blipFill>
        <p:spPr bwMode="auto">
          <a:xfrm>
            <a:off x="4716016" y="3964704"/>
            <a:ext cx="1001832" cy="248953"/>
          </a:xfrm>
          <a:prstGeom prst="rect">
            <a:avLst/>
          </a:prstGeom>
          <a:noFill/>
        </p:spPr>
      </p:pic>
      <p:pic>
        <p:nvPicPr>
          <p:cNvPr id="40" name="Picture 2" descr="http://www.aoa.cl/wp-content/themes/starter/img/logo_main.png"/>
          <p:cNvPicPr>
            <a:picLocks noChangeAspect="1" noChangeArrowheads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3851920" y="2308520"/>
            <a:ext cx="597432" cy="256043"/>
          </a:xfrm>
          <a:prstGeom prst="rect">
            <a:avLst/>
          </a:prstGeom>
          <a:noFill/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282" y="4376214"/>
            <a:ext cx="810766" cy="283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22" descr="https://upload.wikimedia.org/wikipedia/commons/thumb/a/a2/Escudo_Universidad_del_B%C3%ADo-B%C3%ADo.png/250px-Escudo_Universidad_del_B%C3%ADo-B%C3%ADo.png"/>
          <p:cNvPicPr>
            <a:picLocks noChangeAspect="1" noChangeArrowheads="1"/>
          </p:cNvPicPr>
          <p:nvPr/>
        </p:nvPicPr>
        <p:blipFill>
          <a:blip r:embed="rId29" cstate="email"/>
          <a:srcRect/>
          <a:stretch>
            <a:fillRect/>
          </a:stretch>
        </p:blipFill>
        <p:spPr bwMode="auto">
          <a:xfrm>
            <a:off x="7141355" y="3216368"/>
            <a:ext cx="953890" cy="583782"/>
          </a:xfrm>
          <a:prstGeom prst="rect">
            <a:avLst/>
          </a:prstGeom>
          <a:noFill/>
        </p:spPr>
      </p:pic>
      <p:pic>
        <p:nvPicPr>
          <p:cNvPr id="45" name="Picture 4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061" y="4088182"/>
            <a:ext cx="1361360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70" descr="http://www.revistaenergia.cl/wp-content/uploads/2015/08/Colegio-Ingenieros.png"/>
          <p:cNvPicPr>
            <a:picLocks noChangeAspect="1" noChangeArrowheads="1"/>
          </p:cNvPicPr>
          <p:nvPr/>
        </p:nvPicPr>
        <p:blipFill>
          <a:blip r:embed="rId31" cstate="email"/>
          <a:srcRect/>
          <a:stretch>
            <a:fillRect/>
          </a:stretch>
        </p:blipFill>
        <p:spPr bwMode="auto">
          <a:xfrm>
            <a:off x="5220072" y="2792038"/>
            <a:ext cx="928391" cy="304048"/>
          </a:xfrm>
          <a:prstGeom prst="rect">
            <a:avLst/>
          </a:prstGeom>
          <a:noFill/>
        </p:spPr>
      </p:pic>
      <p:sp>
        <p:nvSpPr>
          <p:cNvPr id="47" name="Title 1"/>
          <p:cNvSpPr>
            <a:spLocks noGrp="1"/>
          </p:cNvSpPr>
          <p:nvPr>
            <p:ph type="title" idx="4294967295"/>
          </p:nvPr>
        </p:nvSpPr>
        <p:spPr>
          <a:xfrm>
            <a:off x="331788" y="195263"/>
            <a:ext cx="8149272" cy="431800"/>
          </a:xfrm>
        </p:spPr>
        <p:txBody>
          <a:bodyPr>
            <a:normAutofit fontScale="90000"/>
          </a:bodyPr>
          <a:lstStyle/>
          <a:p>
            <a:r>
              <a:rPr lang="es-CL" altLang="en-US" b="1" dirty="0">
                <a:solidFill>
                  <a:schemeClr val="tx2">
                    <a:lumMod val="50000"/>
                  </a:schemeClr>
                </a:solidFill>
              </a:rPr>
              <a:t>CONSTRUYE2025: </a:t>
            </a:r>
            <a:r>
              <a:rPr lang="es-CL" altLang="en-US" dirty="0" smtClean="0">
                <a:solidFill>
                  <a:schemeClr val="tx2">
                    <a:lumMod val="50000"/>
                  </a:schemeClr>
                </a:solidFill>
              </a:rPr>
              <a:t>Consejo Directivo</a:t>
            </a:r>
            <a:endParaRPr lang="es-CL" alt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8" name="Picture 48" descr="http://biotecnologia.uc.cl/wp-content/uploads/LogoUC_Color.gif"/>
          <p:cNvPicPr>
            <a:picLocks noChangeAspect="1" noChangeArrowheads="1"/>
          </p:cNvPicPr>
          <p:nvPr/>
        </p:nvPicPr>
        <p:blipFill>
          <a:blip r:embed="rId32" cstate="screen"/>
          <a:srcRect/>
          <a:stretch>
            <a:fillRect/>
          </a:stretch>
        </p:blipFill>
        <p:spPr bwMode="auto">
          <a:xfrm>
            <a:off x="7265772" y="1495894"/>
            <a:ext cx="720080" cy="720080"/>
          </a:xfrm>
          <a:prstGeom prst="rect">
            <a:avLst/>
          </a:prstGeom>
          <a:noFill/>
        </p:spPr>
      </p:pic>
      <p:pic>
        <p:nvPicPr>
          <p:cNvPr id="49" name="Picture 10" descr="http://cecla.uchile.cl/wp-content/uploads/2014/08/escudo-universidad-de-chile-color-11.png"/>
          <p:cNvPicPr>
            <a:picLocks noChangeAspect="1" noChangeArrowheads="1"/>
          </p:cNvPicPr>
          <p:nvPr/>
        </p:nvPicPr>
        <p:blipFill>
          <a:blip r:embed="rId3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41355" y="2280264"/>
            <a:ext cx="959037" cy="792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43881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>
          <a:xfrm>
            <a:off x="322263" y="195262"/>
            <a:ext cx="7799586" cy="431801"/>
          </a:xfrm>
        </p:spPr>
        <p:txBody>
          <a:bodyPr>
            <a:normAutofit fontScale="90000"/>
          </a:bodyPr>
          <a:lstStyle/>
          <a:p>
            <a:r>
              <a:rPr lang="es-CL" b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EJES ESTRATÉGICOS </a:t>
            </a:r>
            <a:r>
              <a:rPr lang="es-CL" b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HOJA DE RUTA CONSTRUYE2025</a:t>
            </a:r>
            <a:endParaRPr lang="es-CL" b="1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3" name="3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DF6FB-FF88-4009-A14C-3DD9FE945D1A}" type="slidenum">
              <a:rPr lang="es-CL" smtClean="0">
                <a:latin typeface="+mn-lt"/>
              </a:rPr>
              <a:t>9</a:t>
            </a:fld>
            <a:endParaRPr lang="es-CL" dirty="0">
              <a:latin typeface="+mn-lt"/>
            </a:endParaRPr>
          </a:p>
        </p:txBody>
      </p:sp>
      <p:sp>
        <p:nvSpPr>
          <p:cNvPr id="3" name="5 Pentágono"/>
          <p:cNvSpPr/>
          <p:nvPr/>
        </p:nvSpPr>
        <p:spPr>
          <a:xfrm>
            <a:off x="251522" y="1741316"/>
            <a:ext cx="8681237" cy="2875814"/>
          </a:xfrm>
          <a:prstGeom prst="homePlate">
            <a:avLst>
              <a:gd name="adj" fmla="val 37603"/>
            </a:avLst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600" dirty="0">
              <a:solidFill>
                <a:prstClr val="white"/>
              </a:solidFill>
            </a:endParaRPr>
          </a:p>
        </p:txBody>
      </p:sp>
      <p:sp>
        <p:nvSpPr>
          <p:cNvPr id="4" name="Pentágono 6"/>
          <p:cNvSpPr/>
          <p:nvPr/>
        </p:nvSpPr>
        <p:spPr>
          <a:xfrm>
            <a:off x="467544" y="2297362"/>
            <a:ext cx="1944216" cy="360000"/>
          </a:xfrm>
          <a:prstGeom prst="homePlate">
            <a:avLst/>
          </a:prstGeom>
          <a:solidFill>
            <a:schemeClr val="tx1"/>
          </a:solidFill>
          <a:effectLst>
            <a:outerShdw blurRad="63500" sx="105000" sy="105000" algn="ctr" rotWithShape="0">
              <a:schemeClr val="bg1">
                <a:alpha val="40000"/>
              </a:scheme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ALINEAMIENTO </a:t>
            </a:r>
          </a:p>
          <a:p>
            <a:pPr algn="ctr"/>
            <a:r>
              <a:rPr lang="es-CL" sz="1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PÚBLICO-PRIVADO</a:t>
            </a:r>
          </a:p>
        </p:txBody>
      </p:sp>
      <p:sp>
        <p:nvSpPr>
          <p:cNvPr id="5" name="Pentágono 7"/>
          <p:cNvSpPr/>
          <p:nvPr/>
        </p:nvSpPr>
        <p:spPr>
          <a:xfrm>
            <a:off x="467544" y="2801378"/>
            <a:ext cx="1944216" cy="301676"/>
          </a:xfrm>
          <a:prstGeom prst="homePlate">
            <a:avLst/>
          </a:prstGeom>
          <a:solidFill>
            <a:schemeClr val="tx1"/>
          </a:solidFill>
          <a:ln>
            <a:noFill/>
          </a:ln>
          <a:effectLst>
            <a:outerShdw blurRad="63500" sx="105000" sy="105000" algn="ctr" rotWithShape="0">
              <a:schemeClr val="bg1">
                <a:alpha val="40000"/>
              </a:scheme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000" dirty="0">
                <a:solidFill>
                  <a:prstClr val="white"/>
                </a:solidFill>
              </a:rPr>
              <a:t>INSTITUCIONALIDAD</a:t>
            </a:r>
            <a:endParaRPr lang="es-CL" sz="1000" dirty="0">
              <a:solidFill>
                <a:prstClr val="white"/>
              </a:solidFill>
            </a:endParaRPr>
          </a:p>
        </p:txBody>
      </p:sp>
      <p:sp>
        <p:nvSpPr>
          <p:cNvPr id="6" name="Pentágono 8"/>
          <p:cNvSpPr/>
          <p:nvPr/>
        </p:nvSpPr>
        <p:spPr>
          <a:xfrm>
            <a:off x="467544" y="3233466"/>
            <a:ext cx="1944216" cy="360000"/>
          </a:xfrm>
          <a:prstGeom prst="homePlate">
            <a:avLst/>
          </a:prstGeom>
          <a:solidFill>
            <a:schemeClr val="tx1"/>
          </a:solidFill>
          <a:ln>
            <a:noFill/>
          </a:ln>
          <a:effectLst>
            <a:outerShdw blurRad="63500" sx="105000" sy="105000" algn="ctr" rotWithShape="0">
              <a:schemeClr val="bg1">
                <a:alpha val="40000"/>
              </a:scheme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000" dirty="0">
                <a:solidFill>
                  <a:prstClr val="white"/>
                </a:solidFill>
              </a:rPr>
              <a:t>MRV: MONITOREO, REPORTE, VERIFICACIÓN</a:t>
            </a:r>
            <a:endParaRPr lang="es-CL" sz="1000" dirty="0">
              <a:solidFill>
                <a:prstClr val="white"/>
              </a:solidFill>
            </a:endParaRPr>
          </a:p>
        </p:txBody>
      </p:sp>
      <p:sp>
        <p:nvSpPr>
          <p:cNvPr id="7" name="Pentágono 9"/>
          <p:cNvSpPr/>
          <p:nvPr/>
        </p:nvSpPr>
        <p:spPr>
          <a:xfrm>
            <a:off x="467544" y="3723878"/>
            <a:ext cx="1944216" cy="334990"/>
          </a:xfrm>
          <a:prstGeom prst="homePlate">
            <a:avLst/>
          </a:prstGeom>
          <a:solidFill>
            <a:schemeClr val="tx1"/>
          </a:solidFill>
          <a:ln>
            <a:noFill/>
          </a:ln>
          <a:effectLst>
            <a:outerShdw blurRad="63500" sx="105000" sy="105000" algn="ctr" rotWithShape="0">
              <a:schemeClr val="bg1">
                <a:alpha val="40000"/>
              </a:scheme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000" dirty="0">
                <a:solidFill>
                  <a:prstClr val="white"/>
                </a:solidFill>
              </a:rPr>
              <a:t>MARCO REGULATORIO Y NORMATIVO</a:t>
            </a:r>
            <a:endParaRPr lang="es-CL" sz="1000" dirty="0">
              <a:solidFill>
                <a:prstClr val="white"/>
              </a:solidFill>
            </a:endParaRPr>
          </a:p>
        </p:txBody>
      </p:sp>
      <p:sp>
        <p:nvSpPr>
          <p:cNvPr id="8" name="Pentágono 10"/>
          <p:cNvSpPr/>
          <p:nvPr/>
        </p:nvSpPr>
        <p:spPr>
          <a:xfrm>
            <a:off x="467544" y="4169530"/>
            <a:ext cx="1944216" cy="252000"/>
          </a:xfrm>
          <a:prstGeom prst="homePlate">
            <a:avLst/>
          </a:prstGeom>
          <a:solidFill>
            <a:schemeClr val="tx1"/>
          </a:solidFill>
          <a:ln>
            <a:noFill/>
          </a:ln>
          <a:effectLst>
            <a:outerShdw blurRad="63500" sx="105000" sy="105000" algn="ctr" rotWithShape="0">
              <a:schemeClr val="bg1">
                <a:alpha val="40000"/>
              </a:scheme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000" dirty="0">
                <a:solidFill>
                  <a:prstClr val="white"/>
                </a:solidFill>
              </a:rPr>
              <a:t>INCENTIVOS Y FOMENTO</a:t>
            </a:r>
          </a:p>
        </p:txBody>
      </p:sp>
      <p:sp>
        <p:nvSpPr>
          <p:cNvPr id="9" name="Pentágono 9"/>
          <p:cNvSpPr/>
          <p:nvPr/>
        </p:nvSpPr>
        <p:spPr>
          <a:xfrm>
            <a:off x="467544" y="1907806"/>
            <a:ext cx="1944216" cy="252000"/>
          </a:xfrm>
          <a:prstGeom prst="homePlate">
            <a:avLst/>
          </a:prstGeom>
          <a:solidFill>
            <a:schemeClr val="tx1"/>
          </a:solidFill>
          <a:ln>
            <a:noFill/>
          </a:ln>
          <a:effectLst>
            <a:outerShdw blurRad="63500" sx="105000" sy="105000" algn="ctr" rotWithShape="0">
              <a:schemeClr val="bg1">
                <a:alpha val="40000"/>
              </a:scheme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000" dirty="0">
                <a:solidFill>
                  <a:prstClr val="white"/>
                </a:solidFill>
              </a:rPr>
              <a:t>CAPITAL HUMANO</a:t>
            </a:r>
          </a:p>
        </p:txBody>
      </p:sp>
      <p:sp>
        <p:nvSpPr>
          <p:cNvPr id="10" name="6 Rectángulo"/>
          <p:cNvSpPr/>
          <p:nvPr/>
        </p:nvSpPr>
        <p:spPr>
          <a:xfrm>
            <a:off x="313254" y="1203598"/>
            <a:ext cx="21602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400" b="1" dirty="0">
                <a:solidFill>
                  <a:srgbClr val="EEECE1">
                    <a:lumMod val="25000"/>
                  </a:srgbClr>
                </a:solidFill>
              </a:rPr>
              <a:t>RECURSOS  TRANSVERSALES</a:t>
            </a:r>
            <a:endParaRPr lang="es-CL" sz="1400" b="1" dirty="0">
              <a:solidFill>
                <a:srgbClr val="EEECE1">
                  <a:lumMod val="25000"/>
                </a:srgbClr>
              </a:solidFill>
            </a:endParaRPr>
          </a:p>
        </p:txBody>
      </p:sp>
      <p:grpSp>
        <p:nvGrpSpPr>
          <p:cNvPr id="11" name="Grupo 41"/>
          <p:cNvGrpSpPr/>
          <p:nvPr/>
        </p:nvGrpSpPr>
        <p:grpSpPr>
          <a:xfrm>
            <a:off x="2596382" y="1104170"/>
            <a:ext cx="1297419" cy="4131876"/>
            <a:chOff x="2668390" y="865740"/>
            <a:chExt cx="1297419" cy="4846077"/>
          </a:xfrm>
        </p:grpSpPr>
        <p:sp>
          <p:nvSpPr>
            <p:cNvPr id="12" name="Rectángulo redondeado 12"/>
            <p:cNvSpPr/>
            <p:nvPr/>
          </p:nvSpPr>
          <p:spPr>
            <a:xfrm>
              <a:off x="2668390" y="865740"/>
              <a:ext cx="1296144" cy="4483129"/>
            </a:xfrm>
            <a:prstGeom prst="rect">
              <a:avLst/>
            </a:prstGeom>
            <a:solidFill>
              <a:srgbClr val="CD20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" name="Triángulo isósceles 15"/>
            <p:cNvSpPr/>
            <p:nvPr/>
          </p:nvSpPr>
          <p:spPr>
            <a:xfrm flipV="1">
              <a:off x="3088944" y="1402928"/>
              <a:ext cx="448441" cy="32181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L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" name="2 Cheurón"/>
            <p:cNvSpPr/>
            <p:nvPr/>
          </p:nvSpPr>
          <p:spPr>
            <a:xfrm rot="5400000">
              <a:off x="2954789" y="4700797"/>
              <a:ext cx="725896" cy="1296144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" name="33 Rectángulo"/>
            <p:cNvSpPr/>
            <p:nvPr/>
          </p:nvSpPr>
          <p:spPr>
            <a:xfrm>
              <a:off x="2668390" y="2597139"/>
              <a:ext cx="1296144" cy="866343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es-MX" sz="1400" b="1" dirty="0">
                  <a:solidFill>
                    <a:prstClr val="white"/>
                  </a:solidFill>
                </a:rPr>
                <a:t>Una industria más productiva</a:t>
              </a:r>
            </a:p>
          </p:txBody>
        </p:sp>
      </p:grpSp>
      <p:grpSp>
        <p:nvGrpSpPr>
          <p:cNvPr id="16" name="Grupo 40"/>
          <p:cNvGrpSpPr/>
          <p:nvPr/>
        </p:nvGrpSpPr>
        <p:grpSpPr>
          <a:xfrm>
            <a:off x="4104064" y="1104172"/>
            <a:ext cx="1314920" cy="4127977"/>
            <a:chOff x="4176070" y="865740"/>
            <a:chExt cx="1314920" cy="4841505"/>
          </a:xfrm>
        </p:grpSpPr>
        <p:sp>
          <p:nvSpPr>
            <p:cNvPr id="17" name="Rectángulo redondeado 13"/>
            <p:cNvSpPr/>
            <p:nvPr/>
          </p:nvSpPr>
          <p:spPr>
            <a:xfrm>
              <a:off x="4180558" y="865740"/>
              <a:ext cx="1296144" cy="4478557"/>
            </a:xfrm>
            <a:prstGeom prst="rect">
              <a:avLst/>
            </a:prstGeom>
            <a:solidFill>
              <a:srgbClr val="9ACA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8" name="Triángulo isósceles 15"/>
            <p:cNvSpPr/>
            <p:nvPr/>
          </p:nvSpPr>
          <p:spPr>
            <a:xfrm flipV="1">
              <a:off x="4609309" y="1395730"/>
              <a:ext cx="448441" cy="32181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L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" name="30 Cheurón"/>
            <p:cNvSpPr/>
            <p:nvPr/>
          </p:nvSpPr>
          <p:spPr>
            <a:xfrm rot="5400000">
              <a:off x="4470582" y="4686837"/>
              <a:ext cx="725896" cy="1314920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" name="34 Rectángulo"/>
            <p:cNvSpPr/>
            <p:nvPr/>
          </p:nvSpPr>
          <p:spPr>
            <a:xfrm>
              <a:off x="4176070" y="2465601"/>
              <a:ext cx="1300632" cy="1119026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 algn="ctr"/>
              <a:r>
                <a:rPr lang="es-MX" sz="1400" b="1" dirty="0">
                  <a:solidFill>
                    <a:prstClr val="white"/>
                  </a:solidFill>
                </a:rPr>
                <a:t>Una industria que produce edificaciones  sustentables</a:t>
              </a:r>
            </a:p>
          </p:txBody>
        </p:sp>
      </p:grpSp>
      <p:grpSp>
        <p:nvGrpSpPr>
          <p:cNvPr id="21" name="Grupo 39"/>
          <p:cNvGrpSpPr/>
          <p:nvPr/>
        </p:nvGrpSpPr>
        <p:grpSpPr>
          <a:xfrm>
            <a:off x="5620003" y="1104172"/>
            <a:ext cx="1314920" cy="4127977"/>
            <a:chOff x="5692010" y="865740"/>
            <a:chExt cx="1314920" cy="4841505"/>
          </a:xfrm>
        </p:grpSpPr>
        <p:sp>
          <p:nvSpPr>
            <p:cNvPr id="22" name="Rectángulo redondeado 12"/>
            <p:cNvSpPr/>
            <p:nvPr/>
          </p:nvSpPr>
          <p:spPr>
            <a:xfrm>
              <a:off x="5692726" y="865740"/>
              <a:ext cx="1296144" cy="4478557"/>
            </a:xfrm>
            <a:prstGeom prst="rect">
              <a:avLst/>
            </a:prstGeom>
            <a:solidFill>
              <a:srgbClr val="FDB9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3" name="Triángulo isósceles 15"/>
            <p:cNvSpPr/>
            <p:nvPr/>
          </p:nvSpPr>
          <p:spPr>
            <a:xfrm flipV="1">
              <a:off x="6116577" y="1402928"/>
              <a:ext cx="448441" cy="32181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L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4" name="31 Cheurón"/>
            <p:cNvSpPr/>
            <p:nvPr/>
          </p:nvSpPr>
          <p:spPr>
            <a:xfrm rot="5400000">
              <a:off x="5986522" y="4686837"/>
              <a:ext cx="725896" cy="1314920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5" name="35 Rectángulo"/>
            <p:cNvSpPr/>
            <p:nvPr/>
          </p:nvSpPr>
          <p:spPr>
            <a:xfrm>
              <a:off x="5703094" y="2205885"/>
              <a:ext cx="1285776" cy="1624394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 algn="ctr"/>
              <a:r>
                <a:rPr lang="es-MX" sz="1400" b="1" dirty="0">
                  <a:solidFill>
                    <a:prstClr val="white"/>
                  </a:solidFill>
                </a:rPr>
                <a:t>Una industria que potencia la innovación y el uso de nuevas tecnologías</a:t>
              </a:r>
            </a:p>
          </p:txBody>
        </p:sp>
      </p:grpSp>
      <p:grpSp>
        <p:nvGrpSpPr>
          <p:cNvPr id="26" name="Grupo 2"/>
          <p:cNvGrpSpPr/>
          <p:nvPr/>
        </p:nvGrpSpPr>
        <p:grpSpPr>
          <a:xfrm>
            <a:off x="7103119" y="1104169"/>
            <a:ext cx="1314920" cy="4120181"/>
            <a:chOff x="7175126" y="865740"/>
            <a:chExt cx="1314920" cy="4832361"/>
          </a:xfrm>
        </p:grpSpPr>
        <p:sp>
          <p:nvSpPr>
            <p:cNvPr id="27" name="Rectángulo redondeado 13"/>
            <p:cNvSpPr/>
            <p:nvPr/>
          </p:nvSpPr>
          <p:spPr>
            <a:xfrm>
              <a:off x="7179046" y="865740"/>
              <a:ext cx="1296144" cy="4469413"/>
            </a:xfrm>
            <a:prstGeom prst="rect">
              <a:avLst/>
            </a:prstGeom>
            <a:solidFill>
              <a:srgbClr val="F68B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8" name="32 Cheurón"/>
            <p:cNvSpPr/>
            <p:nvPr/>
          </p:nvSpPr>
          <p:spPr>
            <a:xfrm rot="5400000">
              <a:off x="7469638" y="4677693"/>
              <a:ext cx="725896" cy="1314920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9" name="36 Rectángulo"/>
            <p:cNvSpPr/>
            <p:nvPr/>
          </p:nvSpPr>
          <p:spPr>
            <a:xfrm>
              <a:off x="7179045" y="2231446"/>
              <a:ext cx="1311001" cy="1624394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 algn="ctr"/>
              <a:r>
                <a:rPr lang="es-MX" sz="1400" b="1" dirty="0">
                  <a:solidFill>
                    <a:prstClr val="white"/>
                  </a:solidFill>
                </a:rPr>
                <a:t>Una industria que desarrolla productos, servicios y talentos exportables</a:t>
              </a:r>
            </a:p>
          </p:txBody>
        </p:sp>
        <p:sp>
          <p:nvSpPr>
            <p:cNvPr id="30" name="Triángulo isósceles 15"/>
            <p:cNvSpPr/>
            <p:nvPr/>
          </p:nvSpPr>
          <p:spPr>
            <a:xfrm flipV="1">
              <a:off x="7587939" y="1397813"/>
              <a:ext cx="448441" cy="32181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L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1" name="Rectángulo redondeado 14"/>
          <p:cNvSpPr/>
          <p:nvPr/>
        </p:nvSpPr>
        <p:spPr>
          <a:xfrm>
            <a:off x="2596383" y="1338198"/>
            <a:ext cx="5806800" cy="338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400" b="1" dirty="0">
                <a:solidFill>
                  <a:srgbClr val="EEECE1">
                    <a:lumMod val="25000"/>
                  </a:srgbClr>
                </a:solidFill>
              </a:rPr>
              <a:t>EJES ESTRATÉGICOS</a:t>
            </a:r>
            <a:endParaRPr lang="es-CL" sz="1400" b="1" dirty="0">
              <a:solidFill>
                <a:srgbClr val="EEECE1">
                  <a:lumMod val="25000"/>
                </a:srgbClr>
              </a:solidFill>
            </a:endParaRPr>
          </a:p>
        </p:txBody>
      </p:sp>
      <p:sp>
        <p:nvSpPr>
          <p:cNvPr id="32" name="Rectángulo redondeado 12"/>
          <p:cNvSpPr/>
          <p:nvPr/>
        </p:nvSpPr>
        <p:spPr>
          <a:xfrm>
            <a:off x="2596333" y="713146"/>
            <a:ext cx="5806849" cy="324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600" b="1" dirty="0">
                <a:solidFill>
                  <a:schemeClr val="bg1"/>
                </a:solidFill>
              </a:rPr>
              <a:t>VISIÓN DEL </a:t>
            </a:r>
            <a:r>
              <a:rPr lang="es-CL" sz="1600" b="1" dirty="0" smtClean="0">
                <a:solidFill>
                  <a:schemeClr val="bg1"/>
                </a:solidFill>
              </a:rPr>
              <a:t>CONSTRUYE2025 </a:t>
            </a:r>
            <a:r>
              <a:rPr lang="es-CL" sz="1600" b="1" dirty="0">
                <a:solidFill>
                  <a:schemeClr val="bg1"/>
                </a:solidFill>
              </a:rPr>
              <a:t>AL 2025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Tema de Office">
  <a:themeElements>
    <a:clrScheme name="Personalizado 2">
      <a:dk1>
        <a:sysClr val="windowText" lastClr="000000"/>
      </a:dk1>
      <a:lt1>
        <a:sysClr val="window" lastClr="FFFFFF"/>
      </a:lt1>
      <a:dk2>
        <a:srgbClr val="4F81BD"/>
      </a:dk2>
      <a:lt2>
        <a:srgbClr val="EEECE1"/>
      </a:lt2>
      <a:accent1>
        <a:srgbClr val="4F81BD"/>
      </a:accent1>
      <a:accent2>
        <a:srgbClr val="1F497D"/>
      </a:accent2>
      <a:accent3>
        <a:srgbClr val="92D050"/>
      </a:accent3>
      <a:accent4>
        <a:srgbClr val="00B050"/>
      </a:accent4>
      <a:accent5>
        <a:srgbClr val="0070C0"/>
      </a:accent5>
      <a:accent6>
        <a:srgbClr val="92CDDC"/>
      </a:accent6>
      <a:hlink>
        <a:srgbClr val="31859B"/>
      </a:hlink>
      <a:folHlink>
        <a:srgbClr val="00206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2886</TotalTime>
  <Words>855</Words>
  <Application>Microsoft Office PowerPoint</Application>
  <PresentationFormat>Presentación en pantalla (16:9)</PresentationFormat>
  <Paragraphs>165</Paragraphs>
  <Slides>20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9" baseType="lpstr">
      <vt:lpstr>Arial</vt:lpstr>
      <vt:lpstr>MS PGothic</vt:lpstr>
      <vt:lpstr>Myriad Pro Cond</vt:lpstr>
      <vt:lpstr>Yu Gothic UI</vt:lpstr>
      <vt:lpstr>Wingdings</vt:lpstr>
      <vt:lpstr>Arial Black</vt:lpstr>
      <vt:lpstr>Agency FB</vt:lpstr>
      <vt:lpstr>Calibri</vt:lpstr>
      <vt:lpstr>1_Tema de Office</vt:lpstr>
      <vt:lpstr>Presentación de PowerPoint</vt:lpstr>
      <vt:lpstr>Presentación de PowerPoint</vt:lpstr>
      <vt:lpstr>Presentación de PowerPoint</vt:lpstr>
      <vt:lpstr>DESAFÍO DE PRODUCTIVIDAD: INDUSTRIALIZACIÓN, PLANIFICACIÓN Y CAPACITACIÓN </vt:lpstr>
      <vt:lpstr>DESAFÍO DE PRODUCTIVIDAD: INDUSTRIALIZACIÓN, PLANIFICACIÓN Y CAPACITACIÓN </vt:lpstr>
      <vt:lpstr>CICLO DE VIDA E IMPACTO DE CONSTRUYE2026</vt:lpstr>
      <vt:lpstr>Presentación de PowerPoint</vt:lpstr>
      <vt:lpstr>CONSTRUYE2025: Consejo Directivo</vt:lpstr>
      <vt:lpstr>EJES ESTRATÉGICOS HOJA DE RUTA CONSTRUYE2025</vt:lpstr>
      <vt:lpstr>MATRIZ DE INICIATIVAS HOJA DE RUTA</vt:lpstr>
      <vt:lpstr>PLAN INDUSTRIALIZACIÓN Y CONSTRUCCIÓN LIMPIA</vt:lpstr>
      <vt:lpstr>Plan Industrialización y Construcción Limpia</vt:lpstr>
      <vt:lpstr>Presentación de PowerPoint</vt:lpstr>
      <vt:lpstr>Presentación de PowerPoint</vt:lpstr>
      <vt:lpstr>Construcción Industrializada: ¿En qué estamos en Chile?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Fernando Alvarado</dc:creator>
  <cp:lastModifiedBy>Marcos Brito</cp:lastModifiedBy>
  <cp:revision>518</cp:revision>
  <cp:lastPrinted>2016-07-26T12:22:00Z</cp:lastPrinted>
  <dcterms:created xsi:type="dcterms:W3CDTF">2015-12-29T16:15:00Z</dcterms:created>
  <dcterms:modified xsi:type="dcterms:W3CDTF">2017-07-25T23:38:07Z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1033-10.2.0.5845</vt:lpwstr>
  </property>
</Properties>
</file>